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trictFirstAndLastChars="0" saveSubsetFonts="1">
  <p:sldMasterIdLst>
    <p:sldMasterId id="2147483649" r:id="rId1"/>
  </p:sldMasterIdLst>
  <p:notesMasterIdLst>
    <p:notesMasterId r:id="rId132"/>
  </p:notesMasterIdLst>
  <p:sldIdLst>
    <p:sldId id="1545" r:id="rId2"/>
    <p:sldId id="1377" r:id="rId3"/>
    <p:sldId id="2410" r:id="rId4"/>
    <p:sldId id="2411" r:id="rId5"/>
    <p:sldId id="2334" r:id="rId6"/>
    <p:sldId id="2335" r:id="rId7"/>
    <p:sldId id="2336" r:id="rId8"/>
    <p:sldId id="2337" r:id="rId9"/>
    <p:sldId id="2338" r:id="rId10"/>
    <p:sldId id="2339" r:id="rId11"/>
    <p:sldId id="2341" r:id="rId12"/>
    <p:sldId id="2342" r:id="rId13"/>
    <p:sldId id="2343" r:id="rId14"/>
    <p:sldId id="2345" r:id="rId15"/>
    <p:sldId id="2346" r:id="rId16"/>
    <p:sldId id="2347" r:id="rId17"/>
    <p:sldId id="2348" r:id="rId18"/>
    <p:sldId id="2349" r:id="rId19"/>
    <p:sldId id="2350" r:id="rId20"/>
    <p:sldId id="2351" r:id="rId21"/>
    <p:sldId id="2368" r:id="rId22"/>
    <p:sldId id="2352" r:id="rId23"/>
    <p:sldId id="2353" r:id="rId24"/>
    <p:sldId id="2354" r:id="rId25"/>
    <p:sldId id="2355" r:id="rId26"/>
    <p:sldId id="2356" r:id="rId27"/>
    <p:sldId id="2357" r:id="rId28"/>
    <p:sldId id="2358" r:id="rId29"/>
    <p:sldId id="2359" r:id="rId30"/>
    <p:sldId id="2360" r:id="rId31"/>
    <p:sldId id="2361" r:id="rId32"/>
    <p:sldId id="2362" r:id="rId33"/>
    <p:sldId id="2363" r:id="rId34"/>
    <p:sldId id="2364" r:id="rId35"/>
    <p:sldId id="2369" r:id="rId36"/>
    <p:sldId id="2370" r:id="rId37"/>
    <p:sldId id="2365" r:id="rId38"/>
    <p:sldId id="2366" r:id="rId39"/>
    <p:sldId id="2371" r:id="rId40"/>
    <p:sldId id="2367" r:id="rId41"/>
    <p:sldId id="2416" r:id="rId42"/>
    <p:sldId id="2418" r:id="rId43"/>
    <p:sldId id="2419" r:id="rId44"/>
    <p:sldId id="2421" r:id="rId45"/>
    <p:sldId id="2422" r:id="rId46"/>
    <p:sldId id="2423" r:id="rId47"/>
    <p:sldId id="2424" r:id="rId48"/>
    <p:sldId id="2425" r:id="rId49"/>
    <p:sldId id="2426" r:id="rId50"/>
    <p:sldId id="2427" r:id="rId51"/>
    <p:sldId id="2401" r:id="rId52"/>
    <p:sldId id="2397" r:id="rId53"/>
    <p:sldId id="2396" r:id="rId54"/>
    <p:sldId id="2400" r:id="rId55"/>
    <p:sldId id="2402" r:id="rId56"/>
    <p:sldId id="2403" r:id="rId57"/>
    <p:sldId id="2412" r:id="rId58"/>
    <p:sldId id="2413" r:id="rId59"/>
    <p:sldId id="2414" r:id="rId60"/>
    <p:sldId id="2404" r:id="rId61"/>
    <p:sldId id="2405" r:id="rId62"/>
    <p:sldId id="2406" r:id="rId63"/>
    <p:sldId id="2407" r:id="rId64"/>
    <p:sldId id="2408" r:id="rId65"/>
    <p:sldId id="2409" r:id="rId66"/>
    <p:sldId id="2372" r:id="rId67"/>
    <p:sldId id="2373" r:id="rId68"/>
    <p:sldId id="2380" r:id="rId69"/>
    <p:sldId id="2381" r:id="rId70"/>
    <p:sldId id="2382" r:id="rId71"/>
    <p:sldId id="2383" r:id="rId72"/>
    <p:sldId id="2384" r:id="rId73"/>
    <p:sldId id="2385" r:id="rId74"/>
    <p:sldId id="2386" r:id="rId75"/>
    <p:sldId id="2387" r:id="rId76"/>
    <p:sldId id="2388" r:id="rId77"/>
    <p:sldId id="2389" r:id="rId78"/>
    <p:sldId id="2390" r:id="rId79"/>
    <p:sldId id="2391" r:id="rId80"/>
    <p:sldId id="2392" r:id="rId81"/>
    <p:sldId id="2393" r:id="rId82"/>
    <p:sldId id="2394" r:id="rId83"/>
    <p:sldId id="2395" r:id="rId84"/>
    <p:sldId id="2439" r:id="rId85"/>
    <p:sldId id="2440" r:id="rId86"/>
    <p:sldId id="2415" r:id="rId87"/>
    <p:sldId id="1941" r:id="rId88"/>
    <p:sldId id="1938" r:id="rId89"/>
    <p:sldId id="1939" r:id="rId90"/>
    <p:sldId id="2428" r:id="rId91"/>
    <p:sldId id="1951" r:id="rId92"/>
    <p:sldId id="1955" r:id="rId93"/>
    <p:sldId id="1956" r:id="rId94"/>
    <p:sldId id="1957" r:id="rId95"/>
    <p:sldId id="1958" r:id="rId96"/>
    <p:sldId id="1970" r:id="rId97"/>
    <p:sldId id="1972" r:id="rId98"/>
    <p:sldId id="1974" r:id="rId99"/>
    <p:sldId id="2279" r:id="rId100"/>
    <p:sldId id="2278" r:id="rId101"/>
    <p:sldId id="2274" r:id="rId102"/>
    <p:sldId id="1986" r:id="rId103"/>
    <p:sldId id="1989" r:id="rId104"/>
    <p:sldId id="2275" r:id="rId105"/>
    <p:sldId id="2276" r:id="rId106"/>
    <p:sldId id="2283" r:id="rId107"/>
    <p:sldId id="2280" r:id="rId108"/>
    <p:sldId id="2281" r:id="rId109"/>
    <p:sldId id="2282" r:id="rId110"/>
    <p:sldId id="2284" r:id="rId111"/>
    <p:sldId id="2007" r:id="rId112"/>
    <p:sldId id="2008" r:id="rId113"/>
    <p:sldId id="2429" r:id="rId114"/>
    <p:sldId id="2430" r:id="rId115"/>
    <p:sldId id="2432" r:id="rId116"/>
    <p:sldId id="2435" r:id="rId117"/>
    <p:sldId id="2437" r:id="rId118"/>
    <p:sldId id="2438" r:id="rId119"/>
    <p:sldId id="2153" r:id="rId120"/>
    <p:sldId id="2154" r:id="rId121"/>
    <p:sldId id="2300" r:id="rId122"/>
    <p:sldId id="2289" r:id="rId123"/>
    <p:sldId id="2290" r:id="rId124"/>
    <p:sldId id="2292" r:id="rId125"/>
    <p:sldId id="2293" r:id="rId126"/>
    <p:sldId id="2298" r:id="rId127"/>
    <p:sldId id="2234" r:id="rId128"/>
    <p:sldId id="2305" r:id="rId129"/>
    <p:sldId id="1607" r:id="rId130"/>
    <p:sldId id="1813" r:id="rId1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kern="1200">
        <a:solidFill>
          <a:schemeClr val="tx1"/>
        </a:solidFill>
        <a:latin typeface="Arial" pitchFamily="34" charset="0"/>
        <a:ea typeface="ＭＳ Ｐゴシック" pitchFamily="34" charset="-128"/>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es, Conley" initials="C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24311F"/>
    <a:srgbClr val="445C39"/>
    <a:srgbClr val="FFFF00"/>
    <a:srgbClr val="90C673"/>
    <a:srgbClr val="D2CCBB"/>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0" autoAdjust="0"/>
    <p:restoredTop sz="99244" autoAdjust="0"/>
  </p:normalViewPr>
  <p:slideViewPr>
    <p:cSldViewPr>
      <p:cViewPr>
        <p:scale>
          <a:sx n="66" d="100"/>
          <a:sy n="66" d="100"/>
        </p:scale>
        <p:origin x="-2142"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1-14T11:44:59.498" idx="3">
    <p:pos x="4976" y="1113"/>
    <p:text>Photo Credit Needed</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eaLnBrk="1" hangingPunct="1">
              <a:defRPr sz="1200">
                <a:solidFill>
                  <a:schemeClr val="tx2"/>
                </a:solidFill>
                <a:latin typeface="Arial" charset="0"/>
                <a:ea typeface="ＭＳ Ｐゴシック" pitchFamily="48" charset="-128"/>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latin typeface="Arial" charset="0"/>
                <a:ea typeface="ＭＳ Ｐゴシック" pitchFamily="48" charset="-128"/>
                <a:cs typeface="+mn-cs"/>
              </a:defRPr>
            </a:lvl1pPr>
          </a:lstStyle>
          <a:p>
            <a:pPr>
              <a:defRPr/>
            </a:pPr>
            <a:endParaRPr 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solidFill>
                  <a:schemeClr val="tx2"/>
                </a:solidFill>
                <a:latin typeface="Arial" charset="0"/>
                <a:ea typeface="ＭＳ Ｐゴシック" pitchFamily="48"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solidFill>
                  <a:schemeClr val="tx2"/>
                </a:solidFill>
                <a:latin typeface="Arial" charset="0"/>
                <a:ea typeface="ＭＳ Ｐゴシック" pitchFamily="48" charset="-128"/>
                <a:cs typeface="+mn-cs"/>
              </a:defRPr>
            </a:lvl1pPr>
          </a:lstStyle>
          <a:p>
            <a:pPr>
              <a:defRPr/>
            </a:pPr>
            <a:fld id="{BC7FFCA7-41E3-4FF3-9969-431E22A6C6AA}" type="slidenum">
              <a:rPr lang="en-US"/>
              <a:pPr>
                <a:defRPr/>
              </a:pPr>
              <a:t>‹#›</a:t>
            </a:fld>
            <a:endParaRPr lang="en-US"/>
          </a:p>
        </p:txBody>
      </p:sp>
    </p:spTree>
    <p:extLst>
      <p:ext uri="{BB962C8B-B14F-4D97-AF65-F5344CB8AC3E}">
        <p14:creationId xmlns:p14="http://schemas.microsoft.com/office/powerpoint/2010/main" val="2149300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C2425FF-7FCA-4C8A-9A59-5074EC7012EA}" type="slidenum">
              <a:rPr lang="en-US" altLang="en-US" smtClean="0">
                <a:solidFill>
                  <a:schemeClr val="tx2"/>
                </a:solidFill>
              </a:rPr>
              <a:pPr eaLnBrk="1" hangingPunct="1">
                <a:spcBef>
                  <a:spcPct val="0"/>
                </a:spcBef>
              </a:pPr>
              <a:t>3</a:t>
            </a:fld>
            <a:endParaRPr lang="en-US" altLang="en-US" smtClean="0">
              <a:solidFill>
                <a:schemeClr val="tx2"/>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What do most NRCS structural practices do?  Terraces, Grade Stabs,  Waterways?  Pl566 Watershed structures?  They all try to get water off the field safely to prevent erosion and prevent flooding.  </a:t>
            </a:r>
          </a:p>
          <a:p>
            <a:r>
              <a:rPr lang="en-US" altLang="en-US" smtClean="0">
                <a:latin typeface="Arial" pitchFamily="34" charset="0"/>
              </a:rPr>
              <a:t>What if all of our soils were back to presettlement levels of organic matter?  Would we have the flooding and erosion problems?  </a:t>
            </a:r>
          </a:p>
          <a:p>
            <a:r>
              <a:rPr lang="en-US" altLang="en-US" smtClean="0">
                <a:latin typeface="Arial" pitchFamily="34" charset="0"/>
              </a:rPr>
              <a:t>It is no wonder we have to build things to control runoff.  Even with  perennial grass and great ground cover to slow the runoff down our soils just won’t hold the water.</a:t>
            </a:r>
          </a:p>
        </p:txBody>
      </p:sp>
      <p:sp>
        <p:nvSpPr>
          <p:cNvPr id="147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1883546-EF2D-41C7-912C-57E9057E1EA9}" type="slidenum">
              <a:rPr lang="en-US" altLang="en-US" smtClean="0"/>
              <a:pPr eaLnBrk="1" hangingPunct="1">
                <a:spcBef>
                  <a:spcPct val="0"/>
                </a:spcBef>
              </a:pPr>
              <a:t>97</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810D0064-846D-49A1-AE73-602CFEE93B6B}" type="slidenum">
              <a:rPr lang="en-US" altLang="en-US" smtClean="0"/>
              <a:pPr eaLnBrk="1" hangingPunct="1">
                <a:spcBef>
                  <a:spcPct val="0"/>
                </a:spcBef>
              </a:pPr>
              <a:t>112</a:t>
            </a:fld>
            <a:endParaRPr lang="en-US" altLang="en-US" smtClean="0"/>
          </a:p>
        </p:txBody>
      </p:sp>
      <p:sp>
        <p:nvSpPr>
          <p:cNvPr id="148483" name="Rectangle 2"/>
          <p:cNvSpPr>
            <a:spLocks noRot="1" noChangeArrowheads="1" noTextEdit="1"/>
          </p:cNvSpPr>
          <p:nvPr>
            <p:ph type="sldImg"/>
          </p:nvPr>
        </p:nvSpPr>
        <p:spPr>
          <a:xfrm>
            <a:off x="1144588" y="687388"/>
            <a:ext cx="4570412" cy="3427412"/>
          </a:xfrm>
          <a:ln/>
        </p:spPr>
      </p:sp>
      <p:sp>
        <p:nvSpPr>
          <p:cNvPr id="148484" name="Rectangle 3"/>
          <p:cNvSpPr>
            <a:spLocks noGrp="1" noChangeArrowheads="1"/>
          </p:cNvSpPr>
          <p:nvPr>
            <p:ph type="body" idx="1"/>
          </p:nvPr>
        </p:nvSpPr>
        <p:spPr>
          <a:xfrm>
            <a:off x="914400" y="4344988"/>
            <a:ext cx="5029200"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In the 3-paddock system (analogous to continuously grazed pastures) very few manure piles are deposited in the main paddock area.  There is a concentration of manure near shade and water.  I frequently ask the audience to identify the areas of the field where manure piles are most densely concentrated (shade, east end; water, southwest corner).</a:t>
            </a:r>
          </a:p>
          <a:p>
            <a:pPr eaLnBrk="1" hangingPunct="1"/>
            <a:endParaRPr lang="en-US" altLang="en-US" smtClean="0">
              <a:latin typeface="Arial" pitchFamily="34" charset="0"/>
            </a:endParaRPr>
          </a:p>
          <a:p>
            <a:pPr eaLnBrk="1" hangingPunct="1"/>
            <a:r>
              <a:rPr lang="en-US" altLang="en-US" smtClean="0">
                <a:latin typeface="Arial" pitchFamily="34" charset="0"/>
              </a:rPr>
              <a:t>In the intensively grazed 24-paddock system there is a much more even distribution of manure piles in the pasture creating a higher density of manure piles in the main paddock area.  There is still a concentration of nutrient near water but the trends are less pronounced.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542816DA-D448-4C4D-A1E0-8A7563B5CE19}" type="slidenum">
              <a:rPr lang="en-US" altLang="en-US" smtClean="0"/>
              <a:pPr eaLnBrk="1" hangingPunct="1">
                <a:spcBef>
                  <a:spcPct val="0"/>
                </a:spcBef>
              </a:pPr>
              <a:t>113</a:t>
            </a:fld>
            <a:endParaRPr lang="en-US" altLang="en-US" smtClean="0"/>
          </a:p>
        </p:txBody>
      </p:sp>
      <p:sp>
        <p:nvSpPr>
          <p:cNvPr id="149507" name="Rectangle 2"/>
          <p:cNvSpPr>
            <a:spLocks noRot="1" noChangeArrowheads="1" noTextEdit="1"/>
          </p:cNvSpPr>
          <p:nvPr>
            <p:ph type="sldImg"/>
          </p:nvPr>
        </p:nvSpPr>
        <p:spPr>
          <a:xfrm>
            <a:off x="1144588" y="687388"/>
            <a:ext cx="4570412" cy="3427412"/>
          </a:xfrm>
          <a:ln/>
        </p:spPr>
      </p:sp>
      <p:sp>
        <p:nvSpPr>
          <p:cNvPr id="149508" name="Rectangle 3"/>
          <p:cNvSpPr>
            <a:spLocks noGrp="1" noChangeArrowheads="1"/>
          </p:cNvSpPr>
          <p:nvPr>
            <p:ph type="body" idx="1"/>
          </p:nvPr>
        </p:nvSpPr>
        <p:spPr>
          <a:xfrm>
            <a:off x="914400" y="4344988"/>
            <a:ext cx="5029200"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But what can an even more intensive system do?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B567CDA3-1D9A-49F3-8A68-982162313704}" type="slidenum">
              <a:rPr lang="en-US" altLang="en-US" smtClean="0">
                <a:solidFill>
                  <a:schemeClr val="tx2"/>
                </a:solidFill>
              </a:rPr>
              <a:pPr eaLnBrk="1" hangingPunct="1">
                <a:spcBef>
                  <a:spcPct val="0"/>
                </a:spcBef>
              </a:pPr>
              <a:t>125</a:t>
            </a:fld>
            <a:endParaRPr lang="en-US" altLang="en-US" smtClean="0">
              <a:solidFill>
                <a:schemeClr val="tx2"/>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en-US" smtClean="0">
                <a:latin typeface="Arial" pitchFamily="34" charset="0"/>
              </a:rPr>
              <a:t>Here is evidence that grazing enhances habitat for grassland birds.  Within the cadre of 15 to 20 species of ground nesting birds are many species that are adapted to grazed or burned vegetation.  They seek out grassy habitats of varying heights and densities.  Grazing does a good job of creating the habitat variation that is attractive to many species.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en-US" altLang="en-US" smtClean="0">
              <a:latin typeface="Arial" pitchFamily="34" charset="0"/>
            </a:endParaRPr>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C8CD4AB-26CA-4C01-BAF2-421D42145F1F}" type="slidenum">
              <a:rPr lang="en-US" altLang="en-US" smtClean="0">
                <a:solidFill>
                  <a:schemeClr val="tx2"/>
                </a:solidFill>
              </a:rPr>
              <a:pPr eaLnBrk="1" hangingPunct="1">
                <a:spcBef>
                  <a:spcPct val="0"/>
                </a:spcBef>
              </a:pPr>
              <a:t>126</a:t>
            </a:fld>
            <a:endParaRPr lang="en-US" altLang="en-US" smtClean="0">
              <a:solidFill>
                <a:schemeClr val="tx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E1F6443-1F36-4ED4-B336-1B1D82A2CDBD}" type="slidenum">
              <a:rPr lang="en-US" altLang="en-US" smtClean="0"/>
              <a:pPr eaLnBrk="1" hangingPunct="1">
                <a:spcBef>
                  <a:spcPct val="0"/>
                </a:spcBef>
              </a:pPr>
              <a:t>23</a:t>
            </a:fld>
            <a:endParaRPr lang="en-US" alt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Here is a set of cows at almost 150,000 stock density.  Actually the photo appears to be a little higher than that because the 250 pair have access to 3 acres but they are standing on only about 2 acres of the field.  Again, we are taking  a look at how closely they are spaced.   When I talk to people about putting that many cattle on 2-3 acres they always ask “can they even fit on that small of an area”?  Do they look smashed together to you?  To they look stressed to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BE24A6AA-BCCD-4F0E-BB2B-05C5E93F60B5}" type="slidenum">
              <a:rPr lang="en-US" altLang="en-US" smtClean="0">
                <a:solidFill>
                  <a:schemeClr val="tx2"/>
                </a:solidFill>
              </a:rPr>
              <a:pPr eaLnBrk="1" hangingPunct="1">
                <a:spcBef>
                  <a:spcPct val="0"/>
                </a:spcBef>
              </a:pPr>
              <a:t>24</a:t>
            </a:fld>
            <a:endParaRPr lang="en-US" altLang="en-US" smtClean="0">
              <a:solidFill>
                <a:schemeClr val="tx2"/>
              </a:solidFill>
            </a:endParaRPr>
          </a:p>
        </p:txBody>
      </p:sp>
      <p:sp>
        <p:nvSpPr>
          <p:cNvPr id="140291" name="Rectangle 2"/>
          <p:cNvSpPr>
            <a:spLocks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4899D0C3-96C9-42E0-9F46-C290F7E1ED3B}" type="slidenum">
              <a:rPr lang="en-US" altLang="en-US" smtClean="0">
                <a:solidFill>
                  <a:schemeClr val="tx2"/>
                </a:solidFill>
              </a:rPr>
              <a:pPr eaLnBrk="1" hangingPunct="1">
                <a:spcBef>
                  <a:spcPct val="0"/>
                </a:spcBef>
              </a:pPr>
              <a:t>26</a:t>
            </a:fld>
            <a:endParaRPr lang="en-US" altLang="en-US" smtClean="0">
              <a:solidFill>
                <a:schemeClr val="tx2"/>
              </a:solidFill>
            </a:endParaRPr>
          </a:p>
        </p:txBody>
      </p:sp>
      <p:sp>
        <p:nvSpPr>
          <p:cNvPr id="141315" name="Rectangle 2"/>
          <p:cNvSpPr>
            <a:spLocks noChangeArrowheads="1" noTextEdit="1"/>
          </p:cNvSpPr>
          <p:nvPr>
            <p:ph type="sldImg"/>
          </p:nvPr>
        </p:nvSpPr>
        <p:spPr>
          <a:ln/>
        </p:spPr>
      </p:sp>
      <p:sp>
        <p:nvSpPr>
          <p:cNvPr id="141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9A43587-60F2-4D7C-950F-E3066133C4A7}" type="slidenum">
              <a:rPr lang="en-US" altLang="en-US" smtClean="0">
                <a:solidFill>
                  <a:schemeClr val="tx2"/>
                </a:solidFill>
              </a:rPr>
              <a:pPr eaLnBrk="1" hangingPunct="1">
                <a:spcBef>
                  <a:spcPct val="0"/>
                </a:spcBef>
              </a:pPr>
              <a:t>27</a:t>
            </a:fld>
            <a:endParaRPr lang="en-US" altLang="en-US" smtClean="0">
              <a:solidFill>
                <a:schemeClr val="tx2"/>
              </a:solidFill>
            </a:endParaRPr>
          </a:p>
        </p:txBody>
      </p:sp>
      <p:sp>
        <p:nvSpPr>
          <p:cNvPr id="142339" name="Rectangle 2"/>
          <p:cNvSpPr>
            <a:spLocks noChangeArrowheads="1" noTextEdit="1"/>
          </p:cNvSpPr>
          <p:nvPr>
            <p:ph type="sldImg"/>
          </p:nvPr>
        </p:nvSpPr>
        <p:spPr>
          <a:ln/>
        </p:spPr>
      </p:sp>
      <p:sp>
        <p:nvSpPr>
          <p:cNvPr id="142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A77EB693-56E1-4194-8486-E7408823708F}" type="slidenum">
              <a:rPr lang="en-US" altLang="en-US" smtClean="0">
                <a:solidFill>
                  <a:schemeClr val="tx2"/>
                </a:solidFill>
              </a:rPr>
              <a:pPr eaLnBrk="1" hangingPunct="1">
                <a:spcBef>
                  <a:spcPct val="0"/>
                </a:spcBef>
              </a:pPr>
              <a:t>36</a:t>
            </a:fld>
            <a:endParaRPr lang="en-US" altLang="en-US" smtClean="0">
              <a:solidFill>
                <a:schemeClr val="tx2"/>
              </a:solidFill>
            </a:endParaRPr>
          </a:p>
        </p:txBody>
      </p:sp>
      <p:sp>
        <p:nvSpPr>
          <p:cNvPr id="143363" name="Rectangle 2"/>
          <p:cNvSpPr>
            <a:spLocks noChangeArrowheads="1" noTextEdit="1"/>
          </p:cNvSpPr>
          <p:nvPr>
            <p:ph type="sldImg"/>
          </p:nvPr>
        </p:nvSpPr>
        <p:spPr>
          <a:ln/>
        </p:spPr>
      </p:sp>
      <p:sp>
        <p:nvSpPr>
          <p:cNvPr id="143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2E81EC05-3EE3-4837-A4AB-28D90CB9626E}" type="slidenum">
              <a:rPr lang="en-US" altLang="en-US" smtClean="0">
                <a:solidFill>
                  <a:schemeClr val="tx2"/>
                </a:solidFill>
              </a:rPr>
              <a:pPr eaLnBrk="1" hangingPunct="1">
                <a:spcBef>
                  <a:spcPct val="0"/>
                </a:spcBef>
              </a:pPr>
              <a:t>60</a:t>
            </a:fld>
            <a:endParaRPr lang="en-US" altLang="en-US" smtClean="0">
              <a:solidFill>
                <a:schemeClr val="tx2"/>
              </a:solidFill>
            </a:endParaRPr>
          </a:p>
        </p:txBody>
      </p:sp>
      <p:sp>
        <p:nvSpPr>
          <p:cNvPr id="144387" name="Rectangle 2"/>
          <p:cNvSpPr>
            <a:spLocks noChangeArrowheads="1" noTextEdit="1"/>
          </p:cNvSpPr>
          <p:nvPr>
            <p:ph type="sldImg"/>
          </p:nvPr>
        </p:nvSpPr>
        <p:spPr>
          <a:xfrm>
            <a:off x="1144588" y="684213"/>
            <a:ext cx="4572000" cy="3429000"/>
          </a:xfrm>
          <a:ln/>
        </p:spPr>
      </p:sp>
      <p:sp>
        <p:nvSpPr>
          <p:cNvPr id="144388" name="Rectangle 3"/>
          <p:cNvSpPr>
            <a:spLocks noGrp="1" noChangeArrowheads="1"/>
          </p:cNvSpPr>
          <p:nvPr>
            <p:ph type="body" idx="1"/>
          </p:nvPr>
        </p:nvSpPr>
        <p:spPr>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A00C7FA-AB32-427D-AFF1-791C87F7DCE5}" type="slidenum">
              <a:rPr lang="en-US" altLang="en-US" smtClean="0">
                <a:solidFill>
                  <a:schemeClr val="tx2"/>
                </a:solidFill>
              </a:rPr>
              <a:pPr eaLnBrk="1" hangingPunct="1">
                <a:spcBef>
                  <a:spcPct val="0"/>
                </a:spcBef>
              </a:pPr>
              <a:t>88</a:t>
            </a:fld>
            <a:endParaRPr lang="en-US" altLang="en-US" smtClean="0">
              <a:solidFill>
                <a:schemeClr val="tx2"/>
              </a:solidFill>
            </a:endParaRPr>
          </a:p>
        </p:txBody>
      </p:sp>
      <p:sp>
        <p:nvSpPr>
          <p:cNvPr id="1454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81315815-092B-4763-8864-7453C89792DD}" type="slidenum">
              <a:rPr lang="en-US" altLang="en-US"/>
              <a:pPr algn="r" eaLnBrk="1" hangingPunct="1">
                <a:spcBef>
                  <a:spcPct val="0"/>
                </a:spcBef>
              </a:pPr>
              <a:t>88</a:t>
            </a:fld>
            <a:endParaRPr lang="en-US" altLang="en-US"/>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r>
              <a:rPr lang="en-US" altLang="en-US" smtClean="0">
                <a:latin typeface="Arial" pitchFamily="34" charset="0"/>
              </a:rPr>
              <a:t>15 zeros Quadrillion 18 zeros Quintrillion 21 zeros Sextillion</a:t>
            </a:r>
          </a:p>
          <a:p>
            <a:pPr eaLnBrk="1" hangingPunct="1"/>
            <a:endParaRPr lang="en-US" altLang="en-US" smtClean="0">
              <a:latin typeface="Arial" pitchFamily="34" charset="0"/>
            </a:endParaRPr>
          </a:p>
          <a:p>
            <a:pPr eaLnBrk="1" hangingPunct="1"/>
            <a:r>
              <a:rPr lang="en-US" altLang="en-US" smtClean="0">
                <a:latin typeface="Arial" pitchFamily="34" charset="0"/>
              </a:rPr>
              <a:t>Here is how much soil “livestock” there is in a healthy soil.  8000 lbs.  What do they all do? I am pretty sure I can’t tell you what they all do.  I don’t even know if I can tell you how many there are. </a:t>
            </a:r>
          </a:p>
          <a:p>
            <a:pPr eaLnBrk="1" hangingPunct="1"/>
            <a:endParaRPr lang="en-US" altLang="en-US" smtClean="0">
              <a:latin typeface="Arial" pitchFamily="34" charset="0"/>
            </a:endParaRPr>
          </a:p>
          <a:p>
            <a:pPr eaLnBrk="1" hangingPunct="1"/>
            <a:r>
              <a:rPr lang="en-US" altLang="en-US" smtClean="0">
                <a:latin typeface="Arial" pitchFamily="34" charset="0"/>
              </a:rPr>
              <a:t> Can you tell me how many there are? 800 Quintrillion Bacteria.  I chopped off 3 zeros so it shows 20 Quadrillion Actinomycetes but it really was 20 Quintrillion . I didn’t figure you could pronounce the name so I didn’t figure you would miss 3 zero’s.</a:t>
            </a:r>
          </a:p>
          <a:p>
            <a:pPr eaLnBrk="1" hangingPunct="1"/>
            <a:r>
              <a:rPr lang="en-US" altLang="en-US" smtClean="0">
                <a:latin typeface="Arial" pitchFamily="34" charset="0"/>
              </a:rPr>
              <a:t> I can tell you they are ALL critical to the soil health.  For example Fungi act as root extensions. They attach to the roots and can extend 30-40 feet.  Some of the others make minerals more available to plants. In effect they make the plant roots 40 feet long.  Each one is like a link in a chain.  If one is killed or destroyed the entire chain will not work.  </a:t>
            </a:r>
          </a:p>
          <a:p>
            <a:pPr eaLnBrk="1" hangingPunct="1"/>
            <a:endParaRPr lang="en-US" altLang="en-US" smtClean="0">
              <a:latin typeface="Arial" pitchFamily="34" charset="0"/>
            </a:endParaRPr>
          </a:p>
          <a:p>
            <a:pPr eaLnBrk="1" hangingPunct="1"/>
            <a:r>
              <a:rPr lang="en-US" altLang="en-US" smtClean="0">
                <a:latin typeface="Arial" pitchFamily="34" charset="0"/>
              </a:rPr>
              <a:t>So if we all have soil do we all have these microorganisms?????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50BA99AB-BEC8-43EF-9B72-73457D265F2A}" type="slidenum">
              <a:rPr lang="en-US" altLang="en-US" smtClean="0">
                <a:solidFill>
                  <a:schemeClr val="tx2"/>
                </a:solidFill>
              </a:rPr>
              <a:pPr eaLnBrk="1" hangingPunct="1">
                <a:spcBef>
                  <a:spcPct val="0"/>
                </a:spcBef>
              </a:pPr>
              <a:t>93</a:t>
            </a:fld>
            <a:endParaRPr lang="en-US" altLang="en-US" smtClean="0">
              <a:solidFill>
                <a:schemeClr val="tx2"/>
              </a:solidFill>
            </a:endParaRPr>
          </a:p>
        </p:txBody>
      </p:sp>
      <p:sp>
        <p:nvSpPr>
          <p:cNvPr id="146435" name="Rectangle 2"/>
          <p:cNvSpPr>
            <a:spLocks noChangeArrowheads="1" noTextEdit="1"/>
          </p:cNvSpPr>
          <p:nvPr>
            <p:ph type="sldImg"/>
          </p:nvPr>
        </p:nvSpPr>
        <p:spPr>
          <a:ln/>
        </p:spPr>
      </p:sp>
      <p:sp>
        <p:nvSpPr>
          <p:cNvPr id="146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8" name="Freeform 6"/>
            <p:cNvSpPr>
              <a:spLocks/>
            </p:cNvSpPr>
            <p:nvPr/>
          </p:nvSpPr>
          <p:spPr bwMode="hidden">
            <a:xfrm>
              <a:off x="4038" y="3577"/>
              <a:ext cx="1720" cy="65"/>
            </a:xfrm>
            <a:custGeom>
              <a:avLst/>
              <a:gdLst>
                <a:gd name="T0" fmla="*/ 1590 w 1722"/>
                <a:gd name="T1" fmla="*/ 33 h 66"/>
                <a:gd name="T2" fmla="*/ 1590 w 1722"/>
                <a:gd name="T3" fmla="*/ 33 h 66"/>
                <a:gd name="T4" fmla="*/ 0 w 1722"/>
                <a:gd name="T5" fmla="*/ 0 h 66"/>
                <a:gd name="T6" fmla="*/ 0 w 1722"/>
                <a:gd name="T7" fmla="*/ 33 h 66"/>
                <a:gd name="T8" fmla="*/ 1590 w 1722"/>
                <a:gd name="T9" fmla="*/ 33 h 66"/>
                <a:gd name="T10" fmla="*/ 159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eaLnBrk="0" hangingPunct="0">
                <a:defRPr/>
              </a:pPr>
              <a:endParaRPr lang="en-US">
                <a:latin typeface="Arial" charset="0"/>
                <a:ea typeface="ＭＳ Ｐゴシック" pitchFamily="48" charset="-128"/>
                <a:cs typeface="+mn-cs"/>
              </a:endParaRPr>
            </a:p>
          </p:txBody>
        </p:sp>
        <p:sp>
          <p:nvSpPr>
            <p:cNvPr id="10" name="Freeform 8"/>
            <p:cNvSpPr>
              <a:spLocks/>
            </p:cNvSpPr>
            <p:nvPr/>
          </p:nvSpPr>
          <p:spPr bwMode="hidden">
            <a:xfrm>
              <a:off x="4784" y="3702"/>
              <a:ext cx="974" cy="101"/>
            </a:xfrm>
            <a:custGeom>
              <a:avLst/>
              <a:gdLst>
                <a:gd name="T0" fmla="*/ 909 w 975"/>
                <a:gd name="T1" fmla="*/ 48 h 101"/>
                <a:gd name="T2" fmla="*/ 909 w 975"/>
                <a:gd name="T3" fmla="*/ 0 h 101"/>
                <a:gd name="T4" fmla="*/ 0 w 975"/>
                <a:gd name="T5" fmla="*/ 24 h 101"/>
                <a:gd name="T6" fmla="*/ 0 w 975"/>
                <a:gd name="T7" fmla="*/ 101 h 101"/>
                <a:gd name="T8" fmla="*/ 909 w 975"/>
                <a:gd name="T9" fmla="*/ 48 h 101"/>
                <a:gd name="T10" fmla="*/ 90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09 w 2141"/>
                <a:gd name="T1" fmla="*/ 0 h 198"/>
                <a:gd name="T2" fmla="*/ 0 w 2141"/>
                <a:gd name="T3" fmla="*/ 156 h 198"/>
                <a:gd name="T4" fmla="*/ 0 w 2141"/>
                <a:gd name="T5" fmla="*/ 198 h 198"/>
                <a:gd name="T6" fmla="*/ 2009 w 2141"/>
                <a:gd name="T7" fmla="*/ 0 h 198"/>
                <a:gd name="T8" fmla="*/ 20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3" name="Freeform 11"/>
            <p:cNvSpPr>
              <a:spLocks/>
            </p:cNvSpPr>
            <p:nvPr/>
          </p:nvSpPr>
          <p:spPr bwMode="hidden">
            <a:xfrm>
              <a:off x="2097" y="4043"/>
              <a:ext cx="2514" cy="276"/>
            </a:xfrm>
            <a:custGeom>
              <a:avLst/>
              <a:gdLst>
                <a:gd name="T0" fmla="*/ 2021 w 2517"/>
                <a:gd name="T1" fmla="*/ 276 h 276"/>
                <a:gd name="T2" fmla="*/ 2319 w 2517"/>
                <a:gd name="T3" fmla="*/ 204 h 276"/>
                <a:gd name="T4" fmla="*/ 2073 w 2517"/>
                <a:gd name="T5" fmla="*/ 0 h 276"/>
                <a:gd name="T6" fmla="*/ 0 w 2517"/>
                <a:gd name="T7" fmla="*/ 276 h 276"/>
                <a:gd name="T8" fmla="*/ 2021 w 2517"/>
                <a:gd name="T9" fmla="*/ 276 h 276"/>
                <a:gd name="T10" fmla="*/ 202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5" name="Freeform 13"/>
            <p:cNvSpPr>
              <a:spLocks/>
            </p:cNvSpPr>
            <p:nvPr/>
          </p:nvSpPr>
          <p:spPr bwMode="hidden">
            <a:xfrm>
              <a:off x="5030" y="3151"/>
              <a:ext cx="728" cy="240"/>
            </a:xfrm>
            <a:custGeom>
              <a:avLst/>
              <a:gdLst>
                <a:gd name="T0" fmla="*/ 663 w 729"/>
                <a:gd name="T1" fmla="*/ 240 h 240"/>
                <a:gd name="T2" fmla="*/ 0 w 729"/>
                <a:gd name="T3" fmla="*/ 0 h 240"/>
                <a:gd name="T4" fmla="*/ 0 w 729"/>
                <a:gd name="T5" fmla="*/ 6 h 240"/>
                <a:gd name="T6" fmla="*/ 663 w 729"/>
                <a:gd name="T7" fmla="*/ 240 h 240"/>
                <a:gd name="T8" fmla="*/ 66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7" name="Freeform 15"/>
            <p:cNvSpPr>
              <a:spLocks/>
            </p:cNvSpPr>
            <p:nvPr/>
          </p:nvSpPr>
          <p:spPr bwMode="hidden">
            <a:xfrm>
              <a:off x="5030" y="3049"/>
              <a:ext cx="728" cy="318"/>
            </a:xfrm>
            <a:custGeom>
              <a:avLst/>
              <a:gdLst>
                <a:gd name="T0" fmla="*/ 663 w 729"/>
                <a:gd name="T1" fmla="*/ 318 h 318"/>
                <a:gd name="T2" fmla="*/ 663 w 729"/>
                <a:gd name="T3" fmla="*/ 312 h 318"/>
                <a:gd name="T4" fmla="*/ 0 w 729"/>
                <a:gd name="T5" fmla="*/ 0 h 318"/>
                <a:gd name="T6" fmla="*/ 0 w 729"/>
                <a:gd name="T7" fmla="*/ 54 h 318"/>
                <a:gd name="T8" fmla="*/ 663 w 729"/>
                <a:gd name="T9" fmla="*/ 318 h 318"/>
                <a:gd name="T10" fmla="*/ 66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eaLnBrk="0" hangingPunct="0">
                <a:defRPr/>
              </a:pPr>
              <a:endParaRPr lang="en-US">
                <a:latin typeface="Arial" charset="0"/>
                <a:ea typeface="ＭＳ Ｐゴシック" pitchFamily="48" charset="-128"/>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4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grpSp>
      </p:grpSp>
      <p:sp>
        <p:nvSpPr>
          <p:cNvPr id="164561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16456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52B5962C-F969-43C2-A622-1798B03EEC7A}" type="slidenum">
              <a:rPr lang="en-US"/>
              <a:pPr>
                <a:defRPr/>
              </a:pPr>
              <a:t>‹#›</a:t>
            </a:fld>
            <a:endParaRPr lang="en-US"/>
          </a:p>
        </p:txBody>
      </p:sp>
    </p:spTree>
    <p:extLst>
      <p:ext uri="{BB962C8B-B14F-4D97-AF65-F5344CB8AC3E}">
        <p14:creationId xmlns:p14="http://schemas.microsoft.com/office/powerpoint/2010/main" val="72629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544D518-40AE-4187-AAEA-130526880173}" type="slidenum">
              <a:rPr lang="en-US"/>
              <a:pPr>
                <a:defRPr/>
              </a:pPr>
              <a:t>‹#›</a:t>
            </a:fld>
            <a:endParaRPr lang="en-US"/>
          </a:p>
        </p:txBody>
      </p:sp>
    </p:spTree>
    <p:extLst>
      <p:ext uri="{BB962C8B-B14F-4D97-AF65-F5344CB8AC3E}">
        <p14:creationId xmlns:p14="http://schemas.microsoft.com/office/powerpoint/2010/main" val="79082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41FFF3A-9E70-40B7-94FE-6C1F6FFBEC30}" type="slidenum">
              <a:rPr lang="en-US"/>
              <a:pPr>
                <a:defRPr/>
              </a:pPr>
              <a:t>‹#›</a:t>
            </a:fld>
            <a:endParaRPr lang="en-US"/>
          </a:p>
        </p:txBody>
      </p:sp>
    </p:spTree>
    <p:extLst>
      <p:ext uri="{BB962C8B-B14F-4D97-AF65-F5344CB8AC3E}">
        <p14:creationId xmlns:p14="http://schemas.microsoft.com/office/powerpoint/2010/main" val="2856888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3A76C69-13C8-4AC5-947C-FF898B8F6C7E}" type="slidenum">
              <a:rPr lang="en-US"/>
              <a:pPr>
                <a:defRPr/>
              </a:pPr>
              <a:t>‹#›</a:t>
            </a:fld>
            <a:endParaRPr lang="en-US"/>
          </a:p>
        </p:txBody>
      </p:sp>
    </p:spTree>
    <p:extLst>
      <p:ext uri="{BB962C8B-B14F-4D97-AF65-F5344CB8AC3E}">
        <p14:creationId xmlns:p14="http://schemas.microsoft.com/office/powerpoint/2010/main" val="949732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0B2EC8CA-A650-4A1F-99A7-D7A9606B3F89}" type="slidenum">
              <a:rPr lang="en-US"/>
              <a:pPr>
                <a:defRPr/>
              </a:pPr>
              <a:t>‹#›</a:t>
            </a:fld>
            <a:endParaRPr lang="en-US"/>
          </a:p>
        </p:txBody>
      </p:sp>
    </p:spTree>
    <p:extLst>
      <p:ext uri="{BB962C8B-B14F-4D97-AF65-F5344CB8AC3E}">
        <p14:creationId xmlns:p14="http://schemas.microsoft.com/office/powerpoint/2010/main" val="1879485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3FDB0DB-FE2E-4E55-9662-9BE788EC752D}" type="slidenum">
              <a:rPr lang="en-US"/>
              <a:pPr>
                <a:defRPr/>
              </a:pPr>
              <a:t>‹#›</a:t>
            </a:fld>
            <a:endParaRPr lang="en-US"/>
          </a:p>
        </p:txBody>
      </p:sp>
    </p:spTree>
    <p:extLst>
      <p:ext uri="{BB962C8B-B14F-4D97-AF65-F5344CB8AC3E}">
        <p14:creationId xmlns:p14="http://schemas.microsoft.com/office/powerpoint/2010/main" val="286969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262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FD804B03-1EEE-42F9-8C8E-2815BC76EF5E}" type="slidenum">
              <a:rPr lang="en-US"/>
              <a:pPr>
                <a:defRPr/>
              </a:pPr>
              <a:t>‹#›</a:t>
            </a:fld>
            <a:endParaRPr lang="en-US"/>
          </a:p>
        </p:txBody>
      </p:sp>
    </p:spTree>
    <p:extLst>
      <p:ext uri="{BB962C8B-B14F-4D97-AF65-F5344CB8AC3E}">
        <p14:creationId xmlns:p14="http://schemas.microsoft.com/office/powerpoint/2010/main" val="195516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0C1F9EA-48DC-45D8-88F6-EA5D6A6D35D3}" type="slidenum">
              <a:rPr lang="en-US"/>
              <a:pPr>
                <a:defRPr/>
              </a:pPr>
              <a:t>‹#›</a:t>
            </a:fld>
            <a:endParaRPr lang="en-US"/>
          </a:p>
        </p:txBody>
      </p:sp>
    </p:spTree>
    <p:extLst>
      <p:ext uri="{BB962C8B-B14F-4D97-AF65-F5344CB8AC3E}">
        <p14:creationId xmlns:p14="http://schemas.microsoft.com/office/powerpoint/2010/main" val="181224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DFC513A-2301-4EA3-A1CC-625E17C7C481}" type="slidenum">
              <a:rPr lang="en-US"/>
              <a:pPr>
                <a:defRPr/>
              </a:pPr>
              <a:t>‹#›</a:t>
            </a:fld>
            <a:endParaRPr lang="en-US"/>
          </a:p>
        </p:txBody>
      </p:sp>
    </p:spTree>
    <p:extLst>
      <p:ext uri="{BB962C8B-B14F-4D97-AF65-F5344CB8AC3E}">
        <p14:creationId xmlns:p14="http://schemas.microsoft.com/office/powerpoint/2010/main" val="116919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036C8B-5D48-4E43-B11D-44474FEF0337}" type="slidenum">
              <a:rPr lang="en-US"/>
              <a:pPr>
                <a:defRPr/>
              </a:pPr>
              <a:t>‹#›</a:t>
            </a:fld>
            <a:endParaRPr lang="en-US"/>
          </a:p>
        </p:txBody>
      </p:sp>
    </p:spTree>
    <p:extLst>
      <p:ext uri="{BB962C8B-B14F-4D97-AF65-F5344CB8AC3E}">
        <p14:creationId xmlns:p14="http://schemas.microsoft.com/office/powerpoint/2010/main" val="299579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4140C5B-C836-49C3-910D-756E969BD26A}" type="slidenum">
              <a:rPr lang="en-US"/>
              <a:pPr>
                <a:defRPr/>
              </a:pPr>
              <a:t>‹#›</a:t>
            </a:fld>
            <a:endParaRPr lang="en-US"/>
          </a:p>
        </p:txBody>
      </p:sp>
    </p:spTree>
    <p:extLst>
      <p:ext uri="{BB962C8B-B14F-4D97-AF65-F5344CB8AC3E}">
        <p14:creationId xmlns:p14="http://schemas.microsoft.com/office/powerpoint/2010/main" val="287803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115C492-C9C5-4C1C-AC8E-7A64467F3E7E}" type="slidenum">
              <a:rPr lang="en-US"/>
              <a:pPr>
                <a:defRPr/>
              </a:pPr>
              <a:t>‹#›</a:t>
            </a:fld>
            <a:endParaRPr lang="en-US"/>
          </a:p>
        </p:txBody>
      </p:sp>
    </p:spTree>
    <p:extLst>
      <p:ext uri="{BB962C8B-B14F-4D97-AF65-F5344CB8AC3E}">
        <p14:creationId xmlns:p14="http://schemas.microsoft.com/office/powerpoint/2010/main" val="253109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FA544D6-5908-4A6E-B191-C30DFCA1B765}" type="slidenum">
              <a:rPr lang="en-US"/>
              <a:pPr>
                <a:defRPr/>
              </a:pPr>
              <a:t>‹#›</a:t>
            </a:fld>
            <a:endParaRPr lang="en-US"/>
          </a:p>
        </p:txBody>
      </p:sp>
    </p:spTree>
    <p:extLst>
      <p:ext uri="{BB962C8B-B14F-4D97-AF65-F5344CB8AC3E}">
        <p14:creationId xmlns:p14="http://schemas.microsoft.com/office/powerpoint/2010/main" val="221926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0838547-188A-4A27-8374-16197ED696F2}" type="slidenum">
              <a:rPr lang="en-US"/>
              <a:pPr>
                <a:defRPr/>
              </a:pPr>
              <a:t>‹#›</a:t>
            </a:fld>
            <a:endParaRPr lang="en-US"/>
          </a:p>
        </p:txBody>
      </p:sp>
    </p:spTree>
    <p:extLst>
      <p:ext uri="{BB962C8B-B14F-4D97-AF65-F5344CB8AC3E}">
        <p14:creationId xmlns:p14="http://schemas.microsoft.com/office/powerpoint/2010/main" val="401142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2301904-8022-487A-9E5E-A706769E4157}" type="slidenum">
              <a:rPr lang="en-US"/>
              <a:pPr>
                <a:defRPr/>
              </a:pPr>
              <a:t>‹#›</a:t>
            </a:fld>
            <a:endParaRPr lang="en-US"/>
          </a:p>
        </p:txBody>
      </p:sp>
    </p:spTree>
    <p:extLst>
      <p:ext uri="{BB962C8B-B14F-4D97-AF65-F5344CB8AC3E}">
        <p14:creationId xmlns:p14="http://schemas.microsoft.com/office/powerpoint/2010/main" val="3976952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C7D3039-737B-4DB2-8369-DBB140F8EDDF}" type="slidenum">
              <a:rPr lang="en-US"/>
              <a:pPr>
                <a:defRPr/>
              </a:pPr>
              <a:t>‹#›</a:t>
            </a:fld>
            <a:endParaRPr lang="en-US"/>
          </a:p>
        </p:txBody>
      </p:sp>
    </p:spTree>
    <p:extLst>
      <p:ext uri="{BB962C8B-B14F-4D97-AF65-F5344CB8AC3E}">
        <p14:creationId xmlns:p14="http://schemas.microsoft.com/office/powerpoint/2010/main" val="313579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164454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4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4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35" name="Freeform 6"/>
            <p:cNvSpPr>
              <a:spLocks/>
            </p:cNvSpPr>
            <p:nvPr/>
          </p:nvSpPr>
          <p:spPr bwMode="hidden">
            <a:xfrm>
              <a:off x="4038" y="3577"/>
              <a:ext cx="1720" cy="65"/>
            </a:xfrm>
            <a:custGeom>
              <a:avLst/>
              <a:gdLst>
                <a:gd name="T0" fmla="*/ 1590 w 1722"/>
                <a:gd name="T1" fmla="*/ 33 h 66"/>
                <a:gd name="T2" fmla="*/ 1590 w 1722"/>
                <a:gd name="T3" fmla="*/ 33 h 66"/>
                <a:gd name="T4" fmla="*/ 0 w 1722"/>
                <a:gd name="T5" fmla="*/ 0 h 66"/>
                <a:gd name="T6" fmla="*/ 0 w 1722"/>
                <a:gd name="T7" fmla="*/ 33 h 66"/>
                <a:gd name="T8" fmla="*/ 1590 w 1722"/>
                <a:gd name="T9" fmla="*/ 33 h 66"/>
                <a:gd name="T10" fmla="*/ 159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5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eaLnBrk="0" hangingPunct="0">
                <a:defRPr/>
              </a:pPr>
              <a:endParaRPr lang="en-US">
                <a:latin typeface="Arial" charset="0"/>
                <a:ea typeface="ＭＳ Ｐゴシック" pitchFamily="48" charset="-128"/>
                <a:cs typeface="+mn-cs"/>
              </a:endParaRPr>
            </a:p>
          </p:txBody>
        </p:sp>
        <p:sp>
          <p:nvSpPr>
            <p:cNvPr id="1037" name="Freeform 8"/>
            <p:cNvSpPr>
              <a:spLocks/>
            </p:cNvSpPr>
            <p:nvPr/>
          </p:nvSpPr>
          <p:spPr bwMode="hidden">
            <a:xfrm>
              <a:off x="4784" y="3702"/>
              <a:ext cx="974" cy="101"/>
            </a:xfrm>
            <a:custGeom>
              <a:avLst/>
              <a:gdLst>
                <a:gd name="T0" fmla="*/ 909 w 975"/>
                <a:gd name="T1" fmla="*/ 48 h 101"/>
                <a:gd name="T2" fmla="*/ 909 w 975"/>
                <a:gd name="T3" fmla="*/ 0 h 101"/>
                <a:gd name="T4" fmla="*/ 0 w 975"/>
                <a:gd name="T5" fmla="*/ 24 h 101"/>
                <a:gd name="T6" fmla="*/ 0 w 975"/>
                <a:gd name="T7" fmla="*/ 101 h 101"/>
                <a:gd name="T8" fmla="*/ 909 w 975"/>
                <a:gd name="T9" fmla="*/ 48 h 101"/>
                <a:gd name="T10" fmla="*/ 90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009 w 2141"/>
                <a:gd name="T1" fmla="*/ 0 h 198"/>
                <a:gd name="T2" fmla="*/ 0 w 2141"/>
                <a:gd name="T3" fmla="*/ 156 h 198"/>
                <a:gd name="T4" fmla="*/ 0 w 2141"/>
                <a:gd name="T5" fmla="*/ 198 h 198"/>
                <a:gd name="T6" fmla="*/ 2009 w 2141"/>
                <a:gd name="T7" fmla="*/ 0 h 198"/>
                <a:gd name="T8" fmla="*/ 20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5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40" name="Freeform 11"/>
            <p:cNvSpPr>
              <a:spLocks/>
            </p:cNvSpPr>
            <p:nvPr/>
          </p:nvSpPr>
          <p:spPr bwMode="hidden">
            <a:xfrm>
              <a:off x="2097" y="4043"/>
              <a:ext cx="2514" cy="276"/>
            </a:xfrm>
            <a:custGeom>
              <a:avLst/>
              <a:gdLst>
                <a:gd name="T0" fmla="*/ 2021 w 2517"/>
                <a:gd name="T1" fmla="*/ 276 h 276"/>
                <a:gd name="T2" fmla="*/ 2319 w 2517"/>
                <a:gd name="T3" fmla="*/ 204 h 276"/>
                <a:gd name="T4" fmla="*/ 2073 w 2517"/>
                <a:gd name="T5" fmla="*/ 0 h 276"/>
                <a:gd name="T6" fmla="*/ 0 w 2517"/>
                <a:gd name="T7" fmla="*/ 276 h 276"/>
                <a:gd name="T8" fmla="*/ 2021 w 2517"/>
                <a:gd name="T9" fmla="*/ 276 h 276"/>
                <a:gd name="T10" fmla="*/ 202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5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42" name="Freeform 13"/>
            <p:cNvSpPr>
              <a:spLocks/>
            </p:cNvSpPr>
            <p:nvPr/>
          </p:nvSpPr>
          <p:spPr bwMode="hidden">
            <a:xfrm>
              <a:off x="5030" y="3151"/>
              <a:ext cx="728" cy="240"/>
            </a:xfrm>
            <a:custGeom>
              <a:avLst/>
              <a:gdLst>
                <a:gd name="T0" fmla="*/ 663 w 729"/>
                <a:gd name="T1" fmla="*/ 240 h 240"/>
                <a:gd name="T2" fmla="*/ 0 w 729"/>
                <a:gd name="T3" fmla="*/ 0 h 240"/>
                <a:gd name="T4" fmla="*/ 0 w 729"/>
                <a:gd name="T5" fmla="*/ 6 h 240"/>
                <a:gd name="T6" fmla="*/ 663 w 729"/>
                <a:gd name="T7" fmla="*/ 240 h 240"/>
                <a:gd name="T8" fmla="*/ 66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5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44" name="Freeform 15"/>
            <p:cNvSpPr>
              <a:spLocks/>
            </p:cNvSpPr>
            <p:nvPr/>
          </p:nvSpPr>
          <p:spPr bwMode="hidden">
            <a:xfrm>
              <a:off x="5030" y="3049"/>
              <a:ext cx="728" cy="318"/>
            </a:xfrm>
            <a:custGeom>
              <a:avLst/>
              <a:gdLst>
                <a:gd name="T0" fmla="*/ 663 w 729"/>
                <a:gd name="T1" fmla="*/ 318 h 318"/>
                <a:gd name="T2" fmla="*/ 663 w 729"/>
                <a:gd name="T3" fmla="*/ 312 h 318"/>
                <a:gd name="T4" fmla="*/ 0 w 729"/>
                <a:gd name="T5" fmla="*/ 0 h 318"/>
                <a:gd name="T6" fmla="*/ 0 w 729"/>
                <a:gd name="T7" fmla="*/ 54 h 318"/>
                <a:gd name="T8" fmla="*/ 663 w 729"/>
                <a:gd name="T9" fmla="*/ 318 h 318"/>
                <a:gd name="T10" fmla="*/ 66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6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6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6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6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6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6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eaLnBrk="0" hangingPunct="0">
                <a:defRPr/>
              </a:pPr>
              <a:endParaRPr lang="en-US">
                <a:latin typeface="Arial" charset="0"/>
                <a:ea typeface="ＭＳ Ｐゴシック" pitchFamily="48" charset="-128"/>
                <a:cs typeface="+mn-cs"/>
              </a:endParaRPr>
            </a:p>
          </p:txBody>
        </p:sp>
        <p:sp>
          <p:nvSpPr>
            <p:cNvPr id="164456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7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7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4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7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457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7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7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7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7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8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8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8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eaLnBrk="0" hangingPunct="0">
                <a:defRPr/>
              </a:pPr>
              <a:endParaRPr lang="en-US">
                <a:latin typeface="Arial" charset="0"/>
                <a:ea typeface="ＭＳ Ｐゴシック" pitchFamily="48" charset="-128"/>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164458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sp>
            <p:nvSpPr>
              <p:cNvPr id="164458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eaLnBrk="0" hangingPunct="0">
                  <a:defRPr/>
                </a:pPr>
                <a:endParaRPr lang="en-US">
                  <a:latin typeface="Arial" charset="0"/>
                  <a:ea typeface="ＭＳ Ｐゴシック" pitchFamily="48" charset="-128"/>
                  <a:cs typeface="+mn-cs"/>
                </a:endParaRPr>
              </a:p>
            </p:txBody>
          </p:sp>
        </p:grpSp>
      </p:grpSp>
      <p:sp>
        <p:nvSpPr>
          <p:cNvPr id="1644586"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44587"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44588"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pitchFamily="48" charset="-128"/>
                <a:cs typeface="+mn-cs"/>
              </a:defRPr>
            </a:lvl1pPr>
          </a:lstStyle>
          <a:p>
            <a:pPr>
              <a:defRPr/>
            </a:pPr>
            <a:endParaRPr lang="en-US"/>
          </a:p>
        </p:txBody>
      </p:sp>
      <p:sp>
        <p:nvSpPr>
          <p:cNvPr id="1644589"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pitchFamily="48" charset="-128"/>
                <a:cs typeface="+mn-cs"/>
              </a:defRPr>
            </a:lvl1pPr>
          </a:lstStyle>
          <a:p>
            <a:pPr>
              <a:defRPr/>
            </a:pPr>
            <a:endParaRPr lang="en-US"/>
          </a:p>
        </p:txBody>
      </p:sp>
      <p:sp>
        <p:nvSpPr>
          <p:cNvPr id="1644590"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ea typeface="ＭＳ Ｐゴシック" pitchFamily="48" charset="-128"/>
                <a:cs typeface="+mn-cs"/>
              </a:defRPr>
            </a:lvl1pPr>
          </a:lstStyle>
          <a:p>
            <a:pPr>
              <a:defRPr/>
            </a:pPr>
            <a:fld id="{67BF6B39-CEF9-4F3E-BD10-A08CCE58D17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86"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 id="2147484882" r:id="rId13"/>
    <p:sldLayoutId id="2147484883" r:id="rId14"/>
    <p:sldLayoutId id="2147484887" r:id="rId15"/>
    <p:sldLayoutId id="2147484884" r:id="rId16"/>
    <p:sldLayoutId id="2147484885" r:id="rId17"/>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9"/>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20"/>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21"/>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21"/>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21"/>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21"/>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21"/>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3.png"/><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3.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103.emf"/><Relationship Id="rId4" Type="http://schemas.openxmlformats.org/officeDocument/2006/relationships/oleObject" Target="../embeddings/oleObject1.bin"/></Relationships>
</file>

<file path=ppt/slides/_rels/slide1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jpeg"/><Relationship Id="rId7"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jpeg"/><Relationship Id="rId7"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56.jpeg"/><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jpeg"/><Relationship Id="rId7"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62.jpeg"/><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4.jpeg"/><Relationship Id="rId7"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66.jpeg"/><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57200" y="1143000"/>
            <a:ext cx="8229600" cy="1828800"/>
          </a:xfrm>
        </p:spPr>
        <p:txBody>
          <a:bodyPr/>
          <a:lstStyle/>
          <a:p>
            <a:pPr>
              <a:defRPr/>
            </a:pPr>
            <a:r>
              <a:rPr lang="en-US" sz="5400" b="1" dirty="0" smtClean="0">
                <a:solidFill>
                  <a:srgbClr val="FFFF00"/>
                </a:solidFill>
              </a:rPr>
              <a:t>Adaptive High Stock Density Grazing</a:t>
            </a:r>
            <a:endParaRPr lang="en-US" sz="5400" b="1" dirty="0">
              <a:solidFill>
                <a:srgbClr val="FFFF00"/>
              </a:solidFill>
            </a:endParaRPr>
          </a:p>
        </p:txBody>
      </p:sp>
      <p:sp>
        <p:nvSpPr>
          <p:cNvPr id="3" name="Subtitle 2"/>
          <p:cNvSpPr>
            <a:spLocks noGrp="1"/>
          </p:cNvSpPr>
          <p:nvPr>
            <p:ph type="subTitle" sz="quarter" idx="1"/>
          </p:nvPr>
        </p:nvSpPr>
        <p:spPr>
          <a:xfrm>
            <a:off x="533400" y="3505200"/>
            <a:ext cx="7848600" cy="2057400"/>
          </a:xfrm>
        </p:spPr>
        <p:txBody>
          <a:bodyPr/>
          <a:lstStyle/>
          <a:p>
            <a:pPr>
              <a:defRPr/>
            </a:pPr>
            <a:r>
              <a:rPr lang="en-US" dirty="0" smtClean="0"/>
              <a:t>Allen Williams, Ph.D. GFI, LLC</a:t>
            </a:r>
          </a:p>
          <a:p>
            <a:pPr>
              <a:defRPr/>
            </a:pPr>
            <a:r>
              <a:rPr lang="en-US" dirty="0" smtClean="0"/>
              <a:t>John Zinn, USDA NRCS</a:t>
            </a:r>
          </a:p>
          <a:p>
            <a:pPr>
              <a:defRPr/>
            </a:pPr>
            <a:endParaRPr lang="en-US" dirty="0"/>
          </a:p>
        </p:txBody>
      </p:sp>
      <p:pic>
        <p:nvPicPr>
          <p:cNvPr id="41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5500688"/>
            <a:ext cx="44862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b="1" smtClean="0">
                <a:solidFill>
                  <a:srgbClr val="FFFF00"/>
                </a:solidFill>
                <a:effectLst/>
              </a:rPr>
              <a:t>Research Results</a:t>
            </a:r>
          </a:p>
        </p:txBody>
      </p:sp>
      <p:sp>
        <p:nvSpPr>
          <p:cNvPr id="3" name="Content Placeholder 2"/>
          <p:cNvSpPr>
            <a:spLocks noGrp="1"/>
          </p:cNvSpPr>
          <p:nvPr>
            <p:ph idx="1"/>
          </p:nvPr>
        </p:nvSpPr>
        <p:spPr/>
        <p:txBody>
          <a:bodyPr/>
          <a:lstStyle/>
          <a:p>
            <a:pPr>
              <a:defRPr/>
            </a:pPr>
            <a:r>
              <a:rPr lang="en-US" sz="2800" dirty="0" smtClean="0"/>
              <a:t>Frequent livestock rotations increase forage biomass production and improve soil &amp; environmental health (Savory, 2008).</a:t>
            </a:r>
          </a:p>
          <a:p>
            <a:pPr>
              <a:defRPr/>
            </a:pPr>
            <a:r>
              <a:rPr lang="en-US" sz="2800" dirty="0" smtClean="0"/>
              <a:t>Increased stock density results in greater soil OM (</a:t>
            </a:r>
            <a:r>
              <a:rPr lang="fr-FR" sz="2800" dirty="0" smtClean="0"/>
              <a:t> </a:t>
            </a:r>
            <a:r>
              <a:rPr lang="fr-FR" sz="2800" dirty="0"/>
              <a:t>Schuman et al. 1999; </a:t>
            </a:r>
            <a:r>
              <a:rPr lang="fr-FR" sz="2800" dirty="0" err="1"/>
              <a:t>Conant</a:t>
            </a:r>
            <a:r>
              <a:rPr lang="fr-FR" sz="2800" dirty="0"/>
              <a:t> et al. </a:t>
            </a:r>
            <a:r>
              <a:rPr lang="fr-FR" sz="2800" dirty="0" smtClean="0"/>
              <a:t>2003).</a:t>
            </a:r>
            <a:endParaRPr lang="en-US" sz="2800" dirty="0"/>
          </a:p>
          <a:p>
            <a:pPr>
              <a:defRPr/>
            </a:pPr>
            <a:r>
              <a:rPr lang="en-US" sz="2800" dirty="0" smtClean="0"/>
              <a:t>Extended </a:t>
            </a:r>
            <a:r>
              <a:rPr lang="en-US" sz="2800" dirty="0"/>
              <a:t>periods of rest between </a:t>
            </a:r>
            <a:r>
              <a:rPr lang="en-US" sz="2800" dirty="0" smtClean="0"/>
              <a:t>grazing </a:t>
            </a:r>
            <a:r>
              <a:rPr lang="en-US" sz="2800" dirty="0"/>
              <a:t>periods allows for optimum recovery of forages and increases overall forage dry matter (DM) production (</a:t>
            </a:r>
            <a:r>
              <a:rPr lang="en-US" sz="2800" dirty="0" err="1"/>
              <a:t>Montazedian</a:t>
            </a:r>
            <a:r>
              <a:rPr lang="en-US" sz="2800" dirty="0"/>
              <a:t> </a:t>
            </a:r>
            <a:r>
              <a:rPr lang="en-US" sz="2800" dirty="0" smtClean="0"/>
              <a:t>&amp; </a:t>
            </a:r>
            <a:r>
              <a:rPr lang="en-US" sz="2800" dirty="0" err="1"/>
              <a:t>Sharrow</a:t>
            </a:r>
            <a:r>
              <a:rPr lang="en-US" sz="2800" dirty="0"/>
              <a:t>, 1990). </a:t>
            </a:r>
            <a:r>
              <a:rPr lang="fr-FR" sz="2800" dirty="0" smtClean="0"/>
              <a:t> </a:t>
            </a:r>
            <a:endParaRPr lang="en-US" sz="2800" dirty="0"/>
          </a:p>
        </p:txBody>
      </p:sp>
      <p:sp>
        <p:nvSpPr>
          <p:cNvPr id="4" name="Slide Number Placeholder 3"/>
          <p:cNvSpPr>
            <a:spLocks noGrp="1"/>
          </p:cNvSpPr>
          <p:nvPr>
            <p:ph type="sldNum" sz="quarter" idx="12"/>
          </p:nvPr>
        </p:nvSpPr>
        <p:spPr/>
        <p:txBody>
          <a:bodyPr/>
          <a:lstStyle/>
          <a:p>
            <a:pPr>
              <a:defRPr/>
            </a:pPr>
            <a:fld id="{CFF62D44-094F-4900-B0AC-48C8769C1565}" type="slidenum">
              <a:rPr lang="en-US" smtClean="0"/>
              <a:pPr>
                <a:defRPr/>
              </a:pPr>
              <a:t>11</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b="1" dirty="0" smtClean="0">
                <a:solidFill>
                  <a:srgbClr val="FFFF00"/>
                </a:solidFill>
              </a:rPr>
              <a:t>Building Soil OM – How Long Does It Take?</a:t>
            </a:r>
            <a:endParaRPr lang="en-US" sz="4800" b="1" dirty="0">
              <a:solidFill>
                <a:srgbClr val="FFFF00"/>
              </a:solidFill>
            </a:endParaRPr>
          </a:p>
        </p:txBody>
      </p:sp>
      <p:sp>
        <p:nvSpPr>
          <p:cNvPr id="3" name="Content Placeholder 2"/>
          <p:cNvSpPr>
            <a:spLocks noGrp="1"/>
          </p:cNvSpPr>
          <p:nvPr>
            <p:ph idx="1"/>
          </p:nvPr>
        </p:nvSpPr>
        <p:spPr>
          <a:xfrm>
            <a:off x="457200" y="1905000"/>
            <a:ext cx="8229600" cy="4225925"/>
          </a:xfrm>
        </p:spPr>
        <p:txBody>
          <a:bodyPr/>
          <a:lstStyle/>
          <a:p>
            <a:pPr>
              <a:defRPr/>
            </a:pPr>
            <a:r>
              <a:rPr lang="en-US" dirty="0" smtClean="0"/>
              <a:t>Mississippi – 1.0% - 4.2% (</a:t>
            </a:r>
            <a:r>
              <a:rPr lang="en-US" dirty="0" smtClean="0">
                <a:solidFill>
                  <a:srgbClr val="FFFF00"/>
                </a:solidFill>
              </a:rPr>
              <a:t>4 years</a:t>
            </a:r>
            <a:r>
              <a:rPr lang="en-US" dirty="0" smtClean="0"/>
              <a:t>)</a:t>
            </a:r>
          </a:p>
          <a:p>
            <a:pPr>
              <a:defRPr/>
            </a:pPr>
            <a:r>
              <a:rPr lang="en-US" dirty="0" smtClean="0"/>
              <a:t>New York – 1.5% - 4.1% (</a:t>
            </a:r>
            <a:r>
              <a:rPr lang="en-US" dirty="0" smtClean="0">
                <a:solidFill>
                  <a:srgbClr val="FFFF00"/>
                </a:solidFill>
              </a:rPr>
              <a:t>5 years</a:t>
            </a:r>
            <a:r>
              <a:rPr lang="en-US" dirty="0" smtClean="0"/>
              <a:t>)</a:t>
            </a:r>
          </a:p>
          <a:p>
            <a:pPr>
              <a:defRPr/>
            </a:pPr>
            <a:r>
              <a:rPr lang="en-US" dirty="0" smtClean="0"/>
              <a:t>Kansas – 1.6% - 3.9% (</a:t>
            </a:r>
            <a:r>
              <a:rPr lang="en-US" dirty="0" smtClean="0">
                <a:solidFill>
                  <a:srgbClr val="FFFF00"/>
                </a:solidFill>
              </a:rPr>
              <a:t>5 years</a:t>
            </a:r>
            <a:r>
              <a:rPr lang="en-US" dirty="0" smtClean="0"/>
              <a:t>)</a:t>
            </a:r>
          </a:p>
          <a:p>
            <a:pPr>
              <a:defRPr/>
            </a:pPr>
            <a:r>
              <a:rPr lang="en-US" dirty="0" smtClean="0"/>
              <a:t>Nebraska – 2.1% - 5.5% (</a:t>
            </a:r>
            <a:r>
              <a:rPr lang="en-US" dirty="0" smtClean="0">
                <a:solidFill>
                  <a:srgbClr val="FFFF00"/>
                </a:solidFill>
              </a:rPr>
              <a:t>6 years</a:t>
            </a:r>
            <a:r>
              <a:rPr lang="en-US" dirty="0" smtClean="0"/>
              <a:t>)</a:t>
            </a:r>
          </a:p>
          <a:p>
            <a:pPr>
              <a:defRPr/>
            </a:pPr>
            <a:r>
              <a:rPr lang="en-US" dirty="0" smtClean="0"/>
              <a:t>Michigan – 2.2% - 6.1% (</a:t>
            </a:r>
            <a:r>
              <a:rPr lang="en-US" dirty="0" smtClean="0">
                <a:solidFill>
                  <a:srgbClr val="FFFF00"/>
                </a:solidFill>
              </a:rPr>
              <a:t>6 years</a:t>
            </a:r>
            <a:r>
              <a:rPr lang="en-US" dirty="0" smtClean="0"/>
              <a:t>)</a:t>
            </a:r>
          </a:p>
          <a:p>
            <a:pPr>
              <a:defRPr/>
            </a:pPr>
            <a:r>
              <a:rPr lang="en-US" dirty="0" smtClean="0"/>
              <a:t>Wisconsin – 2.3% - 5.0% (</a:t>
            </a:r>
            <a:r>
              <a:rPr lang="en-US" dirty="0" smtClean="0">
                <a:solidFill>
                  <a:srgbClr val="FFFF00"/>
                </a:solidFill>
              </a:rPr>
              <a:t>4 years</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4F075B5D-20FD-4469-A166-DC5A1EAE5687}" type="slidenum">
              <a:rPr lang="en-US" smtClean="0"/>
              <a:pPr>
                <a:defRPr/>
              </a:pPr>
              <a:t>101</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065587"/>
          </a:xfrm>
        </p:spPr>
        <p:txBody>
          <a:bodyPr/>
          <a:lstStyle/>
          <a:p>
            <a:pPr>
              <a:defRPr/>
            </a:pPr>
            <a:r>
              <a:rPr lang="en-US" sz="7200" b="1" dirty="0" smtClean="0">
                <a:solidFill>
                  <a:srgbClr val="FFFF00"/>
                </a:solidFill>
              </a:rPr>
              <a:t>Value of Plant Species Diversity</a:t>
            </a:r>
            <a:endParaRPr lang="en-US" sz="7200" b="1" dirty="0">
              <a:solidFill>
                <a:srgbClr val="FFFF00"/>
              </a:solidFill>
            </a:endParaRPr>
          </a:p>
        </p:txBody>
      </p:sp>
      <p:sp>
        <p:nvSpPr>
          <p:cNvPr id="3" name="Content Placeholder 2"/>
          <p:cNvSpPr>
            <a:spLocks noGrp="1"/>
          </p:cNvSpPr>
          <p:nvPr>
            <p:ph idx="1"/>
          </p:nvPr>
        </p:nvSpPr>
        <p:spPr>
          <a:xfrm>
            <a:off x="457200" y="4495800"/>
            <a:ext cx="8229600" cy="1635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B4708F5-C488-4973-8329-383AB0400FBA}" type="slidenum">
              <a:rPr lang="en-US" smtClean="0"/>
              <a:pPr>
                <a:defRPr/>
              </a:pPr>
              <a:t>102</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F:\Pictures\MobGrz\DSC006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p:cNvSpPr>
            <a:spLocks noGrp="1"/>
          </p:cNvSpPr>
          <p:nvPr>
            <p:ph type="title"/>
          </p:nvPr>
        </p:nvSpPr>
        <p:spPr/>
        <p:txBody>
          <a:bodyPr/>
          <a:lstStyle/>
          <a:p>
            <a:pPr>
              <a:defRPr/>
            </a:pPr>
            <a:r>
              <a:rPr lang="en-US" b="1" dirty="0" smtClean="0">
                <a:solidFill>
                  <a:srgbClr val="FFFF00"/>
                </a:solidFill>
              </a:rPr>
              <a:t>Diversity Is Key</a:t>
            </a:r>
          </a:p>
        </p:txBody>
      </p:sp>
      <p:sp>
        <p:nvSpPr>
          <p:cNvPr id="132098" name="Content Placeholder 2"/>
          <p:cNvSpPr>
            <a:spLocks noGrp="1"/>
          </p:cNvSpPr>
          <p:nvPr>
            <p:ph idx="1"/>
          </p:nvPr>
        </p:nvSpPr>
        <p:spPr/>
        <p:txBody>
          <a:bodyPr/>
          <a:lstStyle/>
          <a:p>
            <a:pPr>
              <a:defRPr/>
            </a:pPr>
            <a:endParaRPr lang="en-US" dirty="0" smtClean="0"/>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4CCF5244-DDB8-4E99-B1E1-8F458E489D9B}" type="slidenum">
              <a:rPr lang="en-US" smtClean="0"/>
              <a:pPr>
                <a:defRPr/>
              </a:pPr>
              <a:t>104</a:t>
            </a:fld>
            <a:endParaRPr lang="en-US"/>
          </a:p>
        </p:txBody>
      </p:sp>
      <p:pic>
        <p:nvPicPr>
          <p:cNvPr id="1085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924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Freeform 4"/>
          <p:cNvSpPr>
            <a:spLocks/>
          </p:cNvSpPr>
          <p:nvPr/>
        </p:nvSpPr>
        <p:spPr bwMode="auto">
          <a:xfrm>
            <a:off x="1511300" y="1841500"/>
            <a:ext cx="1031875" cy="939800"/>
          </a:xfrm>
          <a:custGeom>
            <a:avLst/>
            <a:gdLst>
              <a:gd name="T0" fmla="*/ 455462 w 1032232"/>
              <a:gd name="T1" fmla="*/ 241300 h 939800"/>
              <a:gd name="T2" fmla="*/ 392204 w 1032232"/>
              <a:gd name="T3" fmla="*/ 215900 h 939800"/>
              <a:gd name="T4" fmla="*/ 328946 w 1032232"/>
              <a:gd name="T5" fmla="*/ 203200 h 939800"/>
              <a:gd name="T6" fmla="*/ 278340 w 1032232"/>
              <a:gd name="T7" fmla="*/ 190500 h 939800"/>
              <a:gd name="T8" fmla="*/ 37957 w 1032232"/>
              <a:gd name="T9" fmla="*/ 228600 h 939800"/>
              <a:gd name="T10" fmla="*/ 25301 w 1032232"/>
              <a:gd name="T11" fmla="*/ 266700 h 939800"/>
              <a:gd name="T12" fmla="*/ 12656 w 1032232"/>
              <a:gd name="T13" fmla="*/ 431800 h 939800"/>
              <a:gd name="T14" fmla="*/ 0 w 1032232"/>
              <a:gd name="T15" fmla="*/ 495300 h 939800"/>
              <a:gd name="T16" fmla="*/ 12656 w 1032232"/>
              <a:gd name="T17" fmla="*/ 736600 h 939800"/>
              <a:gd name="T18" fmla="*/ 25301 w 1032232"/>
              <a:gd name="T19" fmla="*/ 774700 h 939800"/>
              <a:gd name="T20" fmla="*/ 101215 w 1032232"/>
              <a:gd name="T21" fmla="*/ 812800 h 939800"/>
              <a:gd name="T22" fmla="*/ 189774 w 1032232"/>
              <a:gd name="T23" fmla="*/ 863600 h 939800"/>
              <a:gd name="T24" fmla="*/ 328946 w 1032232"/>
              <a:gd name="T25" fmla="*/ 901700 h 939800"/>
              <a:gd name="T26" fmla="*/ 468117 w 1032232"/>
              <a:gd name="T27" fmla="*/ 939800 h 939800"/>
              <a:gd name="T28" fmla="*/ 670544 w 1032232"/>
              <a:gd name="T29" fmla="*/ 927100 h 939800"/>
              <a:gd name="T30" fmla="*/ 759107 w 1032232"/>
              <a:gd name="T31" fmla="*/ 889000 h 939800"/>
              <a:gd name="T32" fmla="*/ 809713 w 1032232"/>
              <a:gd name="T33" fmla="*/ 850900 h 939800"/>
              <a:gd name="T34" fmla="*/ 860320 w 1032232"/>
              <a:gd name="T35" fmla="*/ 825500 h 939800"/>
              <a:gd name="T36" fmla="*/ 986838 w 1032232"/>
              <a:gd name="T37" fmla="*/ 673100 h 939800"/>
              <a:gd name="T38" fmla="*/ 1012142 w 1032232"/>
              <a:gd name="T39" fmla="*/ 596900 h 939800"/>
              <a:gd name="T40" fmla="*/ 1012142 w 1032232"/>
              <a:gd name="T41" fmla="*/ 266700 h 939800"/>
              <a:gd name="T42" fmla="*/ 961534 w 1032232"/>
              <a:gd name="T43" fmla="*/ 190500 h 939800"/>
              <a:gd name="T44" fmla="*/ 898275 w 1032232"/>
              <a:gd name="T45" fmla="*/ 139700 h 939800"/>
              <a:gd name="T46" fmla="*/ 872972 w 1032232"/>
              <a:gd name="T47" fmla="*/ 101600 h 939800"/>
              <a:gd name="T48" fmla="*/ 708499 w 1032232"/>
              <a:gd name="T49" fmla="*/ 38100 h 939800"/>
              <a:gd name="T50" fmla="*/ 569330 w 1032232"/>
              <a:gd name="T51" fmla="*/ 0 h 939800"/>
              <a:gd name="T52" fmla="*/ 265688 w 1032232"/>
              <a:gd name="T53" fmla="*/ 12700 h 939800"/>
              <a:gd name="T54" fmla="*/ 189774 w 1032232"/>
              <a:gd name="T55" fmla="*/ 63500 h 939800"/>
              <a:gd name="T56" fmla="*/ 139172 w 1032232"/>
              <a:gd name="T57" fmla="*/ 190500 h 939800"/>
              <a:gd name="T58" fmla="*/ 139172 w 1032232"/>
              <a:gd name="T59" fmla="*/ 203200 h 9398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32232"/>
              <a:gd name="T91" fmla="*/ 0 h 939800"/>
              <a:gd name="T92" fmla="*/ 1032232 w 1032232"/>
              <a:gd name="T93" fmla="*/ 939800 h 9398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32232" h="939800">
                <a:moveTo>
                  <a:pt x="457200" y="241300"/>
                </a:moveTo>
                <a:cubicBezTo>
                  <a:pt x="436033" y="232833"/>
                  <a:pt x="415536" y="222451"/>
                  <a:pt x="393700" y="215900"/>
                </a:cubicBezTo>
                <a:cubicBezTo>
                  <a:pt x="373025" y="209697"/>
                  <a:pt x="351272" y="207883"/>
                  <a:pt x="330200" y="203200"/>
                </a:cubicBezTo>
                <a:cubicBezTo>
                  <a:pt x="313161" y="199414"/>
                  <a:pt x="296333" y="194733"/>
                  <a:pt x="279400" y="190500"/>
                </a:cubicBezTo>
                <a:cubicBezTo>
                  <a:pt x="267514" y="191243"/>
                  <a:pt x="86213" y="168458"/>
                  <a:pt x="38100" y="228600"/>
                </a:cubicBezTo>
                <a:cubicBezTo>
                  <a:pt x="29737" y="239053"/>
                  <a:pt x="29633" y="254000"/>
                  <a:pt x="25400" y="266700"/>
                </a:cubicBezTo>
                <a:cubicBezTo>
                  <a:pt x="21167" y="321733"/>
                  <a:pt x="18795" y="376942"/>
                  <a:pt x="12700" y="431800"/>
                </a:cubicBezTo>
                <a:cubicBezTo>
                  <a:pt x="10316" y="453254"/>
                  <a:pt x="0" y="473714"/>
                  <a:pt x="0" y="495300"/>
                </a:cubicBezTo>
                <a:cubicBezTo>
                  <a:pt x="0" y="575845"/>
                  <a:pt x="5408" y="656386"/>
                  <a:pt x="12700" y="736600"/>
                </a:cubicBezTo>
                <a:cubicBezTo>
                  <a:pt x="13912" y="749932"/>
                  <a:pt x="17037" y="764247"/>
                  <a:pt x="25400" y="774700"/>
                </a:cubicBezTo>
                <a:cubicBezTo>
                  <a:pt x="49664" y="805030"/>
                  <a:pt x="70924" y="797462"/>
                  <a:pt x="101600" y="812800"/>
                </a:cubicBezTo>
                <a:cubicBezTo>
                  <a:pt x="193243" y="858622"/>
                  <a:pt x="79174" y="819070"/>
                  <a:pt x="190500" y="863600"/>
                </a:cubicBezTo>
                <a:cubicBezTo>
                  <a:pt x="269334" y="895134"/>
                  <a:pt x="254832" y="884307"/>
                  <a:pt x="330200" y="901700"/>
                </a:cubicBezTo>
                <a:cubicBezTo>
                  <a:pt x="423302" y="923185"/>
                  <a:pt x="406922" y="918807"/>
                  <a:pt x="469900" y="939800"/>
                </a:cubicBezTo>
                <a:cubicBezTo>
                  <a:pt x="537633" y="935567"/>
                  <a:pt x="605607" y="934204"/>
                  <a:pt x="673100" y="927100"/>
                </a:cubicBezTo>
                <a:cubicBezTo>
                  <a:pt x="693885" y="924912"/>
                  <a:pt x="749114" y="897054"/>
                  <a:pt x="762000" y="889000"/>
                </a:cubicBezTo>
                <a:cubicBezTo>
                  <a:pt x="779949" y="877782"/>
                  <a:pt x="794851" y="862118"/>
                  <a:pt x="812800" y="850900"/>
                </a:cubicBezTo>
                <a:cubicBezTo>
                  <a:pt x="828854" y="840866"/>
                  <a:pt x="848817" y="837327"/>
                  <a:pt x="863600" y="825500"/>
                </a:cubicBezTo>
                <a:cubicBezTo>
                  <a:pt x="895754" y="799777"/>
                  <a:pt x="975651" y="717946"/>
                  <a:pt x="990600" y="673100"/>
                </a:cubicBezTo>
                <a:lnTo>
                  <a:pt x="1016000" y="596900"/>
                </a:lnTo>
                <a:cubicBezTo>
                  <a:pt x="1029412" y="476189"/>
                  <a:pt x="1044583" y="398182"/>
                  <a:pt x="1016000" y="266700"/>
                </a:cubicBezTo>
                <a:cubicBezTo>
                  <a:pt x="1009515" y="236870"/>
                  <a:pt x="982133" y="215900"/>
                  <a:pt x="965200" y="190500"/>
                </a:cubicBezTo>
                <a:cubicBezTo>
                  <a:pt x="932374" y="141261"/>
                  <a:pt x="954280" y="157227"/>
                  <a:pt x="901700" y="139700"/>
                </a:cubicBezTo>
                <a:cubicBezTo>
                  <a:pt x="893233" y="127000"/>
                  <a:pt x="888804" y="110353"/>
                  <a:pt x="876300" y="101600"/>
                </a:cubicBezTo>
                <a:cubicBezTo>
                  <a:pt x="781943" y="35550"/>
                  <a:pt x="796693" y="61416"/>
                  <a:pt x="711200" y="38100"/>
                </a:cubicBezTo>
                <a:cubicBezTo>
                  <a:pt x="533957" y="-10239"/>
                  <a:pt x="726208" y="30942"/>
                  <a:pt x="571500" y="0"/>
                </a:cubicBezTo>
                <a:cubicBezTo>
                  <a:pt x="469900" y="4233"/>
                  <a:pt x="367005" y="-4017"/>
                  <a:pt x="266700" y="12700"/>
                </a:cubicBezTo>
                <a:cubicBezTo>
                  <a:pt x="236588" y="17719"/>
                  <a:pt x="190500" y="63500"/>
                  <a:pt x="190500" y="63500"/>
                </a:cubicBezTo>
                <a:cubicBezTo>
                  <a:pt x="175320" y="93860"/>
                  <a:pt x="139700" y="159113"/>
                  <a:pt x="139700" y="190500"/>
                </a:cubicBezTo>
                <a:lnTo>
                  <a:pt x="139700" y="203200"/>
                </a:ln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8551" name="Freeform 5"/>
          <p:cNvSpPr>
            <a:spLocks/>
          </p:cNvSpPr>
          <p:nvPr/>
        </p:nvSpPr>
        <p:spPr bwMode="auto">
          <a:xfrm>
            <a:off x="1498600" y="1927225"/>
            <a:ext cx="990600" cy="804863"/>
          </a:xfrm>
          <a:custGeom>
            <a:avLst/>
            <a:gdLst>
              <a:gd name="T0" fmla="*/ 647700 w 990600"/>
              <a:gd name="T1" fmla="*/ 116987 h 805247"/>
              <a:gd name="T2" fmla="*/ 520700 w 990600"/>
              <a:gd name="T3" fmla="*/ 91719 h 805247"/>
              <a:gd name="T4" fmla="*/ 457200 w 990600"/>
              <a:gd name="T5" fmla="*/ 79085 h 805247"/>
              <a:gd name="T6" fmla="*/ 190500 w 990600"/>
              <a:gd name="T7" fmla="*/ 91719 h 805247"/>
              <a:gd name="T8" fmla="*/ 139700 w 990600"/>
              <a:gd name="T9" fmla="*/ 104353 h 805247"/>
              <a:gd name="T10" fmla="*/ 63500 w 990600"/>
              <a:gd name="T11" fmla="*/ 154889 h 805247"/>
              <a:gd name="T12" fmla="*/ 25400 w 990600"/>
              <a:gd name="T13" fmla="*/ 243324 h 805247"/>
              <a:gd name="T14" fmla="*/ 0 w 990600"/>
              <a:gd name="T15" fmla="*/ 319124 h 805247"/>
              <a:gd name="T16" fmla="*/ 12700 w 990600"/>
              <a:gd name="T17" fmla="*/ 483360 h 805247"/>
              <a:gd name="T18" fmla="*/ 25400 w 990600"/>
              <a:gd name="T19" fmla="*/ 521260 h 805247"/>
              <a:gd name="T20" fmla="*/ 63500 w 990600"/>
              <a:gd name="T21" fmla="*/ 571795 h 805247"/>
              <a:gd name="T22" fmla="*/ 101600 w 990600"/>
              <a:gd name="T23" fmla="*/ 597062 h 805247"/>
              <a:gd name="T24" fmla="*/ 165100 w 990600"/>
              <a:gd name="T25" fmla="*/ 672864 h 805247"/>
              <a:gd name="T26" fmla="*/ 228600 w 990600"/>
              <a:gd name="T27" fmla="*/ 710764 h 805247"/>
              <a:gd name="T28" fmla="*/ 266700 w 990600"/>
              <a:gd name="T29" fmla="*/ 736031 h 805247"/>
              <a:gd name="T30" fmla="*/ 368300 w 990600"/>
              <a:gd name="T31" fmla="*/ 761298 h 805247"/>
              <a:gd name="T32" fmla="*/ 419100 w 990600"/>
              <a:gd name="T33" fmla="*/ 786565 h 805247"/>
              <a:gd name="T34" fmla="*/ 711200 w 990600"/>
              <a:gd name="T35" fmla="*/ 786565 h 805247"/>
              <a:gd name="T36" fmla="*/ 749300 w 990600"/>
              <a:gd name="T37" fmla="*/ 773932 h 805247"/>
              <a:gd name="T38" fmla="*/ 825500 w 990600"/>
              <a:gd name="T39" fmla="*/ 723398 h 805247"/>
              <a:gd name="T40" fmla="*/ 850900 w 990600"/>
              <a:gd name="T41" fmla="*/ 685497 h 805247"/>
              <a:gd name="T42" fmla="*/ 901700 w 990600"/>
              <a:gd name="T43" fmla="*/ 647597 h 805247"/>
              <a:gd name="T44" fmla="*/ 952500 w 990600"/>
              <a:gd name="T45" fmla="*/ 546528 h 805247"/>
              <a:gd name="T46" fmla="*/ 990600 w 990600"/>
              <a:gd name="T47" fmla="*/ 420193 h 805247"/>
              <a:gd name="T48" fmla="*/ 965200 w 990600"/>
              <a:gd name="T49" fmla="*/ 306490 h 805247"/>
              <a:gd name="T50" fmla="*/ 876300 w 990600"/>
              <a:gd name="T51" fmla="*/ 205425 h 805247"/>
              <a:gd name="T52" fmla="*/ 800100 w 990600"/>
              <a:gd name="T53" fmla="*/ 129621 h 805247"/>
              <a:gd name="T54" fmla="*/ 723900 w 990600"/>
              <a:gd name="T55" fmla="*/ 79085 h 805247"/>
              <a:gd name="T56" fmla="*/ 685800 w 990600"/>
              <a:gd name="T57" fmla="*/ 66451 h 805247"/>
              <a:gd name="T58" fmla="*/ 647700 w 990600"/>
              <a:gd name="T59" fmla="*/ 41183 h 805247"/>
              <a:gd name="T60" fmla="*/ 520700 w 990600"/>
              <a:gd name="T61" fmla="*/ 3281 h 805247"/>
              <a:gd name="T62" fmla="*/ 215900 w 990600"/>
              <a:gd name="T63" fmla="*/ 28549 h 805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0600"/>
              <a:gd name="T97" fmla="*/ 0 h 805247"/>
              <a:gd name="T98" fmla="*/ 990600 w 990600"/>
              <a:gd name="T99" fmla="*/ 805247 h 805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0600" h="805247">
                <a:moveTo>
                  <a:pt x="647700" y="117603"/>
                </a:moveTo>
                <a:lnTo>
                  <a:pt x="520700" y="92203"/>
                </a:lnTo>
                <a:lnTo>
                  <a:pt x="457200" y="79503"/>
                </a:lnTo>
                <a:cubicBezTo>
                  <a:pt x="368300" y="83736"/>
                  <a:pt x="279217" y="85106"/>
                  <a:pt x="190500" y="92203"/>
                </a:cubicBezTo>
                <a:cubicBezTo>
                  <a:pt x="173101" y="93595"/>
                  <a:pt x="155312" y="97097"/>
                  <a:pt x="139700" y="104903"/>
                </a:cubicBezTo>
                <a:cubicBezTo>
                  <a:pt x="112396" y="118555"/>
                  <a:pt x="63500" y="155703"/>
                  <a:pt x="63500" y="155703"/>
                </a:cubicBezTo>
                <a:cubicBezTo>
                  <a:pt x="22619" y="278345"/>
                  <a:pt x="88174" y="87669"/>
                  <a:pt x="25400" y="244603"/>
                </a:cubicBezTo>
                <a:cubicBezTo>
                  <a:pt x="15456" y="269462"/>
                  <a:pt x="0" y="320803"/>
                  <a:pt x="0" y="320803"/>
                </a:cubicBezTo>
                <a:cubicBezTo>
                  <a:pt x="4233" y="375836"/>
                  <a:pt x="5854" y="431133"/>
                  <a:pt x="12700" y="485903"/>
                </a:cubicBezTo>
                <a:cubicBezTo>
                  <a:pt x="14360" y="499187"/>
                  <a:pt x="18758" y="512380"/>
                  <a:pt x="25400" y="524003"/>
                </a:cubicBezTo>
                <a:cubicBezTo>
                  <a:pt x="35902" y="542381"/>
                  <a:pt x="48533" y="559836"/>
                  <a:pt x="63500" y="574803"/>
                </a:cubicBezTo>
                <a:cubicBezTo>
                  <a:pt x="74293" y="585596"/>
                  <a:pt x="88900" y="591736"/>
                  <a:pt x="101600" y="600203"/>
                </a:cubicBezTo>
                <a:cubicBezTo>
                  <a:pt x="123112" y="632472"/>
                  <a:pt x="132505" y="651957"/>
                  <a:pt x="165100" y="676403"/>
                </a:cubicBezTo>
                <a:cubicBezTo>
                  <a:pt x="184847" y="691214"/>
                  <a:pt x="207668" y="701420"/>
                  <a:pt x="228600" y="714503"/>
                </a:cubicBezTo>
                <a:cubicBezTo>
                  <a:pt x="241543" y="722593"/>
                  <a:pt x="253048" y="733077"/>
                  <a:pt x="266700" y="739903"/>
                </a:cubicBezTo>
                <a:cubicBezTo>
                  <a:pt x="292735" y="752920"/>
                  <a:pt x="344148" y="760473"/>
                  <a:pt x="368300" y="765303"/>
                </a:cubicBezTo>
                <a:cubicBezTo>
                  <a:pt x="385233" y="773770"/>
                  <a:pt x="401139" y="784716"/>
                  <a:pt x="419100" y="790703"/>
                </a:cubicBezTo>
                <a:cubicBezTo>
                  <a:pt x="510006" y="821005"/>
                  <a:pt x="628735" y="795284"/>
                  <a:pt x="711200" y="790703"/>
                </a:cubicBezTo>
                <a:cubicBezTo>
                  <a:pt x="723900" y="786470"/>
                  <a:pt x="737598" y="784504"/>
                  <a:pt x="749300" y="778003"/>
                </a:cubicBezTo>
                <a:cubicBezTo>
                  <a:pt x="775985" y="763178"/>
                  <a:pt x="825500" y="727203"/>
                  <a:pt x="825500" y="727203"/>
                </a:cubicBezTo>
                <a:cubicBezTo>
                  <a:pt x="833967" y="714503"/>
                  <a:pt x="840107" y="699896"/>
                  <a:pt x="850900" y="689103"/>
                </a:cubicBezTo>
                <a:cubicBezTo>
                  <a:pt x="865867" y="674136"/>
                  <a:pt x="889250" y="668121"/>
                  <a:pt x="901700" y="651003"/>
                </a:cubicBezTo>
                <a:cubicBezTo>
                  <a:pt x="923971" y="620381"/>
                  <a:pt x="940526" y="585324"/>
                  <a:pt x="952500" y="549403"/>
                </a:cubicBezTo>
                <a:cubicBezTo>
                  <a:pt x="983420" y="456644"/>
                  <a:pt x="971406" y="499178"/>
                  <a:pt x="990600" y="422403"/>
                </a:cubicBezTo>
                <a:cubicBezTo>
                  <a:pt x="987154" y="401728"/>
                  <a:pt x="980088" y="334901"/>
                  <a:pt x="965200" y="308103"/>
                </a:cubicBezTo>
                <a:cubicBezTo>
                  <a:pt x="894472" y="180793"/>
                  <a:pt x="945530" y="268041"/>
                  <a:pt x="876300" y="206503"/>
                </a:cubicBezTo>
                <a:cubicBezTo>
                  <a:pt x="849452" y="182638"/>
                  <a:pt x="829988" y="150228"/>
                  <a:pt x="800100" y="130303"/>
                </a:cubicBezTo>
                <a:cubicBezTo>
                  <a:pt x="774700" y="113370"/>
                  <a:pt x="752860" y="89156"/>
                  <a:pt x="723900" y="79503"/>
                </a:cubicBezTo>
                <a:cubicBezTo>
                  <a:pt x="711200" y="75270"/>
                  <a:pt x="697774" y="72790"/>
                  <a:pt x="685800" y="66803"/>
                </a:cubicBezTo>
                <a:cubicBezTo>
                  <a:pt x="672148" y="59977"/>
                  <a:pt x="661648" y="47602"/>
                  <a:pt x="647700" y="41403"/>
                </a:cubicBezTo>
                <a:cubicBezTo>
                  <a:pt x="607946" y="23735"/>
                  <a:pt x="562920" y="13858"/>
                  <a:pt x="520700" y="3303"/>
                </a:cubicBezTo>
                <a:cubicBezTo>
                  <a:pt x="231844" y="16433"/>
                  <a:pt x="324687" y="-25690"/>
                  <a:pt x="215900" y="28703"/>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108552" name="Straight Arrow Connector 10"/>
          <p:cNvCxnSpPr>
            <a:cxnSpLocks noChangeShapeType="1"/>
          </p:cNvCxnSpPr>
          <p:nvPr/>
        </p:nvCxnSpPr>
        <p:spPr bwMode="auto">
          <a:xfrm flipH="1">
            <a:off x="1466850" y="1633538"/>
            <a:ext cx="88900" cy="50958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8553" name="TextBox 6"/>
          <p:cNvSpPr txBox="1">
            <a:spLocks noChangeArrowheads="1"/>
          </p:cNvSpPr>
          <p:nvPr/>
        </p:nvSpPr>
        <p:spPr bwMode="auto">
          <a:xfrm>
            <a:off x="1295400" y="1295400"/>
            <a:ext cx="160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600" b="1">
                <a:solidFill>
                  <a:srgbClr val="FF0000"/>
                </a:solidFill>
              </a:rPr>
              <a:t>Monoculture</a:t>
            </a:r>
          </a:p>
        </p:txBody>
      </p:sp>
      <p:cxnSp>
        <p:nvCxnSpPr>
          <p:cNvPr id="108554" name="Straight Arrow Connector 12"/>
          <p:cNvCxnSpPr>
            <a:cxnSpLocks noChangeShapeType="1"/>
          </p:cNvCxnSpPr>
          <p:nvPr/>
        </p:nvCxnSpPr>
        <p:spPr bwMode="auto">
          <a:xfrm flipH="1" flipV="1">
            <a:off x="3352800" y="3886200"/>
            <a:ext cx="1905000" cy="9144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8555" name="Straight Arrow Connector 14"/>
          <p:cNvCxnSpPr>
            <a:cxnSpLocks noChangeShapeType="1"/>
          </p:cNvCxnSpPr>
          <p:nvPr/>
        </p:nvCxnSpPr>
        <p:spPr bwMode="auto">
          <a:xfrm flipH="1" flipV="1">
            <a:off x="5257800" y="3505200"/>
            <a:ext cx="76200" cy="12954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8556" name="Straight Arrow Connector 16"/>
          <p:cNvCxnSpPr>
            <a:cxnSpLocks noChangeShapeType="1"/>
          </p:cNvCxnSpPr>
          <p:nvPr/>
        </p:nvCxnSpPr>
        <p:spPr bwMode="auto">
          <a:xfrm flipV="1">
            <a:off x="5410200" y="4267200"/>
            <a:ext cx="1447800" cy="5334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8557" name="TextBox 18"/>
          <p:cNvSpPr txBox="1">
            <a:spLocks noChangeArrowheads="1"/>
          </p:cNvSpPr>
          <p:nvPr/>
        </p:nvSpPr>
        <p:spPr bwMode="auto">
          <a:xfrm>
            <a:off x="4114800" y="48006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FF0000"/>
                </a:solidFill>
              </a:rPr>
              <a:t>Diversity/Complexity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751387"/>
          </a:xfrm>
        </p:spPr>
        <p:txBody>
          <a:bodyPr/>
          <a:lstStyle/>
          <a:p>
            <a:pPr>
              <a:defRPr/>
            </a:pPr>
            <a:r>
              <a:rPr lang="en-US" sz="6600" b="1" dirty="0" smtClean="0">
                <a:solidFill>
                  <a:srgbClr val="FFFF00"/>
                </a:solidFill>
              </a:rPr>
              <a:t>Where Do Majority of Soil Microbes Live &amp; Function?</a:t>
            </a:r>
            <a:endParaRPr lang="en-US" sz="6600" b="1" dirty="0">
              <a:solidFill>
                <a:srgbClr val="FFFF00"/>
              </a:solidFill>
            </a:endParaRPr>
          </a:p>
        </p:txBody>
      </p:sp>
      <p:sp>
        <p:nvSpPr>
          <p:cNvPr id="3" name="Content Placeholder 2"/>
          <p:cNvSpPr>
            <a:spLocks noGrp="1"/>
          </p:cNvSpPr>
          <p:nvPr>
            <p:ph idx="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B4D7DA6-50CB-4129-A7A5-608E71D13B13}" type="slidenum">
              <a:rPr lang="en-US" smtClean="0"/>
              <a:pPr>
                <a:defRPr/>
              </a:pPr>
              <a:t>105</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54720082-9F4D-40AD-BAEA-F1C6F012E4A2}" type="slidenum">
              <a:rPr lang="en-US" smtClean="0"/>
              <a:pPr>
                <a:defRPr/>
              </a:pPr>
              <a:t>106</a:t>
            </a:fld>
            <a:endParaRPr lang="en-US"/>
          </a:p>
        </p:txBody>
      </p:sp>
      <p:pic>
        <p:nvPicPr>
          <p:cNvPr id="11059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143000"/>
            <a:ext cx="8162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Box 4"/>
          <p:cNvSpPr txBox="1">
            <a:spLocks noChangeArrowheads="1"/>
          </p:cNvSpPr>
          <p:nvPr/>
        </p:nvSpPr>
        <p:spPr bwMode="auto">
          <a:xfrm>
            <a:off x="1295400" y="3505200"/>
            <a:ext cx="678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C00000"/>
                </a:solidFill>
              </a:rPr>
              <a:t>Microbe “Home” – Soil microbes live and function in root zone</a:t>
            </a:r>
            <a:r>
              <a:rPr lang="en-US" altLang="en-US" sz="1800">
                <a:solidFill>
                  <a:srgbClr val="C00000"/>
                </a:solidFill>
              </a:rPr>
              <a:t>.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57200" y="277813"/>
            <a:ext cx="8229600" cy="4522787"/>
          </a:xfrm>
        </p:spPr>
        <p:txBody>
          <a:bodyPr/>
          <a:lstStyle/>
          <a:p>
            <a:r>
              <a:rPr lang="en-US" altLang="en-US" sz="8000" b="1" smtClean="0">
                <a:solidFill>
                  <a:srgbClr val="FFFF00"/>
                </a:solidFill>
                <a:effectLst/>
              </a:rPr>
              <a:t>Value of Ground Cover</a:t>
            </a:r>
          </a:p>
        </p:txBody>
      </p:sp>
      <p:sp>
        <p:nvSpPr>
          <p:cNvPr id="3" name="Content Placeholder 2"/>
          <p:cNvSpPr>
            <a:spLocks noGrp="1"/>
          </p:cNvSpPr>
          <p:nvPr>
            <p:ph idx="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209B113-741B-4E11-B87A-4F7E03B4AA74}" type="slidenum">
              <a:rPr lang="en-US" smtClean="0"/>
              <a:pPr>
                <a:defRPr/>
              </a:pPr>
              <a:t>107</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1AEE9CF2-17BF-4672-A054-BFF7F968EE2A}" type="slidenum">
              <a:rPr lang="en-US"/>
              <a:pPr>
                <a:defRPr/>
              </a:pPr>
              <a:t>108</a:t>
            </a:fld>
            <a:endParaRPr lang="en-US"/>
          </a:p>
        </p:txBody>
      </p:sp>
      <p:sp>
        <p:nvSpPr>
          <p:cNvPr id="2" name="Title 1"/>
          <p:cNvSpPr>
            <a:spLocks noGrp="1"/>
          </p:cNvSpPr>
          <p:nvPr>
            <p:ph type="title" idx="4294967295"/>
          </p:nvPr>
        </p:nvSpPr>
        <p:spPr>
          <a:xfrm>
            <a:off x="457200" y="0"/>
            <a:ext cx="8229600" cy="1143000"/>
          </a:xfrm>
        </p:spPr>
        <p:txBody>
          <a:bodyPr/>
          <a:lstStyle/>
          <a:p>
            <a:pPr eaLnBrk="1" hangingPunct="1">
              <a:defRPr/>
            </a:pPr>
            <a:r>
              <a:rPr lang="en-US" b="1" smtClean="0">
                <a:solidFill>
                  <a:srgbClr val="FFFF00"/>
                </a:solidFill>
              </a:rPr>
              <a:t>Soil Temperature</a:t>
            </a:r>
          </a:p>
        </p:txBody>
      </p:sp>
      <p:pic>
        <p:nvPicPr>
          <p:cNvPr id="112644" name="Content Placeholder 8" descr="Soil Health Training 2010 016.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990600"/>
            <a:ext cx="4495800" cy="5410200"/>
          </a:xfrm>
        </p:spPr>
      </p:pic>
      <p:pic>
        <p:nvPicPr>
          <p:cNvPr id="112645" name="Content Placeholder 9" descr="Soil Health Training 2010 017.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495800" y="990600"/>
            <a:ext cx="4343400" cy="5410200"/>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457200" y="152400"/>
            <a:ext cx="8229600" cy="1371600"/>
          </a:xfrm>
        </p:spPr>
        <p:txBody>
          <a:bodyPr/>
          <a:lstStyle/>
          <a:p>
            <a:pPr>
              <a:defRPr/>
            </a:pPr>
            <a:r>
              <a:rPr lang="en-US" sz="4800" dirty="0" smtClean="0">
                <a:solidFill>
                  <a:srgbClr val="FFFF00"/>
                </a:solidFill>
              </a:rPr>
              <a:t>Soil Temperatures</a:t>
            </a:r>
          </a:p>
        </p:txBody>
      </p:sp>
      <p:pic>
        <p:nvPicPr>
          <p:cNvPr id="113667" name="Picture 3" descr="P7150057"/>
          <p:cNvPicPr>
            <a:picLocks noGrp="1" noChangeAspect="1" noChangeArrowheads="1"/>
          </p:cNvPicPr>
          <p:nvPr>
            <p:ph idx="1"/>
          </p:nvPr>
        </p:nvPicPr>
        <p:blipFill>
          <a:blip r:embed="rId2">
            <a:lum bright="24000" contrast="12000"/>
            <a:extLst>
              <a:ext uri="{28A0092B-C50C-407E-A947-70E740481C1C}">
                <a14:useLocalDpi xmlns:a14="http://schemas.microsoft.com/office/drawing/2010/main" val="0"/>
              </a:ext>
            </a:extLst>
          </a:blip>
          <a:srcRect l="7692" t="6779" r="9616" b="5084"/>
          <a:stretch>
            <a:fillRect/>
          </a:stretch>
        </p:blipFill>
        <p:spPr>
          <a:xfrm>
            <a:off x="457200" y="2057400"/>
            <a:ext cx="4191000" cy="4191000"/>
          </a:xfrm>
        </p:spPr>
      </p:pic>
      <p:pic>
        <p:nvPicPr>
          <p:cNvPr id="113668" name="Picture 4" descr="P7150053"/>
          <p:cNvPicPr>
            <a:picLocks noChangeAspect="1" noChangeArrowheads="1"/>
          </p:cNvPicPr>
          <p:nvPr/>
        </p:nvPicPr>
        <p:blipFill>
          <a:blip r:embed="rId3">
            <a:lum bright="6000"/>
            <a:extLst>
              <a:ext uri="{28A0092B-C50C-407E-A947-70E740481C1C}">
                <a14:useLocalDpi xmlns:a14="http://schemas.microsoft.com/office/drawing/2010/main" val="0"/>
              </a:ext>
            </a:extLst>
          </a:blip>
          <a:srcRect l="19395" t="6667" r="10638" b="6667"/>
          <a:stretch>
            <a:fillRect/>
          </a:stretch>
        </p:blipFill>
        <p:spPr bwMode="auto">
          <a:xfrm>
            <a:off x="4953000" y="2057400"/>
            <a:ext cx="381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2B40CA8-D063-4059-917F-B6BF0ECA1A62}" type="slidenum">
              <a:rPr lang="en-US" smtClean="0"/>
              <a:pPr>
                <a:defRPr/>
              </a:pPr>
              <a:t>110</a:t>
            </a:fld>
            <a:endParaRPr lang="en-US"/>
          </a:p>
        </p:txBody>
      </p:sp>
      <p:pic>
        <p:nvPicPr>
          <p:cNvPr id="11469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228600"/>
            <a:ext cx="8686800" cy="6400800"/>
          </a:xfrm>
          <a:solidFill>
            <a:srgbClr val="FFFFFF"/>
          </a:solid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b="1" smtClean="0">
                <a:solidFill>
                  <a:srgbClr val="FFFF00"/>
                </a:solidFill>
                <a:effectLst/>
              </a:rPr>
              <a:t>Research Results</a:t>
            </a:r>
          </a:p>
        </p:txBody>
      </p:sp>
      <p:sp>
        <p:nvSpPr>
          <p:cNvPr id="3" name="Content Placeholder 2"/>
          <p:cNvSpPr>
            <a:spLocks noGrp="1"/>
          </p:cNvSpPr>
          <p:nvPr>
            <p:ph idx="1"/>
          </p:nvPr>
        </p:nvSpPr>
        <p:spPr/>
        <p:txBody>
          <a:bodyPr/>
          <a:lstStyle/>
          <a:p>
            <a:pPr>
              <a:defRPr/>
            </a:pPr>
            <a:r>
              <a:rPr lang="en-US" dirty="0" smtClean="0"/>
              <a:t>Overgrazing </a:t>
            </a:r>
            <a:r>
              <a:rPr lang="en-US" dirty="0"/>
              <a:t>reduces forage regrowth and </a:t>
            </a:r>
            <a:r>
              <a:rPr lang="en-US" dirty="0" smtClean="0"/>
              <a:t>biomass </a:t>
            </a:r>
            <a:r>
              <a:rPr lang="en-US" dirty="0"/>
              <a:t>both through repeated grazing of the same plant in a short amount of time and through excess removal of plant material in the same grazing event (Cullen, et.al. 2006; Phillip, et. al., 2001). </a:t>
            </a:r>
          </a:p>
        </p:txBody>
      </p:sp>
      <p:sp>
        <p:nvSpPr>
          <p:cNvPr id="4" name="Slide Number Placeholder 3"/>
          <p:cNvSpPr>
            <a:spLocks noGrp="1"/>
          </p:cNvSpPr>
          <p:nvPr>
            <p:ph type="sldNum" sz="quarter" idx="12"/>
          </p:nvPr>
        </p:nvSpPr>
        <p:spPr/>
        <p:txBody>
          <a:bodyPr/>
          <a:lstStyle/>
          <a:p>
            <a:pPr>
              <a:defRPr/>
            </a:pPr>
            <a:fld id="{E27DE45E-61F7-48BA-B859-E67718FA4023}" type="slidenum">
              <a:rPr lang="en-US" smtClean="0"/>
              <a:pPr>
                <a:defRPr/>
              </a:pPr>
              <a:t>12</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277813"/>
            <a:ext cx="8229600" cy="4217987"/>
          </a:xfrm>
        </p:spPr>
        <p:txBody>
          <a:bodyPr/>
          <a:lstStyle/>
          <a:p>
            <a:r>
              <a:rPr lang="en-US" altLang="en-US" sz="4800" b="1" smtClean="0">
                <a:solidFill>
                  <a:srgbClr val="FFFF00"/>
                </a:solidFill>
                <a:effectLst/>
              </a:rPr>
              <a:t>Value of Manure Distribution Through Multi-Paddock Grazing and Frequent Moves</a:t>
            </a:r>
          </a:p>
        </p:txBody>
      </p:sp>
      <p:sp>
        <p:nvSpPr>
          <p:cNvPr id="3" name="Content Placeholder 2"/>
          <p:cNvSpPr>
            <a:spLocks noGrp="1"/>
          </p:cNvSpPr>
          <p:nvPr>
            <p:ph idx="1"/>
          </p:nvPr>
        </p:nvSpPr>
        <p:spPr>
          <a:xfrm>
            <a:off x="457200" y="5562600"/>
            <a:ext cx="8229600" cy="5683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263E3D9-C071-48B7-AF32-BF94E4BC4BAF}" type="slidenum">
              <a:rPr lang="en-US" smtClean="0"/>
              <a:pPr>
                <a:defRPr/>
              </a:pPr>
              <a:t>111</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457200" y="228600"/>
            <a:ext cx="8229600" cy="742950"/>
          </a:xfrm>
          <a:prstGeom prst="rect">
            <a:avLst/>
          </a:prstGeom>
          <a:noFill/>
          <a:ln w="9525">
            <a:noFill/>
            <a:miter lim="800000"/>
            <a:headEnd/>
            <a:tailEnd/>
          </a:ln>
          <a:effectLst/>
        </p:spPr>
        <p:txBody>
          <a:bodyPr lIns="92075" tIns="46038" rIns="92075" bIns="46038" anchorCtr="1"/>
          <a:lstStyle/>
          <a:p>
            <a:pPr algn="ctr">
              <a:defRPr/>
            </a:pPr>
            <a:r>
              <a:rPr lang="en-US" sz="4400">
                <a:solidFill>
                  <a:srgbClr val="FFFF00"/>
                </a:solidFill>
                <a:effectLst>
                  <a:outerShdw blurRad="38100" dist="38100" dir="2700000" algn="tl">
                    <a:srgbClr val="000000"/>
                  </a:outerShdw>
                </a:effectLst>
                <a:latin typeface="Arial" charset="0"/>
                <a:cs typeface="+mn-cs"/>
              </a:rPr>
              <a:t>Manure Distribution</a:t>
            </a:r>
          </a:p>
        </p:txBody>
      </p:sp>
      <p:pic>
        <p:nvPicPr>
          <p:cNvPr id="116739" name="Picture 3" descr="M1571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77913"/>
            <a:ext cx="7315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457200" y="228600"/>
            <a:ext cx="8229600" cy="742950"/>
          </a:xfrm>
          <a:prstGeom prst="rect">
            <a:avLst/>
          </a:prstGeom>
          <a:noFill/>
          <a:ln w="9525">
            <a:noFill/>
            <a:miter lim="800000"/>
            <a:headEnd/>
            <a:tailEnd/>
          </a:ln>
          <a:effectLst/>
        </p:spPr>
        <p:txBody>
          <a:bodyPr lIns="92075" tIns="46038" rIns="92075" bIns="46038" anchorCtr="1"/>
          <a:lstStyle/>
          <a:p>
            <a:pPr algn="ctr">
              <a:defRPr/>
            </a:pPr>
            <a:r>
              <a:rPr lang="en-US" sz="4400">
                <a:solidFill>
                  <a:srgbClr val="FFFF00"/>
                </a:solidFill>
                <a:effectLst>
                  <a:outerShdw blurRad="38100" dist="38100" dir="2700000" algn="tl">
                    <a:srgbClr val="000000"/>
                  </a:outerShdw>
                </a:effectLst>
                <a:latin typeface="Arial" charset="0"/>
                <a:cs typeface="+mn-cs"/>
              </a:rPr>
              <a:t>Manure Distribution</a:t>
            </a:r>
          </a:p>
        </p:txBody>
      </p:sp>
      <p:graphicFrame>
        <p:nvGraphicFramePr>
          <p:cNvPr id="102403" name="Group 3"/>
          <p:cNvGraphicFramePr>
            <a:graphicFrameLocks noGrp="1"/>
          </p:cNvGraphicFramePr>
          <p:nvPr/>
        </p:nvGraphicFramePr>
        <p:xfrm>
          <a:off x="457200" y="1524000"/>
          <a:ext cx="8229600" cy="4441825"/>
        </p:xfrm>
        <a:graphic>
          <a:graphicData uri="http://schemas.openxmlformats.org/drawingml/2006/table">
            <a:tbl>
              <a:tblPr/>
              <a:tblGrid>
                <a:gridCol w="4114800"/>
                <a:gridCol w="4114800"/>
              </a:tblGrid>
              <a:tr h="94497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Rotation Frequency</a:t>
                      </a:r>
                    </a:p>
                  </a:txBody>
                  <a:tcPr marT="45725" marB="45725" anchor="ctr" horzOverflow="overflow">
                    <a:lnL cap="flat">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Years to Get 1 Pile/sq. yard</a:t>
                      </a:r>
                    </a:p>
                  </a:txBody>
                  <a:tcPr marT="45725" marB="45725" anchor="ctr" horzOverflow="overflow">
                    <a:lnL>
                      <a:noFill/>
                    </a:lnL>
                    <a:lnR cap="flat">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65252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Continuous</a:t>
                      </a:r>
                    </a:p>
                  </a:txBody>
                  <a:tcPr marT="45725" marB="45725" anchor="ctr" horzOverflow="overflow">
                    <a:lnL cap="flat">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27</a:t>
                      </a:r>
                    </a:p>
                  </a:txBody>
                  <a:tcPr marT="45725" marB="45725" anchor="ctr" horzOverflow="overflow">
                    <a:lnL>
                      <a:noFill/>
                    </a:lnL>
                    <a:lnR cap="flat">
                      <a:noFill/>
                    </a:lnR>
                    <a:lnT w="12700" cap="flat" cmpd="sng" algn="ctr">
                      <a:solidFill>
                        <a:srgbClr val="FFFFFF"/>
                      </a:solidFill>
                      <a:prstDash val="solid"/>
                      <a:round/>
                      <a:headEnd type="none" w="med" len="med"/>
                      <a:tailEnd type="none" w="med" len="med"/>
                    </a:lnT>
                    <a:lnB>
                      <a:noFill/>
                    </a:lnB>
                    <a:lnTlToBr>
                      <a:noFill/>
                    </a:lnTlToBr>
                    <a:lnBlToTr>
                      <a:noFill/>
                    </a:lnBlToTr>
                    <a:noFill/>
                  </a:tcPr>
                </a:tc>
              </a:tr>
              <a:tr h="64935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14 day</a:t>
                      </a:r>
                    </a:p>
                  </a:txBody>
                  <a:tcPr marT="45725" marB="45725"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8</a:t>
                      </a:r>
                    </a:p>
                  </a:txBody>
                  <a:tcPr marT="45725" marB="45725" anchor="ctr" horzOverflow="overflow">
                    <a:lnL>
                      <a:noFill/>
                    </a:lnL>
                    <a:lnR cap="flat">
                      <a:noFill/>
                    </a:lnR>
                    <a:lnT>
                      <a:noFill/>
                    </a:lnT>
                    <a:lnB>
                      <a:noFill/>
                    </a:lnB>
                    <a:lnTlToBr>
                      <a:noFill/>
                    </a:lnTlToBr>
                    <a:lnBlToTr>
                      <a:noFill/>
                    </a:lnBlToTr>
                    <a:noFill/>
                  </a:tcPr>
                </a:tc>
              </a:tr>
              <a:tr h="65252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4 day</a:t>
                      </a:r>
                    </a:p>
                  </a:txBody>
                  <a:tcPr marT="45725" marB="45725"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4 – 5</a:t>
                      </a:r>
                    </a:p>
                  </a:txBody>
                  <a:tcPr marT="45725" marB="45725" anchor="ctr" horzOverflow="overflow">
                    <a:lnL>
                      <a:noFill/>
                    </a:lnL>
                    <a:lnR cap="flat">
                      <a:noFill/>
                    </a:lnR>
                    <a:lnT>
                      <a:noFill/>
                    </a:lnT>
                    <a:lnB>
                      <a:noFill/>
                    </a:lnB>
                    <a:lnTlToBr>
                      <a:noFill/>
                    </a:lnTlToBr>
                    <a:lnBlToTr>
                      <a:noFill/>
                    </a:lnBlToTr>
                    <a:noFill/>
                  </a:tcPr>
                </a:tc>
              </a:tr>
              <a:tr h="154244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2 day</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0066"/>
                          </a:solidFill>
                          <a:effectLst>
                            <a:outerShdw blurRad="38100" dist="38100" dir="2700000" algn="tl">
                              <a:srgbClr val="000000"/>
                            </a:outerShdw>
                          </a:effectLst>
                          <a:latin typeface="Arial" charset="0"/>
                        </a:rPr>
                        <a:t>1 time a day</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endParaRPr>
                    </a:p>
                  </a:txBody>
                  <a:tcPr marT="45725" marB="45725" anchor="ctr" horzOverflow="overflow">
                    <a:lnL cap="flat">
                      <a:noFill/>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rPr>
                        <a:t>2</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0066"/>
                          </a:solidFill>
                          <a:effectLst>
                            <a:outerShdw blurRad="38100" dist="38100" dir="2700000" algn="tl">
                              <a:srgbClr val="000000"/>
                            </a:outerShdw>
                          </a:effectLst>
                          <a:latin typeface="Arial" charset="0"/>
                        </a:rPr>
                        <a:t>??</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2800" b="0" i="0" u="none" strike="noStrike" cap="none" normalizeH="0" baseline="0" smtClean="0">
                        <a:ln>
                          <a:noFill/>
                        </a:ln>
                        <a:solidFill>
                          <a:srgbClr val="FFFFFF"/>
                        </a:solidFill>
                        <a:effectLst>
                          <a:outerShdw blurRad="38100" dist="38100" dir="2700000" algn="tl">
                            <a:srgbClr val="000000"/>
                          </a:outerShdw>
                        </a:effectLst>
                        <a:latin typeface="Arial" charset="0"/>
                      </a:endParaRPr>
                    </a:p>
                  </a:txBody>
                  <a:tcPr marT="45725" marB="45725" anchor="ctr" horzOverflow="overflow">
                    <a:lnL>
                      <a:noFill/>
                    </a:lnL>
                    <a:lnR cap="flat">
                      <a:noFill/>
                    </a:lnR>
                    <a:lnT>
                      <a:noFill/>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294187"/>
          </a:xfrm>
        </p:spPr>
        <p:txBody>
          <a:bodyPr/>
          <a:lstStyle/>
          <a:p>
            <a:pPr>
              <a:defRPr/>
            </a:pPr>
            <a:r>
              <a:rPr lang="en-US" sz="7200" b="1" dirty="0" smtClean="0">
                <a:solidFill>
                  <a:srgbClr val="FFFF00"/>
                </a:solidFill>
              </a:rPr>
              <a:t>Higher Plant Brix</a:t>
            </a:r>
            <a:endParaRPr lang="en-US" sz="7200" b="1" dirty="0">
              <a:solidFill>
                <a:srgbClr val="FFFF00"/>
              </a:solidFill>
            </a:endParaRPr>
          </a:p>
        </p:txBody>
      </p:sp>
      <p:sp>
        <p:nvSpPr>
          <p:cNvPr id="3" name="Content Placeholder 2"/>
          <p:cNvSpPr>
            <a:spLocks noGrp="1"/>
          </p:cNvSpPr>
          <p:nvPr>
            <p:ph idx="1"/>
          </p:nvPr>
        </p:nvSpPr>
        <p:spPr>
          <a:xfrm>
            <a:off x="457200" y="3200400"/>
            <a:ext cx="8229600" cy="2930525"/>
          </a:xfrm>
        </p:spPr>
        <p:txBody>
          <a:bodyPr/>
          <a:lstStyle/>
          <a:p>
            <a:pPr>
              <a:defRPr/>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09843647-9050-40FC-B1FF-1A40FF229B73}" type="slidenum">
              <a:rPr lang="en-US" smtClean="0"/>
              <a:pPr>
                <a:defRPr/>
              </a:pPr>
              <a:t>114</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What is Brix?</a:t>
            </a:r>
            <a:endParaRPr lang="en-US" b="1" dirty="0">
              <a:solidFill>
                <a:srgbClr val="FFFF00"/>
              </a:solidFill>
            </a:endParaRPr>
          </a:p>
        </p:txBody>
      </p:sp>
      <p:sp>
        <p:nvSpPr>
          <p:cNvPr id="3" name="Content Placeholder 2"/>
          <p:cNvSpPr>
            <a:spLocks noGrp="1"/>
          </p:cNvSpPr>
          <p:nvPr>
            <p:ph idx="1"/>
          </p:nvPr>
        </p:nvSpPr>
        <p:spPr/>
        <p:txBody>
          <a:bodyPr/>
          <a:lstStyle/>
          <a:p>
            <a:pPr eaLnBrk="1" hangingPunct="1">
              <a:defRPr/>
            </a:pPr>
            <a:r>
              <a:rPr lang="en-US" dirty="0"/>
              <a:t>Dissolved plant solids include </a:t>
            </a:r>
            <a:r>
              <a:rPr lang="en-US" dirty="0">
                <a:solidFill>
                  <a:srgbClr val="FF0000"/>
                </a:solidFill>
              </a:rPr>
              <a:t>sugars</a:t>
            </a:r>
            <a:r>
              <a:rPr lang="en-US" dirty="0"/>
              <a:t> (such a sucrose and </a:t>
            </a:r>
            <a:r>
              <a:rPr lang="en-US" dirty="0" err="1" smtClean="0"/>
              <a:t>fructans</a:t>
            </a:r>
            <a:r>
              <a:rPr lang="en-US" dirty="0" smtClean="0"/>
              <a:t>), </a:t>
            </a:r>
            <a:r>
              <a:rPr lang="en-US" dirty="0" smtClean="0">
                <a:solidFill>
                  <a:srgbClr val="FF0000"/>
                </a:solidFill>
              </a:rPr>
              <a:t>minerals</a:t>
            </a:r>
            <a:r>
              <a:rPr lang="en-US" dirty="0"/>
              <a:t>, </a:t>
            </a:r>
            <a:r>
              <a:rPr lang="en-US" dirty="0">
                <a:solidFill>
                  <a:srgbClr val="FF0000"/>
                </a:solidFill>
              </a:rPr>
              <a:t>amino acids</a:t>
            </a:r>
            <a:r>
              <a:rPr lang="en-US" dirty="0"/>
              <a:t>, </a:t>
            </a:r>
            <a:r>
              <a:rPr lang="en-US" dirty="0">
                <a:solidFill>
                  <a:srgbClr val="FF0000"/>
                </a:solidFill>
              </a:rPr>
              <a:t>proteins</a:t>
            </a:r>
            <a:r>
              <a:rPr lang="en-US" dirty="0"/>
              <a:t>, </a:t>
            </a:r>
            <a:r>
              <a:rPr lang="en-US" dirty="0" smtClean="0">
                <a:solidFill>
                  <a:srgbClr val="FF0000"/>
                </a:solidFill>
              </a:rPr>
              <a:t>lipids</a:t>
            </a:r>
            <a:r>
              <a:rPr lang="en-US" dirty="0" smtClean="0"/>
              <a:t> and </a:t>
            </a:r>
            <a:r>
              <a:rPr lang="en-US" dirty="0" err="1" smtClean="0">
                <a:solidFill>
                  <a:srgbClr val="FF0000"/>
                </a:solidFill>
              </a:rPr>
              <a:t>pectins</a:t>
            </a:r>
            <a:r>
              <a:rPr lang="en-US" dirty="0" smtClean="0"/>
              <a:t>.</a:t>
            </a:r>
            <a:endParaRPr lang="en-US" dirty="0"/>
          </a:p>
          <a:p>
            <a:pPr eaLnBrk="1" hangingPunct="1">
              <a:defRPr/>
            </a:pPr>
            <a:r>
              <a:rPr lang="en-US" dirty="0"/>
              <a:t>About </a:t>
            </a:r>
            <a:r>
              <a:rPr lang="en-US" dirty="0">
                <a:solidFill>
                  <a:srgbClr val="FF0000"/>
                </a:solidFill>
              </a:rPr>
              <a:t>50-80%</a:t>
            </a:r>
            <a:r>
              <a:rPr lang="en-US" dirty="0"/>
              <a:t> of the Brix measurement represents plant sugars, with the remaining portion representing the other plant solids. </a:t>
            </a:r>
          </a:p>
          <a:p>
            <a:pPr>
              <a:defRPr/>
            </a:pPr>
            <a:endParaRPr lang="en-US" dirty="0"/>
          </a:p>
        </p:txBody>
      </p:sp>
      <p:sp>
        <p:nvSpPr>
          <p:cNvPr id="4" name="Slide Number Placeholder 3"/>
          <p:cNvSpPr>
            <a:spLocks noGrp="1"/>
          </p:cNvSpPr>
          <p:nvPr>
            <p:ph type="sldNum" sz="quarter" idx="12"/>
          </p:nvPr>
        </p:nvSpPr>
        <p:spPr/>
        <p:txBody>
          <a:bodyPr/>
          <a:lstStyle/>
          <a:p>
            <a:pPr>
              <a:defRPr/>
            </a:pPr>
            <a:fld id="{59D9B265-C10F-4C9F-B9EF-825B9664BA60}" type="slidenum">
              <a:rPr lang="en-US" smtClean="0"/>
              <a:pPr>
                <a:defRPr/>
              </a:pPr>
              <a:t>115</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4"/>
          <p:cNvSpPr>
            <a:spLocks noGrp="1"/>
          </p:cNvSpPr>
          <p:nvPr>
            <p:ph type="sldNum" sz="quarter" idx="12"/>
          </p:nvPr>
        </p:nvSpPr>
        <p:spPr/>
        <p:txBody>
          <a:bodyPr/>
          <a:lstStyle/>
          <a:p>
            <a:pPr>
              <a:defRPr/>
            </a:pPr>
            <a:fld id="{DF75E23E-B0DD-461B-94F9-3F9CB582ED43}" type="slidenum">
              <a:rPr lang="en-US"/>
              <a:pPr>
                <a:defRPr/>
              </a:pPr>
              <a:t>116</a:t>
            </a:fld>
            <a:endParaRPr lang="en-US"/>
          </a:p>
        </p:txBody>
      </p:sp>
      <p:graphicFrame>
        <p:nvGraphicFramePr>
          <p:cNvPr id="1539125" name="Group 53"/>
          <p:cNvGraphicFramePr>
            <a:graphicFrameLocks noGrp="1"/>
          </p:cNvGraphicFramePr>
          <p:nvPr>
            <p:ph/>
          </p:nvPr>
        </p:nvGraphicFramePr>
        <p:xfrm>
          <a:off x="571500" y="1143000"/>
          <a:ext cx="7924801" cy="5029200"/>
        </p:xfrm>
        <a:graphic>
          <a:graphicData uri="http://schemas.openxmlformats.org/drawingml/2006/table">
            <a:tbl>
              <a:tblPr/>
              <a:tblGrid>
                <a:gridCol w="1600201"/>
                <a:gridCol w="1524000"/>
                <a:gridCol w="1371600"/>
                <a:gridCol w="1447800"/>
                <a:gridCol w="1981200"/>
              </a:tblGrid>
              <a:tr h="925295">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sng" strike="noStrike" cap="none" normalizeH="0" baseline="0" dirty="0" smtClean="0">
                          <a:ln>
                            <a:noFill/>
                          </a:ln>
                          <a:solidFill>
                            <a:schemeClr val="bg1"/>
                          </a:solidFill>
                          <a:effectLst/>
                          <a:latin typeface="Arial" charset="0"/>
                        </a:rPr>
                        <a:t>Forage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sng" strike="noStrike" cap="none" normalizeH="0" baseline="0" dirty="0" smtClean="0">
                          <a:ln>
                            <a:noFill/>
                          </a:ln>
                          <a:solidFill>
                            <a:schemeClr val="bg1"/>
                          </a:solidFill>
                          <a:effectLst/>
                          <a:latin typeface="Arial" charset="0"/>
                        </a:rPr>
                        <a:t>Poor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sng" strike="noStrike" cap="none" normalizeH="0" baseline="0" dirty="0" err="1" smtClean="0">
                          <a:ln>
                            <a:noFill/>
                          </a:ln>
                          <a:solidFill>
                            <a:schemeClr val="bg1"/>
                          </a:solidFill>
                          <a:effectLst/>
                          <a:latin typeface="Arial" charset="0"/>
                        </a:rPr>
                        <a:t>Avg</a:t>
                      </a:r>
                      <a:endParaRPr kumimoji="0" lang="en-US" sz="2800" b="1" i="0" u="sng" strike="noStrike" cap="none" normalizeH="0" baseline="0" dirty="0" smtClean="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sng" strike="noStrike" cap="none" normalizeH="0" baseline="0" dirty="0" smtClean="0">
                          <a:ln>
                            <a:noFill/>
                          </a:ln>
                          <a:solidFill>
                            <a:schemeClr val="bg1"/>
                          </a:solidFill>
                          <a:effectLst/>
                          <a:latin typeface="Arial" charset="0"/>
                        </a:rPr>
                        <a:t>Good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sng" strike="noStrike" cap="none" normalizeH="0" baseline="0" dirty="0" smtClean="0">
                          <a:ln>
                            <a:noFill/>
                          </a:ln>
                          <a:solidFill>
                            <a:schemeClr val="bg1"/>
                          </a:solidFill>
                          <a:effectLst/>
                          <a:latin typeface="Arial" charset="0"/>
                        </a:rPr>
                        <a:t>Excellent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820781">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Alfalfa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smtClean="0">
                          <a:ln>
                            <a:noFill/>
                          </a:ln>
                          <a:solidFill>
                            <a:srgbClr val="FF0000"/>
                          </a:solidFill>
                          <a:effectLst/>
                          <a:latin typeface="Arial" charset="0"/>
                        </a:rPr>
                        <a:t>16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latin typeface="Arial" charset="0"/>
                        </a:rPr>
                        <a:t>22</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820781">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Ryegrass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smtClean="0">
                          <a:ln>
                            <a:noFill/>
                          </a:ln>
                          <a:solidFill>
                            <a:srgbClr val="FF0000"/>
                          </a:solidFill>
                          <a:effectLst/>
                          <a:latin typeface="Arial" charset="0"/>
                        </a:rPr>
                        <a:t>14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latin typeface="Arial" charset="0"/>
                        </a:rPr>
                        <a:t>18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820781">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Sorghum</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smtClean="0">
                          <a:ln>
                            <a:noFill/>
                          </a:ln>
                          <a:solidFill>
                            <a:srgbClr val="FF0000"/>
                          </a:solidFill>
                          <a:effectLst/>
                          <a:latin typeface="Arial" charset="0"/>
                        </a:rPr>
                        <a:t>22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latin typeface="Arial" charset="0"/>
                        </a:rPr>
                        <a:t>30</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820781">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Fescue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smtClean="0">
                          <a:ln>
                            <a:noFill/>
                          </a:ln>
                          <a:solidFill>
                            <a:srgbClr val="FF0000"/>
                          </a:solidFill>
                          <a:effectLst/>
                          <a:latin typeface="Arial" charset="0"/>
                        </a:rPr>
                        <a:t>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latin typeface="Arial" charset="0"/>
                        </a:rPr>
                        <a:t>12</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820781">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Bermuda</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1" i="0" u="none" strike="noStrike" cap="none" normalizeH="0" baseline="0" smtClean="0">
                          <a:ln>
                            <a:noFill/>
                          </a:ln>
                          <a:solidFill>
                            <a:srgbClr val="0F140C"/>
                          </a:solidFill>
                          <a:effectLst/>
                          <a:latin typeface="Arial" charset="0"/>
                        </a:rPr>
                        <a:t>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smtClean="0">
                          <a:ln>
                            <a:noFill/>
                          </a:ln>
                          <a:solidFill>
                            <a:srgbClr val="FF0000"/>
                          </a:solidFill>
                          <a:effectLst/>
                          <a:latin typeface="Arial" charset="0"/>
                        </a:rPr>
                        <a:t>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rgbClr val="FF0000"/>
                          </a:solidFill>
                          <a:effectLst/>
                          <a:latin typeface="Arial" charset="0"/>
                        </a:rPr>
                        <a:t>8</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120879" name="Text Box 50"/>
          <p:cNvSpPr txBox="1">
            <a:spLocks noChangeArrowheads="1"/>
          </p:cNvSpPr>
          <p:nvPr/>
        </p:nvSpPr>
        <p:spPr bwMode="auto">
          <a:xfrm>
            <a:off x="762000" y="304800"/>
            <a:ext cx="7543800" cy="519113"/>
          </a:xfrm>
          <a:prstGeom prst="rect">
            <a:avLst/>
          </a:prstGeom>
          <a:solidFill>
            <a:srgbClr val="90C67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lgn="ctr" eaLnBrk="1" hangingPunct="1">
              <a:spcBef>
                <a:spcPct val="50000"/>
              </a:spcBef>
              <a:buClrTx/>
              <a:buSzTx/>
              <a:buFontTx/>
              <a:buNone/>
            </a:pPr>
            <a:r>
              <a:rPr lang="en-US" altLang="en-US" sz="2800" b="1">
                <a:solidFill>
                  <a:srgbClr val="FFFF00"/>
                </a:solidFill>
              </a:rPr>
              <a:t>Brix Index of Common Forages</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142A10C2-3AB4-485D-9992-359368BC2990}" type="slidenum">
              <a:rPr lang="en-US"/>
              <a:pPr>
                <a:defRPr/>
              </a:pPr>
              <a:t>117</a:t>
            </a:fld>
            <a:endParaRPr lang="en-US"/>
          </a:p>
        </p:txBody>
      </p:sp>
      <p:sp>
        <p:nvSpPr>
          <p:cNvPr id="1625090" name="Rectangle 2"/>
          <p:cNvSpPr>
            <a:spLocks noGrp="1" noChangeArrowheads="1"/>
          </p:cNvSpPr>
          <p:nvPr>
            <p:ph type="title"/>
          </p:nvPr>
        </p:nvSpPr>
        <p:spPr>
          <a:xfrm>
            <a:off x="457200" y="0"/>
            <a:ext cx="8229600" cy="1066800"/>
          </a:xfrm>
        </p:spPr>
        <p:txBody>
          <a:bodyPr/>
          <a:lstStyle/>
          <a:p>
            <a:pPr eaLnBrk="1" hangingPunct="1">
              <a:defRPr/>
            </a:pPr>
            <a:r>
              <a:rPr lang="en-US" sz="4000" b="1" dirty="0" smtClean="0">
                <a:solidFill>
                  <a:srgbClr val="FFFF00"/>
                </a:solidFill>
              </a:rPr>
              <a:t>Why High Brix in Forages?</a:t>
            </a:r>
          </a:p>
        </p:txBody>
      </p:sp>
      <p:sp>
        <p:nvSpPr>
          <p:cNvPr id="121860" name="Rectangle 3"/>
          <p:cNvSpPr>
            <a:spLocks noGrp="1" noChangeArrowheads="1"/>
          </p:cNvSpPr>
          <p:nvPr>
            <p:ph type="body" sz="half" idx="1"/>
          </p:nvPr>
        </p:nvSpPr>
        <p:spPr>
          <a:xfrm>
            <a:off x="457200" y="1143000"/>
            <a:ext cx="4033838" cy="4987925"/>
          </a:xfrm>
        </p:spPr>
        <p:txBody>
          <a:bodyPr/>
          <a:lstStyle/>
          <a:p>
            <a:pPr eaLnBrk="1" hangingPunct="1">
              <a:lnSpc>
                <a:spcPct val="80000"/>
              </a:lnSpc>
            </a:pPr>
            <a:r>
              <a:rPr lang="en-US" altLang="en-US" sz="2000" b="1" smtClean="0">
                <a:effectLst/>
              </a:rPr>
              <a:t>Research shows that High Brix  forages increase animal gains and milk production.  </a:t>
            </a:r>
          </a:p>
          <a:p>
            <a:pPr eaLnBrk="1" hangingPunct="1">
              <a:lnSpc>
                <a:spcPct val="80000"/>
              </a:lnSpc>
            </a:pPr>
            <a:r>
              <a:rPr lang="en-US" altLang="en-US" sz="2000" b="1" smtClean="0">
                <a:effectLst/>
              </a:rPr>
              <a:t>High Brix Forages also are more drought resistant, freeze tolerant, and more resistant to plant disease and pests</a:t>
            </a:r>
          </a:p>
          <a:p>
            <a:pPr lvl="1" eaLnBrk="1" hangingPunct="1">
              <a:lnSpc>
                <a:spcPct val="80000"/>
              </a:lnSpc>
            </a:pPr>
            <a:r>
              <a:rPr lang="en-US" altLang="en-US" sz="1600" b="1" smtClean="0">
                <a:effectLst/>
              </a:rPr>
              <a:t> (Moorby, 2001).  </a:t>
            </a:r>
            <a:endParaRPr lang="en-US" altLang="en-US" sz="2000" b="1" smtClean="0">
              <a:effectLst/>
            </a:endParaRPr>
          </a:p>
          <a:p>
            <a:pPr lvl="1" eaLnBrk="1" hangingPunct="1">
              <a:lnSpc>
                <a:spcPct val="80000"/>
              </a:lnSpc>
            </a:pPr>
            <a:r>
              <a:rPr lang="en-US" altLang="en-US" sz="1600" b="1" smtClean="0">
                <a:effectLst/>
              </a:rPr>
              <a:t>(Moller, 1996).</a:t>
            </a:r>
            <a:endParaRPr lang="en-US" altLang="en-US" sz="2000" b="1" smtClean="0">
              <a:effectLst/>
            </a:endParaRPr>
          </a:p>
          <a:p>
            <a:pPr lvl="1" eaLnBrk="1" hangingPunct="1">
              <a:lnSpc>
                <a:spcPct val="80000"/>
              </a:lnSpc>
            </a:pPr>
            <a:r>
              <a:rPr lang="en-US" altLang="en-US" sz="1600" b="1" smtClean="0">
                <a:effectLst/>
              </a:rPr>
              <a:t>(Downing &amp; Gamroth, 2007; Miller, et al, 1999). </a:t>
            </a:r>
          </a:p>
          <a:p>
            <a:pPr lvl="1" eaLnBrk="1" hangingPunct="1">
              <a:lnSpc>
                <a:spcPct val="80000"/>
              </a:lnSpc>
            </a:pPr>
            <a:r>
              <a:rPr lang="en-US" altLang="en-US" sz="1600" b="1" smtClean="0">
                <a:effectLst/>
              </a:rPr>
              <a:t>(Allison,  2007).</a:t>
            </a:r>
          </a:p>
          <a:p>
            <a:pPr lvl="1" eaLnBrk="1" hangingPunct="1">
              <a:lnSpc>
                <a:spcPct val="80000"/>
              </a:lnSpc>
            </a:pPr>
            <a:r>
              <a:rPr lang="en-US" altLang="en-US" sz="1600" b="1" smtClean="0">
                <a:effectLst/>
              </a:rPr>
              <a:t>(McKenzie, 2007).   </a:t>
            </a:r>
          </a:p>
        </p:txBody>
      </p:sp>
      <p:pic>
        <p:nvPicPr>
          <p:cNvPr id="121861" name="Picture 4" descr="nutrient dense 1"/>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905000"/>
            <a:ext cx="4038600" cy="31623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Brix Advantage</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sz="3600" dirty="0" smtClean="0"/>
              <a:t>Brix 5.0% or less = ADG in low 1’s.</a:t>
            </a:r>
          </a:p>
          <a:p>
            <a:pPr>
              <a:defRPr/>
            </a:pPr>
            <a:r>
              <a:rPr lang="en-US" sz="3600" dirty="0" smtClean="0"/>
              <a:t>Brix 8-12% = ADG in low to mid-2’s.</a:t>
            </a:r>
          </a:p>
          <a:p>
            <a:pPr>
              <a:defRPr/>
            </a:pPr>
            <a:r>
              <a:rPr lang="en-US" sz="3600" dirty="0" smtClean="0"/>
              <a:t>Brix 12 – 15% = ADG in mid-high 2’s.</a:t>
            </a:r>
          </a:p>
          <a:p>
            <a:pPr>
              <a:defRPr/>
            </a:pPr>
            <a:r>
              <a:rPr lang="en-US" sz="3600" dirty="0" smtClean="0"/>
              <a:t>Brix &gt; 15% = ADG in high 2’s to 3’s. </a:t>
            </a:r>
            <a:endParaRPr lang="en-US" sz="3600" dirty="0"/>
          </a:p>
          <a:p>
            <a:pPr>
              <a:defRPr/>
            </a:pPr>
            <a:r>
              <a:rPr lang="en-US" sz="3600" dirty="0" smtClean="0">
                <a:solidFill>
                  <a:srgbClr val="FFFF00"/>
                </a:solidFill>
              </a:rPr>
              <a:t>Every 1.0% increase in Brix adds 0.1 to 0.3 ADG.  </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pPr>
              <a:defRPr/>
            </a:pPr>
            <a:fld id="{CF03F958-43D8-4D01-BF9A-8C75592A95F0}" type="slidenum">
              <a:rPr lang="en-US" smtClean="0"/>
              <a:pPr>
                <a:defRPr/>
              </a:pPr>
              <a:t>118</a:t>
            </a:fld>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277813"/>
            <a:ext cx="8229600" cy="4522787"/>
          </a:xfrm>
        </p:spPr>
        <p:txBody>
          <a:bodyPr/>
          <a:lstStyle/>
          <a:p>
            <a:r>
              <a:rPr lang="en-US" altLang="en-US" sz="8000" b="1" smtClean="0">
                <a:solidFill>
                  <a:srgbClr val="FFFF00"/>
                </a:solidFill>
                <a:effectLst/>
              </a:rPr>
              <a:t>Better Beef</a:t>
            </a:r>
          </a:p>
        </p:txBody>
      </p:sp>
      <p:sp>
        <p:nvSpPr>
          <p:cNvPr id="3" name="Content Placeholder 2"/>
          <p:cNvSpPr>
            <a:spLocks noGrp="1"/>
          </p:cNvSpPr>
          <p:nvPr>
            <p:ph idx="1"/>
          </p:nvPr>
        </p:nvSpPr>
        <p:spPr>
          <a:xfrm>
            <a:off x="457200" y="5410200"/>
            <a:ext cx="8229600" cy="7207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77C722FF-7B3B-4FF7-AD4F-26971BA0D372}" type="slidenum">
              <a:rPr lang="en-US" smtClean="0"/>
              <a:pPr>
                <a:defRPr/>
              </a:pPr>
              <a:t>119</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Grass Fed Potential</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pPr>
              <a:defRPr/>
            </a:pPr>
            <a:fld id="{8F993B95-4674-4A1F-873C-E409A0BDD750}" type="slidenum">
              <a:rPr lang="en-US" smtClean="0"/>
              <a:pPr>
                <a:defRPr/>
              </a:pPr>
              <a:t>120</a:t>
            </a:fld>
            <a:endParaRPr lang="en-US"/>
          </a:p>
        </p:txBody>
      </p:sp>
      <p:pic>
        <p:nvPicPr>
          <p:cNvPr id="12493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295400"/>
            <a:ext cx="3886200" cy="5384800"/>
          </a:xfrm>
          <a:noFill/>
          <a:extLst>
            <a:ext uri="{909E8E84-426E-40DD-AFC4-6F175D3DCCD1}">
              <a14:hiddenFill xmlns:a14="http://schemas.microsoft.com/office/drawing/2010/main">
                <a:solidFill>
                  <a:srgbClr val="FFFFFF"/>
                </a:solidFill>
              </a14:hiddenFill>
            </a:ext>
          </a:extLst>
        </p:spPr>
      </p:pic>
      <p:pic>
        <p:nvPicPr>
          <p:cNvPr id="1249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4038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b="1" smtClean="0">
                <a:solidFill>
                  <a:srgbClr val="FFFF00"/>
                </a:solidFill>
                <a:effectLst/>
              </a:rPr>
              <a:t>Research Results</a:t>
            </a:r>
          </a:p>
        </p:txBody>
      </p:sp>
      <p:sp>
        <p:nvSpPr>
          <p:cNvPr id="3" name="Content Placeholder 2"/>
          <p:cNvSpPr>
            <a:spLocks noGrp="1"/>
          </p:cNvSpPr>
          <p:nvPr>
            <p:ph idx="1"/>
          </p:nvPr>
        </p:nvSpPr>
        <p:spPr/>
        <p:txBody>
          <a:bodyPr/>
          <a:lstStyle/>
          <a:p>
            <a:pPr>
              <a:defRPr/>
            </a:pPr>
            <a:endParaRPr lang="en-US" dirty="0"/>
          </a:p>
          <a:p>
            <a:pPr>
              <a:defRPr/>
            </a:pPr>
            <a:r>
              <a:rPr lang="en-US" dirty="0"/>
              <a:t> With increased grazing intervals, plants </a:t>
            </a:r>
            <a:r>
              <a:rPr lang="en-US" dirty="0" smtClean="0"/>
              <a:t>have </a:t>
            </a:r>
            <a:r>
              <a:rPr lang="en-US" dirty="0"/>
              <a:t>more time to recover from prior grazing events and more effectively restore leaf area and root reserves, thus increasing forage </a:t>
            </a:r>
            <a:r>
              <a:rPr lang="en-US" dirty="0" smtClean="0"/>
              <a:t>biomass production </a:t>
            </a:r>
            <a:r>
              <a:rPr lang="en-US" dirty="0"/>
              <a:t>(Phillip, et.al, 2001). </a:t>
            </a:r>
          </a:p>
        </p:txBody>
      </p:sp>
      <p:sp>
        <p:nvSpPr>
          <p:cNvPr id="4" name="Slide Number Placeholder 3"/>
          <p:cNvSpPr>
            <a:spLocks noGrp="1"/>
          </p:cNvSpPr>
          <p:nvPr>
            <p:ph type="sldNum" sz="quarter" idx="12"/>
          </p:nvPr>
        </p:nvSpPr>
        <p:spPr/>
        <p:txBody>
          <a:bodyPr/>
          <a:lstStyle/>
          <a:p>
            <a:pPr>
              <a:defRPr/>
            </a:pPr>
            <a:fld id="{BBDDE750-37E9-46DF-AE00-C94368ED4A92}" type="slidenum">
              <a:rPr lang="en-US" smtClean="0"/>
              <a:pPr>
                <a:defRPr/>
              </a:pPr>
              <a:t>13</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C8845D6-489A-4B37-AD74-88A1D866B16B}" type="slidenum">
              <a:rPr lang="en-US" smtClean="0"/>
              <a:pPr>
                <a:defRPr/>
              </a:pPr>
              <a:t>121</a:t>
            </a:fld>
            <a:endParaRPr lang="en-US"/>
          </a:p>
        </p:txBody>
      </p:sp>
      <p:pic>
        <p:nvPicPr>
          <p:cNvPr id="125956" name="Picture 2" descr="C:\Users\Allen\Dropbox\Camera Uploads\2013-10-09 10.23.5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667000" y="889000"/>
            <a:ext cx="4343400" cy="5791200"/>
          </a:xfrm>
          <a:noFill/>
          <a:extLst>
            <a:ext uri="{909E8E84-426E-40DD-AFC4-6F175D3DCCD1}">
              <a14:hiddenFill xmlns:a14="http://schemas.microsoft.com/office/drawing/2010/main">
                <a:solidFill>
                  <a:srgbClr val="FFFFFF"/>
                </a:solidFill>
              </a14:hiddenFill>
            </a:ext>
          </a:extLst>
        </p:spPr>
      </p:pic>
      <p:sp>
        <p:nvSpPr>
          <p:cNvPr id="125957" name="TextBox 2"/>
          <p:cNvSpPr txBox="1">
            <a:spLocks noChangeArrowheads="1"/>
          </p:cNvSpPr>
          <p:nvPr/>
        </p:nvSpPr>
        <p:spPr bwMode="auto">
          <a:xfrm>
            <a:off x="1371600" y="228600"/>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b="1">
                <a:solidFill>
                  <a:srgbClr val="FFFF00"/>
                </a:solidFill>
              </a:rPr>
              <a:t>USDA Prime Grass Finished Beef</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277813"/>
            <a:ext cx="8229600" cy="4598987"/>
          </a:xfrm>
        </p:spPr>
        <p:txBody>
          <a:bodyPr/>
          <a:lstStyle/>
          <a:p>
            <a:r>
              <a:rPr lang="en-US" altLang="en-US" sz="6600" b="1" smtClean="0">
                <a:solidFill>
                  <a:srgbClr val="FFFF00"/>
                </a:solidFill>
                <a:effectLst/>
              </a:rPr>
              <a:t>Value of Grazing for Wildlife</a:t>
            </a:r>
          </a:p>
        </p:txBody>
      </p:sp>
      <p:sp>
        <p:nvSpPr>
          <p:cNvPr id="3" name="Content Placeholder 2"/>
          <p:cNvSpPr>
            <a:spLocks noGrp="1"/>
          </p:cNvSpPr>
          <p:nvPr>
            <p:ph idx="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D80EB71-5B96-40C7-9E03-437CA3B38A39}" type="slidenum">
              <a:rPr lang="en-US" smtClean="0"/>
              <a:pPr>
                <a:defRPr/>
              </a:pPr>
              <a:t>122</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457200" y="152400"/>
            <a:ext cx="8229600" cy="1371600"/>
          </a:xfrm>
          <a:solidFill>
            <a:schemeClr val="tx1"/>
          </a:solidFill>
          <a:effectLst>
            <a:outerShdw blurRad="50800" dist="38100" dir="8100000" algn="tr" rotWithShape="0">
              <a:prstClr val="black">
                <a:alpha val="40000"/>
              </a:prstClr>
            </a:outerShdw>
          </a:effectLst>
        </p:spPr>
        <p:txBody>
          <a:bodyPr rtlCol="0">
            <a:normAutofit fontScale="90000"/>
          </a:bodyPr>
          <a:lstStyle/>
          <a:p>
            <a:pPr eaLnBrk="1" fontAlgn="auto" hangingPunct="1">
              <a:spcAft>
                <a:spcPts val="0"/>
              </a:spcAft>
              <a:defRPr/>
            </a:pPr>
            <a:r>
              <a:rPr lang="en-US" sz="5400" b="1" cap="small" dirty="0" smtClean="0">
                <a:solidFill>
                  <a:srgbClr val="F26522"/>
                </a:solidFill>
                <a:effectLst>
                  <a:outerShdw blurRad="50800" dist="38100" dir="8100000" algn="tr" rotWithShape="0">
                    <a:prstClr val="black">
                      <a:alpha val="40000"/>
                    </a:prstClr>
                  </a:outerShdw>
                </a:effectLst>
                <a:latin typeface="Gill Sans MT" pitchFamily="34" charset="0"/>
              </a:rPr>
              <a:t>Grazing Improves </a:t>
            </a:r>
            <a:br>
              <a:rPr lang="en-US" sz="5400" b="1" cap="small" dirty="0" smtClean="0">
                <a:solidFill>
                  <a:srgbClr val="F26522"/>
                </a:solidFill>
                <a:effectLst>
                  <a:outerShdw blurRad="50800" dist="38100" dir="8100000" algn="tr" rotWithShape="0">
                    <a:prstClr val="black">
                      <a:alpha val="40000"/>
                    </a:prstClr>
                  </a:outerShdw>
                </a:effectLst>
                <a:latin typeface="Gill Sans MT" pitchFamily="34" charset="0"/>
              </a:rPr>
            </a:br>
            <a:r>
              <a:rPr lang="en-US" sz="5400" b="1" cap="small" dirty="0" smtClean="0">
                <a:solidFill>
                  <a:srgbClr val="F26522"/>
                </a:solidFill>
                <a:effectLst>
                  <a:outerShdw blurRad="50800" dist="38100" dir="8100000" algn="tr" rotWithShape="0">
                    <a:prstClr val="black">
                      <a:alpha val="40000"/>
                    </a:prstClr>
                  </a:outerShdw>
                </a:effectLst>
                <a:latin typeface="Gill Sans MT" pitchFamily="34" charset="0"/>
              </a:rPr>
              <a:t>Wildlife Habitat </a:t>
            </a:r>
            <a:endParaRPr lang="en-US" sz="5400" b="1" cap="small" dirty="0">
              <a:solidFill>
                <a:srgbClr val="F26522"/>
              </a:solidFill>
              <a:effectLst>
                <a:outerShdw blurRad="50800" dist="38100" dir="8100000" algn="tr" rotWithShape="0">
                  <a:prstClr val="black">
                    <a:alpha val="40000"/>
                  </a:prstClr>
                </a:outerShdw>
              </a:effectLst>
              <a:latin typeface="Gill Sans MT" pitchFamily="34" charset="0"/>
            </a:endParaRPr>
          </a:p>
        </p:txBody>
      </p:sp>
      <p:sp>
        <p:nvSpPr>
          <p:cNvPr id="19461" name="Slide Number Placeholder 3"/>
          <p:cNvSpPr>
            <a:spLocks noGrp="1"/>
          </p:cNvSpPr>
          <p:nvPr>
            <p:ph type="sldNum" sz="quarter" idx="12"/>
          </p:nvPr>
        </p:nvSpPr>
        <p:spPr>
          <a:ln>
            <a:miter lim="800000"/>
            <a:headEnd/>
            <a:tailEnd/>
          </a:ln>
        </p:spPr>
        <p:txBody>
          <a:bodyPr/>
          <a:lstStyle/>
          <a:p>
            <a:pPr>
              <a:defRPr/>
            </a:pPr>
            <a:fld id="{A3F2B1BC-624A-44AB-9984-E2962CE85992}" type="slidenum">
              <a:rPr lang="en-US" smtClean="0">
                <a:solidFill>
                  <a:srgbClr val="898989"/>
                </a:solidFill>
              </a:rPr>
              <a:pPr>
                <a:defRPr/>
              </a:pPr>
              <a:t>123</a:t>
            </a:fld>
            <a:endParaRPr lang="en-US" smtClean="0">
              <a:solidFill>
                <a:srgbClr val="898989"/>
              </a:solidFill>
            </a:endParaRPr>
          </a:p>
        </p:txBody>
      </p:sp>
      <p:pic>
        <p:nvPicPr>
          <p:cNvPr id="128004" name="Picture 3" descr="#17"/>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2971800" y="2133600"/>
            <a:ext cx="20574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4" descr="#14"/>
          <p:cNvPicPr>
            <a:picLocks noChangeAspect="1" noChangeArrowheads="1"/>
          </p:cNvPicPr>
          <p:nvPr/>
        </p:nvPicPr>
        <p:blipFill>
          <a:blip r:embed="rId3">
            <a:extLst>
              <a:ext uri="{28A0092B-C50C-407E-A947-70E740481C1C}">
                <a14:useLocalDpi xmlns:a14="http://schemas.microsoft.com/office/drawing/2010/main" val="0"/>
              </a:ext>
            </a:extLst>
          </a:blip>
          <a:srcRect l="26669" t="22241" r="15855" b="15054"/>
          <a:stretch>
            <a:fillRect/>
          </a:stretch>
        </p:blipFill>
        <p:spPr bwMode="auto">
          <a:xfrm>
            <a:off x="228600" y="1524000"/>
            <a:ext cx="27432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5" descr="#24"/>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l="8333" r="8333" b="17198"/>
          <a:stretch>
            <a:fillRect/>
          </a:stretch>
        </p:blipFill>
        <p:spPr bwMode="auto">
          <a:xfrm>
            <a:off x="5105400" y="1600200"/>
            <a:ext cx="38100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6"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343400"/>
            <a:ext cx="38100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Picture 8" descr="Steve Gue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191000"/>
            <a:ext cx="41148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2" descr="#2"/>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1371600" y="3352800"/>
            <a:ext cx="52673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200" y="1524000"/>
            <a:ext cx="8229600" cy="49530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304800"/>
            <a:ext cx="8229600" cy="914400"/>
          </a:xfrm>
          <a:solidFill>
            <a:schemeClr val="tx1"/>
          </a:solidFill>
          <a:effectLst>
            <a:outerShdw blurRad="50800" dist="38100" dir="8100000" algn="tr" rotWithShape="0">
              <a:prstClr val="black">
                <a:alpha val="40000"/>
              </a:prstClr>
            </a:outerShdw>
          </a:effectLst>
        </p:spPr>
        <p:txBody>
          <a:bodyPr rtlCol="0">
            <a:normAutofit/>
          </a:bodyPr>
          <a:lstStyle/>
          <a:p>
            <a:pPr eaLnBrk="1" fontAlgn="auto" hangingPunct="1">
              <a:spcAft>
                <a:spcPts val="0"/>
              </a:spcAft>
              <a:defRPr/>
            </a:pPr>
            <a:r>
              <a:rPr lang="en-US" sz="4000" b="1" cap="small" dirty="0" smtClean="0">
                <a:solidFill>
                  <a:srgbClr val="F26522"/>
                </a:solidFill>
                <a:effectLst>
                  <a:outerShdw blurRad="50800" dist="38100" dir="8100000" algn="tr" rotWithShape="0">
                    <a:prstClr val="black">
                      <a:alpha val="40000"/>
                    </a:prstClr>
                  </a:outerShdw>
                </a:effectLst>
                <a:latin typeface="Gill Sans MT" pitchFamily="34" charset="0"/>
              </a:rPr>
              <a:t>Bird-Friendly Grazing</a:t>
            </a:r>
            <a:endParaRPr lang="en-US" sz="4800" b="1" cap="small" dirty="0">
              <a:solidFill>
                <a:srgbClr val="F26522"/>
              </a:solidFill>
              <a:effectLst>
                <a:outerShdw blurRad="50800" dist="38100" dir="8100000" algn="tr" rotWithShape="0">
                  <a:prstClr val="black">
                    <a:alpha val="40000"/>
                  </a:prstClr>
                </a:outerShdw>
              </a:effectLst>
              <a:latin typeface="Gill Sans MT" pitchFamily="34" charset="0"/>
            </a:endParaRPr>
          </a:p>
        </p:txBody>
      </p:sp>
      <p:sp>
        <p:nvSpPr>
          <p:cNvPr id="27652" name="Slide Number Placeholder 3"/>
          <p:cNvSpPr>
            <a:spLocks noGrp="1"/>
          </p:cNvSpPr>
          <p:nvPr>
            <p:ph type="sldNum" sz="quarter" idx="12"/>
          </p:nvPr>
        </p:nvSpPr>
        <p:spPr>
          <a:xfrm>
            <a:off x="6553200" y="6492875"/>
            <a:ext cx="2133600" cy="365125"/>
          </a:xfrm>
          <a:ln>
            <a:miter lim="800000"/>
            <a:headEnd/>
            <a:tailEnd/>
          </a:ln>
        </p:spPr>
        <p:txBody>
          <a:bodyPr/>
          <a:lstStyle/>
          <a:p>
            <a:pPr>
              <a:defRPr/>
            </a:pPr>
            <a:fld id="{D85BB908-3850-4113-8E49-53F9ACB6BB59}" type="slidenum">
              <a:rPr lang="en-US" smtClean="0">
                <a:solidFill>
                  <a:srgbClr val="000000"/>
                </a:solidFill>
              </a:rPr>
              <a:pPr>
                <a:defRPr/>
              </a:pPr>
              <a:t>124</a:t>
            </a:fld>
            <a:endParaRPr lang="en-US" smtClean="0">
              <a:solidFill>
                <a:srgbClr val="000000"/>
              </a:solidFill>
            </a:endParaRPr>
          </a:p>
        </p:txBody>
      </p:sp>
      <p:pic>
        <p:nvPicPr>
          <p:cNvPr id="129029" name="Content Placeholder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2819400"/>
            <a:ext cx="3784600" cy="2830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9030" name="Text Placeholder 7"/>
          <p:cNvSpPr txBox="1">
            <a:spLocks/>
          </p:cNvSpPr>
          <p:nvPr/>
        </p:nvSpPr>
        <p:spPr bwMode="auto">
          <a:xfrm>
            <a:off x="560388" y="1981200"/>
            <a:ext cx="4040187"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buClrTx/>
              <a:buSzTx/>
              <a:buFont typeface="Arial" pitchFamily="34" charset="0"/>
              <a:buNone/>
            </a:pPr>
            <a:r>
              <a:rPr lang="en-US" altLang="en-US" sz="2200">
                <a:solidFill>
                  <a:srgbClr val="A49D66"/>
                </a:solidFill>
                <a:latin typeface="Gill Sans MT" pitchFamily="34" charset="0"/>
              </a:rPr>
              <a:t>New paddock with over </a:t>
            </a:r>
            <a:br>
              <a:rPr lang="en-US" altLang="en-US" sz="2200">
                <a:solidFill>
                  <a:srgbClr val="A49D66"/>
                </a:solidFill>
                <a:latin typeface="Gill Sans MT" pitchFamily="34" charset="0"/>
              </a:rPr>
            </a:br>
            <a:r>
              <a:rPr lang="en-US" altLang="en-US" sz="2200">
                <a:solidFill>
                  <a:srgbClr val="A49D66"/>
                </a:solidFill>
                <a:latin typeface="Gill Sans MT" pitchFamily="34" charset="0"/>
              </a:rPr>
              <a:t>20 documented species</a:t>
            </a:r>
          </a:p>
        </p:txBody>
      </p:sp>
      <p:sp>
        <p:nvSpPr>
          <p:cNvPr id="129031" name="Text Placeholder 9"/>
          <p:cNvSpPr txBox="1">
            <a:spLocks/>
          </p:cNvSpPr>
          <p:nvPr/>
        </p:nvSpPr>
        <p:spPr bwMode="auto">
          <a:xfrm>
            <a:off x="4600575" y="2008188"/>
            <a:ext cx="3819525" cy="838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buClrTx/>
              <a:buSzTx/>
              <a:buFont typeface="Arial" pitchFamily="34" charset="0"/>
              <a:buNone/>
            </a:pPr>
            <a:r>
              <a:rPr lang="en-US" altLang="en-US" sz="2200">
                <a:solidFill>
                  <a:srgbClr val="A49D66"/>
                </a:solidFill>
                <a:latin typeface="Gill Sans MT" pitchFamily="34" charset="0"/>
              </a:rPr>
              <a:t>Pasture after hard grazing with cover remaining for birds</a:t>
            </a:r>
          </a:p>
        </p:txBody>
      </p:sp>
      <p:pic>
        <p:nvPicPr>
          <p:cNvPr id="129032" name="Content Placeholder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0263" y="2820988"/>
            <a:ext cx="3790950" cy="2830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9033" name="TextBox 13"/>
          <p:cNvSpPr txBox="1">
            <a:spLocks noChangeArrowheads="1"/>
          </p:cNvSpPr>
          <p:nvPr/>
        </p:nvSpPr>
        <p:spPr bwMode="auto">
          <a:xfrm>
            <a:off x="4724400" y="6072188"/>
            <a:ext cx="3738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1400">
                <a:solidFill>
                  <a:srgbClr val="847E4E"/>
                </a:solidFill>
                <a:latin typeface="Gill Sans MT" pitchFamily="34" charset="0"/>
              </a:rPr>
              <a:t>Images courtesy of Dr. Allen Williams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533400" y="5181600"/>
            <a:ext cx="8686800" cy="1524000"/>
          </a:xfrm>
        </p:spPr>
        <p:txBody>
          <a:bodyPr/>
          <a:lstStyle/>
          <a:p>
            <a:pPr algn="r">
              <a:defRPr/>
            </a:pPr>
            <a:r>
              <a:rPr lang="en-US" altLang="en-US" sz="3200" smtClean="0"/>
              <a:t>Grazing Improves Grassland Bird Habitat</a:t>
            </a:r>
          </a:p>
        </p:txBody>
      </p:sp>
      <p:graphicFrame>
        <p:nvGraphicFramePr>
          <p:cNvPr id="130051" name="Object 39"/>
          <p:cNvGraphicFramePr>
            <a:graphicFrameLocks noGrp="1" noChangeAspect="1"/>
          </p:cNvGraphicFramePr>
          <p:nvPr>
            <p:ph type="chart" idx="1"/>
          </p:nvPr>
        </p:nvGraphicFramePr>
        <p:xfrm>
          <a:off x="457200" y="990600"/>
          <a:ext cx="8229600" cy="4662488"/>
        </p:xfrm>
        <a:graphic>
          <a:graphicData uri="http://schemas.openxmlformats.org/presentationml/2006/ole">
            <mc:AlternateContent xmlns:mc="http://schemas.openxmlformats.org/markup-compatibility/2006">
              <mc:Choice xmlns:v="urn:schemas-microsoft-com:vml" Requires="v">
                <p:oleObj spid="_x0000_s130054" name="Chart" r:id="rId4" imgW="7772408" imgH="4876890" progId="MSGraph.Chart.8">
                  <p:embed followColorScheme="full"/>
                </p:oleObj>
              </mc:Choice>
              <mc:Fallback>
                <p:oleObj name="Chart" r:id="rId4" imgW="7772408" imgH="4876890" progId="MSGraph.Chart.8">
                  <p:embed followColorScheme="full"/>
                  <p:pic>
                    <p:nvPicPr>
                      <p:cNvPr id="0" name="Object 3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8229600" cy="4662488"/>
                      </a:xfrm>
                      <a:prstGeom prst="rect">
                        <a:avLst/>
                      </a:prstGeom>
                      <a:solidFill>
                        <a:srgbClr val="00B050"/>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itle 1"/>
          <p:cNvSpPr txBox="1">
            <a:spLocks/>
          </p:cNvSpPr>
          <p:nvPr/>
        </p:nvSpPr>
        <p:spPr bwMode="auto">
          <a:xfrm>
            <a:off x="457200" y="0"/>
            <a:ext cx="8229600" cy="914400"/>
          </a:xfrm>
          <a:prstGeom prst="rect">
            <a:avLst/>
          </a:prstGeom>
          <a:solidFill>
            <a:schemeClr val="tx1"/>
          </a:solidFill>
          <a:ln w="9525">
            <a:noFill/>
            <a:miter lim="800000"/>
            <a:headEnd/>
            <a:tailEnd/>
          </a:ln>
          <a:effectLst>
            <a:outerShdw blurRad="50800" dist="38100" dir="8100000" algn="tr" rotWithShape="0">
              <a:prstClr val="black">
                <a:alpha val="40000"/>
              </a:prstClr>
            </a:outerShdw>
          </a:effectLst>
        </p:spPr>
        <p:txBody>
          <a:bodyPr anchor="ctr">
            <a:normAutofit/>
          </a:bodyPr>
          <a:lstStyle/>
          <a:p>
            <a:pPr algn="ctr" fontAlgn="auto">
              <a:spcAft>
                <a:spcPts val="0"/>
              </a:spcAft>
              <a:defRPr/>
            </a:pPr>
            <a:r>
              <a:rPr lang="en-US" sz="4000" b="1" cap="small">
                <a:solidFill>
                  <a:srgbClr val="F26522"/>
                </a:solidFill>
                <a:effectLst>
                  <a:outerShdw blurRad="50800" dist="38100" dir="8100000" algn="tr" rotWithShape="0">
                    <a:prstClr val="black">
                      <a:alpha val="40000"/>
                    </a:prstClr>
                  </a:outerShdw>
                </a:effectLst>
                <a:latin typeface="Gill Sans MT" pitchFamily="34" charset="0"/>
                <a:ea typeface="+mj-ea"/>
                <a:cs typeface="+mj-cs"/>
              </a:rPr>
              <a:t>Bird-Friendly Grazing</a:t>
            </a:r>
            <a:endParaRPr lang="en-US" sz="4800" b="1" cap="small" dirty="0">
              <a:solidFill>
                <a:srgbClr val="F26522"/>
              </a:solidFill>
              <a:effectLst>
                <a:outerShdw blurRad="50800" dist="38100" dir="8100000" algn="tr" rotWithShape="0">
                  <a:prstClr val="black">
                    <a:alpha val="40000"/>
                  </a:prstClr>
                </a:outerShdw>
              </a:effectLst>
              <a:latin typeface="Gill Sans MT" pitchFamily="34" charset="0"/>
              <a:ea typeface="+mj-ea"/>
              <a:cs typeface="+mj-cs"/>
            </a:endParaRPr>
          </a:p>
        </p:txBody>
      </p:sp>
      <p:sp>
        <p:nvSpPr>
          <p:cNvPr id="130053" name="TextBox 5"/>
          <p:cNvSpPr txBox="1">
            <a:spLocks noChangeArrowheads="1"/>
          </p:cNvSpPr>
          <p:nvPr/>
        </p:nvSpPr>
        <p:spPr bwMode="auto">
          <a:xfrm>
            <a:off x="4953000" y="63246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6"/>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7"/>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8"/>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9pPr>
          </a:lstStyle>
          <a:p>
            <a:pPr eaLnBrk="1" hangingPunct="1">
              <a:spcBef>
                <a:spcPct val="0"/>
              </a:spcBef>
              <a:buClrTx/>
              <a:buSzTx/>
              <a:buFontTx/>
              <a:buNone/>
            </a:pPr>
            <a:r>
              <a:rPr lang="en-US" altLang="en-US" sz="1800"/>
              <a:t>Courtesy of Laura Paine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a:solidFill>
            <a:schemeClr val="tx1"/>
          </a:solidFill>
          <a:effectLst>
            <a:outerShdw blurRad="50800" dist="38100" dir="8100000" algn="tr" rotWithShape="0">
              <a:prstClr val="black">
                <a:alpha val="40000"/>
              </a:prstClr>
            </a:outerShdw>
          </a:effectLst>
        </p:spPr>
        <p:txBody>
          <a:bodyPr rtlCol="0">
            <a:normAutofit/>
          </a:bodyPr>
          <a:lstStyle/>
          <a:p>
            <a:pPr eaLnBrk="1" fontAlgn="auto" hangingPunct="1">
              <a:spcAft>
                <a:spcPts val="0"/>
              </a:spcAft>
              <a:defRPr/>
            </a:pPr>
            <a:r>
              <a:rPr lang="en-US" sz="4000" b="1" cap="small" dirty="0" smtClean="0">
                <a:solidFill>
                  <a:srgbClr val="F26522"/>
                </a:solidFill>
                <a:effectLst>
                  <a:outerShdw blurRad="50800" dist="38100" dir="8100000" algn="tr" rotWithShape="0">
                    <a:prstClr val="black">
                      <a:alpha val="40000"/>
                    </a:prstClr>
                  </a:outerShdw>
                </a:effectLst>
                <a:latin typeface="Gill Sans MT" pitchFamily="34" charset="0"/>
              </a:rPr>
              <a:t>Improving Fish Habitat</a:t>
            </a:r>
            <a:endParaRPr lang="en-US" sz="4800" b="1" cap="small" dirty="0">
              <a:solidFill>
                <a:srgbClr val="F26522"/>
              </a:solidFill>
              <a:effectLst>
                <a:outerShdw blurRad="50800" dist="38100" dir="8100000" algn="tr" rotWithShape="0">
                  <a:prstClr val="black">
                    <a:alpha val="40000"/>
                  </a:prstClr>
                </a:outerShdw>
              </a:effectLst>
              <a:latin typeface="Gill Sans MT" pitchFamily="34" charset="0"/>
            </a:endParaRPr>
          </a:p>
        </p:txBody>
      </p:sp>
      <p:sp>
        <p:nvSpPr>
          <p:cNvPr id="29699" name="Slide Number Placeholder 3"/>
          <p:cNvSpPr>
            <a:spLocks noGrp="1"/>
          </p:cNvSpPr>
          <p:nvPr>
            <p:ph type="sldNum" sz="quarter" idx="12"/>
          </p:nvPr>
        </p:nvSpPr>
        <p:spPr>
          <a:xfrm>
            <a:off x="6553200" y="6492875"/>
            <a:ext cx="2133600" cy="365125"/>
          </a:xfrm>
          <a:ln>
            <a:miter lim="800000"/>
            <a:headEnd/>
            <a:tailEnd/>
          </a:ln>
        </p:spPr>
        <p:txBody>
          <a:bodyPr/>
          <a:lstStyle/>
          <a:p>
            <a:pPr>
              <a:defRPr/>
            </a:pPr>
            <a:fld id="{5FA4571D-BE9F-42C6-B466-BC19F6EDCE0B}" type="slidenum">
              <a:rPr lang="en-US" smtClean="0">
                <a:solidFill>
                  <a:srgbClr val="000000"/>
                </a:solidFill>
              </a:rPr>
              <a:pPr>
                <a:defRPr/>
              </a:pPr>
              <a:t>126</a:t>
            </a:fld>
            <a:endParaRPr lang="en-US" smtClean="0">
              <a:solidFill>
                <a:srgbClr val="000000"/>
              </a:solidFill>
            </a:endParaRPr>
          </a:p>
        </p:txBody>
      </p:sp>
      <p:sp>
        <p:nvSpPr>
          <p:cNvPr id="7" name="Rectangle 6"/>
          <p:cNvSpPr/>
          <p:nvPr/>
        </p:nvSpPr>
        <p:spPr>
          <a:xfrm>
            <a:off x="762000" y="1600200"/>
            <a:ext cx="2971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609600" y="1600200"/>
            <a:ext cx="80010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tent Placeholder 2"/>
          <p:cNvSpPr txBox="1">
            <a:spLocks/>
          </p:cNvSpPr>
          <p:nvPr/>
        </p:nvSpPr>
        <p:spPr>
          <a:xfrm>
            <a:off x="762000" y="1600200"/>
            <a:ext cx="7391400" cy="48006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2600" b="1" dirty="0" smtClean="0">
                <a:solidFill>
                  <a:srgbClr val="A49D66"/>
                </a:solidFill>
              </a:rPr>
              <a:t>Trout Unlimited: </a:t>
            </a:r>
            <a:r>
              <a:rPr lang="en-US" sz="2600" b="1" dirty="0" err="1" smtClean="0">
                <a:solidFill>
                  <a:srgbClr val="A49D66"/>
                </a:solidFill>
              </a:rPr>
              <a:t>Driftless</a:t>
            </a:r>
            <a:r>
              <a:rPr lang="en-US" sz="2600" b="1" dirty="0" smtClean="0">
                <a:solidFill>
                  <a:srgbClr val="A49D66"/>
                </a:solidFill>
              </a:rPr>
              <a:t> Area Initiatives</a:t>
            </a:r>
          </a:p>
          <a:p>
            <a:pPr marL="857250" lvl="1" indent="-457200" fontAlgn="auto">
              <a:spcBef>
                <a:spcPts val="1200"/>
              </a:spcBef>
              <a:spcAft>
                <a:spcPts val="0"/>
              </a:spcAft>
              <a:buFont typeface="Arial" pitchFamily="34" charset="0"/>
              <a:buBlip>
                <a:blip r:embed="rId3"/>
              </a:buBlip>
              <a:defRPr/>
            </a:pPr>
            <a:r>
              <a:rPr lang="en-US" sz="2200" dirty="0" smtClean="0">
                <a:solidFill>
                  <a:srgbClr val="636466"/>
                </a:solidFill>
              </a:rPr>
              <a:t>Trout Unlimited (TU) is partnering with state &amp; federal agencies, conservation groups and farmers to promote managed grazing</a:t>
            </a:r>
          </a:p>
          <a:p>
            <a:pPr marL="857250" lvl="1" indent="-457200" fontAlgn="auto">
              <a:spcBef>
                <a:spcPts val="1200"/>
              </a:spcBef>
              <a:spcAft>
                <a:spcPts val="0"/>
              </a:spcAft>
              <a:buFont typeface="Arial" pitchFamily="34" charset="0"/>
              <a:buBlip>
                <a:blip r:embed="rId3"/>
              </a:buBlip>
              <a:defRPr/>
            </a:pPr>
            <a:r>
              <a:rPr lang="en-US" sz="2200" dirty="0" smtClean="0">
                <a:solidFill>
                  <a:srgbClr val="636466"/>
                </a:solidFill>
              </a:rPr>
              <a:t>Recreational fishing in the </a:t>
            </a:r>
            <a:r>
              <a:rPr lang="en-US" sz="2200" dirty="0" err="1" smtClean="0">
                <a:solidFill>
                  <a:srgbClr val="636466"/>
                </a:solidFill>
              </a:rPr>
              <a:t>Driftless</a:t>
            </a:r>
            <a:r>
              <a:rPr lang="en-US" sz="2200" dirty="0" smtClean="0">
                <a:solidFill>
                  <a:srgbClr val="636466"/>
                </a:solidFill>
              </a:rPr>
              <a:t> generates over </a:t>
            </a:r>
            <a:br>
              <a:rPr lang="en-US" sz="2200" dirty="0" smtClean="0">
                <a:solidFill>
                  <a:srgbClr val="636466"/>
                </a:solidFill>
              </a:rPr>
            </a:br>
            <a:r>
              <a:rPr lang="en-US" sz="2200" dirty="0" smtClean="0">
                <a:solidFill>
                  <a:srgbClr val="636466"/>
                </a:solidFill>
              </a:rPr>
              <a:t>$1.0 billion annually</a:t>
            </a:r>
          </a:p>
          <a:p>
            <a:pPr marL="857250" lvl="1" indent="-457200" fontAlgn="auto">
              <a:spcBef>
                <a:spcPts val="1200"/>
              </a:spcBef>
              <a:spcAft>
                <a:spcPts val="0"/>
              </a:spcAft>
              <a:buFont typeface="Arial" pitchFamily="34" charset="0"/>
              <a:buBlip>
                <a:blip r:embed="rId3"/>
              </a:buBlip>
              <a:defRPr/>
            </a:pPr>
            <a:r>
              <a:rPr lang="en-US" sz="2200" dirty="0" smtClean="0">
                <a:solidFill>
                  <a:srgbClr val="636466"/>
                </a:solidFill>
              </a:rPr>
              <a:t>TU is a leader in The Kickapoo Grazing Initiative, promoting grazing to increase SOI and reduce nutrient runoff in streams and rivers</a:t>
            </a:r>
          </a:p>
          <a:p>
            <a:pPr marL="857250" lvl="1" indent="-457200" fontAlgn="auto">
              <a:spcBef>
                <a:spcPts val="1200"/>
              </a:spcBef>
              <a:spcAft>
                <a:spcPts val="0"/>
              </a:spcAft>
              <a:buFont typeface="Arial" pitchFamily="34" charset="0"/>
              <a:buBlip>
                <a:blip r:embed="rId3"/>
              </a:buBlip>
              <a:defRPr/>
            </a:pPr>
            <a:r>
              <a:rPr lang="en-US" sz="2200" dirty="0" smtClean="0">
                <a:solidFill>
                  <a:srgbClr val="636466"/>
                </a:solidFill>
              </a:rPr>
              <a:t>Improvements in fish populations are so dramatic that WI DNR is removing brown trout from some streams</a:t>
            </a:r>
          </a:p>
          <a:p>
            <a:pPr marL="400050" lvl="1" indent="0" fontAlgn="auto">
              <a:spcBef>
                <a:spcPts val="1200"/>
              </a:spcBef>
              <a:spcAft>
                <a:spcPts val="0"/>
              </a:spcAft>
              <a:buFont typeface="Arial" pitchFamily="34" charset="0"/>
              <a:buNone/>
              <a:defRPr/>
            </a:pPr>
            <a:endParaRPr lang="en-US" sz="2200" dirty="0"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5300" y="1600200"/>
            <a:ext cx="83058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28600"/>
            <a:ext cx="8229600" cy="914400"/>
          </a:xfrm>
          <a:solidFill>
            <a:schemeClr val="tx1"/>
          </a:solidFill>
          <a:effectLst>
            <a:outerShdw blurRad="50800" dist="38100" dir="8100000" algn="tr" rotWithShape="0">
              <a:prstClr val="black">
                <a:alpha val="40000"/>
              </a:prstClr>
            </a:outerShdw>
          </a:effectLst>
        </p:spPr>
        <p:txBody>
          <a:bodyPr rtlCol="0">
            <a:normAutofit/>
          </a:bodyPr>
          <a:lstStyle/>
          <a:p>
            <a:pPr eaLnBrk="1" fontAlgn="auto" hangingPunct="1">
              <a:spcAft>
                <a:spcPts val="0"/>
              </a:spcAft>
              <a:defRPr/>
            </a:pPr>
            <a:r>
              <a:rPr lang="en-US" sz="4000" b="1" cap="small" dirty="0" smtClean="0">
                <a:solidFill>
                  <a:srgbClr val="F26522"/>
                </a:solidFill>
                <a:effectLst>
                  <a:outerShdw blurRad="50800" dist="38100" dir="8100000" algn="tr" rotWithShape="0">
                    <a:prstClr val="black">
                      <a:alpha val="40000"/>
                    </a:prstClr>
                  </a:outerShdw>
                </a:effectLst>
                <a:latin typeface="Gill Sans MT" pitchFamily="34" charset="0"/>
              </a:rPr>
              <a:t>Grazing Spring Coulee Creek</a:t>
            </a:r>
            <a:endParaRPr lang="en-US" sz="4800" b="1" cap="small" dirty="0">
              <a:solidFill>
                <a:srgbClr val="F26522"/>
              </a:solidFill>
              <a:effectLst>
                <a:outerShdw blurRad="50800" dist="38100" dir="8100000" algn="tr" rotWithShape="0">
                  <a:prstClr val="black">
                    <a:alpha val="40000"/>
                  </a:prstClr>
                </a:outerShdw>
              </a:effectLst>
              <a:latin typeface="Gill Sans MT" pitchFamily="34" charset="0"/>
            </a:endParaRPr>
          </a:p>
        </p:txBody>
      </p:sp>
      <p:sp>
        <p:nvSpPr>
          <p:cNvPr id="34820" name="Slide Number Placeholder 3"/>
          <p:cNvSpPr>
            <a:spLocks noGrp="1"/>
          </p:cNvSpPr>
          <p:nvPr>
            <p:ph type="sldNum" sz="quarter" idx="12"/>
          </p:nvPr>
        </p:nvSpPr>
        <p:spPr>
          <a:xfrm>
            <a:off x="6553200" y="6492875"/>
            <a:ext cx="2133600" cy="365125"/>
          </a:xfrm>
          <a:ln>
            <a:miter lim="800000"/>
            <a:headEnd/>
            <a:tailEnd/>
          </a:ln>
        </p:spPr>
        <p:txBody>
          <a:bodyPr/>
          <a:lstStyle/>
          <a:p>
            <a:pPr>
              <a:defRPr/>
            </a:pPr>
            <a:fld id="{D59FE7C3-3C32-4C72-9973-D734ECFD9CCC}" type="slidenum">
              <a:rPr lang="en-US" smtClean="0">
                <a:solidFill>
                  <a:srgbClr val="000000"/>
                </a:solidFill>
              </a:rPr>
              <a:pPr>
                <a:defRPr/>
              </a:pPr>
              <a:t>127</a:t>
            </a:fld>
            <a:endParaRPr lang="en-US" smtClean="0">
              <a:solidFill>
                <a:srgbClr val="000000"/>
              </a:solidFill>
            </a:endParaRPr>
          </a:p>
        </p:txBody>
      </p:sp>
      <p:pic>
        <p:nvPicPr>
          <p:cNvPr id="132101" name="Content Placeholder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01900"/>
            <a:ext cx="4191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Placeholder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2587625"/>
            <a:ext cx="3657600" cy="3279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2103" name="TextBox 4"/>
          <p:cNvSpPr txBox="1">
            <a:spLocks noChangeArrowheads="1"/>
          </p:cNvSpPr>
          <p:nvPr/>
        </p:nvSpPr>
        <p:spPr bwMode="auto">
          <a:xfrm>
            <a:off x="638175" y="1860550"/>
            <a:ext cx="40100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FF00"/>
                </a:solidFill>
                <a:latin typeface="Gill Sans MT" pitchFamily="34" charset="0"/>
              </a:rPr>
              <a:t>Grazing in Spring Coulee</a:t>
            </a:r>
          </a:p>
        </p:txBody>
      </p:sp>
      <p:sp>
        <p:nvSpPr>
          <p:cNvPr id="132104" name="TextBox 10"/>
          <p:cNvSpPr txBox="1">
            <a:spLocks noChangeArrowheads="1"/>
          </p:cNvSpPr>
          <p:nvPr/>
        </p:nvSpPr>
        <p:spPr bwMode="auto">
          <a:xfrm>
            <a:off x="4876800" y="1828800"/>
            <a:ext cx="388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FF00"/>
                </a:solidFill>
                <a:latin typeface="Gill Sans MT" pitchFamily="34" charset="0"/>
              </a:rPr>
              <a:t>Ungrazed, unrestored stretch </a:t>
            </a:r>
          </a:p>
        </p:txBody>
      </p:sp>
      <p:sp>
        <p:nvSpPr>
          <p:cNvPr id="132105" name="Text Placeholder 5"/>
          <p:cNvSpPr txBox="1">
            <a:spLocks/>
          </p:cNvSpPr>
          <p:nvPr/>
        </p:nvSpPr>
        <p:spPr bwMode="auto">
          <a:xfrm>
            <a:off x="4311650" y="5957888"/>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r" eaLnBrk="1" hangingPunct="1">
              <a:buClrTx/>
              <a:buSzTx/>
              <a:buFont typeface="Arial" pitchFamily="34" charset="0"/>
              <a:buNone/>
            </a:pPr>
            <a:r>
              <a:rPr lang="en-US" altLang="en-US" sz="1400">
                <a:solidFill>
                  <a:srgbClr val="636466"/>
                </a:solidFill>
                <a:latin typeface="Gill Sans MT" pitchFamily="34" charset="0"/>
              </a:rPr>
              <a:t>Images Courtesy of Willow Creek Ranch</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941387"/>
          </a:xfrm>
        </p:spPr>
        <p:txBody>
          <a:bodyPr/>
          <a:lstStyle/>
          <a:p>
            <a:pPr>
              <a:defRPr/>
            </a:pPr>
            <a:r>
              <a:rPr lang="en-US" b="1" dirty="0" smtClean="0">
                <a:solidFill>
                  <a:srgbClr val="FFFF00"/>
                </a:solidFill>
              </a:rPr>
              <a:t>Important Grazing Tips</a:t>
            </a:r>
            <a:endParaRPr lang="en-US" b="1" dirty="0">
              <a:solidFill>
                <a:srgbClr val="FFFF00"/>
              </a:solidFill>
            </a:endParaRPr>
          </a:p>
        </p:txBody>
      </p:sp>
      <p:sp>
        <p:nvSpPr>
          <p:cNvPr id="3" name="Content Placeholder 2"/>
          <p:cNvSpPr>
            <a:spLocks noGrp="1"/>
          </p:cNvSpPr>
          <p:nvPr>
            <p:ph idx="1"/>
          </p:nvPr>
        </p:nvSpPr>
        <p:spPr>
          <a:xfrm>
            <a:off x="457200" y="1371600"/>
            <a:ext cx="8229600" cy="4759325"/>
          </a:xfrm>
        </p:spPr>
        <p:txBody>
          <a:bodyPr/>
          <a:lstStyle/>
          <a:p>
            <a:pPr>
              <a:defRPr/>
            </a:pPr>
            <a:r>
              <a:rPr lang="en-US" sz="2400" dirty="0" smtClean="0">
                <a:solidFill>
                  <a:srgbClr val="FFFF00"/>
                </a:solidFill>
              </a:rPr>
              <a:t>Know DM availability </a:t>
            </a:r>
            <a:r>
              <a:rPr lang="en-US" sz="2400" dirty="0" smtClean="0"/>
              <a:t>and allow </a:t>
            </a:r>
            <a:r>
              <a:rPr lang="en-US" sz="2400" dirty="0" smtClean="0">
                <a:solidFill>
                  <a:srgbClr val="FFFF00"/>
                </a:solidFill>
              </a:rPr>
              <a:t>3.0% - 3.5% DM per head </a:t>
            </a:r>
            <a:r>
              <a:rPr lang="en-US" sz="2400" dirty="0" smtClean="0"/>
              <a:t>daily.</a:t>
            </a:r>
          </a:p>
          <a:p>
            <a:pPr>
              <a:defRPr/>
            </a:pPr>
            <a:r>
              <a:rPr lang="en-US" sz="2400" dirty="0" smtClean="0"/>
              <a:t>Take no more than </a:t>
            </a:r>
            <a:r>
              <a:rPr lang="en-US" sz="2400" dirty="0" smtClean="0">
                <a:solidFill>
                  <a:srgbClr val="FFFF00"/>
                </a:solidFill>
              </a:rPr>
              <a:t>30%- 50%</a:t>
            </a:r>
            <a:r>
              <a:rPr lang="en-US" sz="2400" dirty="0" smtClean="0"/>
              <a:t> available DM in a single grazing.</a:t>
            </a:r>
          </a:p>
          <a:p>
            <a:pPr>
              <a:defRPr/>
            </a:pPr>
            <a:r>
              <a:rPr lang="en-US" sz="2400" dirty="0" smtClean="0"/>
              <a:t>Move forward rapidly to not allow too many bites of the same plant.</a:t>
            </a:r>
          </a:p>
          <a:p>
            <a:pPr>
              <a:defRPr/>
            </a:pPr>
            <a:r>
              <a:rPr lang="en-US" sz="2400" dirty="0" smtClean="0"/>
              <a:t>Know the brix content.</a:t>
            </a:r>
          </a:p>
          <a:p>
            <a:pPr>
              <a:defRPr/>
            </a:pPr>
            <a:r>
              <a:rPr lang="en-US" sz="2400" dirty="0" smtClean="0"/>
              <a:t>Turn into new paddocks in early to mid-afternoon (peak brix or plant sugars).  </a:t>
            </a:r>
          </a:p>
          <a:p>
            <a:pPr>
              <a:defRPr/>
            </a:pPr>
            <a:r>
              <a:rPr lang="en-US" sz="2400" dirty="0" smtClean="0"/>
              <a:t>Stage of forage maturity critical – Mid-stage to slightly beyond…  </a:t>
            </a:r>
            <a:endParaRPr lang="en-US" sz="2400" dirty="0"/>
          </a:p>
        </p:txBody>
      </p:sp>
      <p:sp>
        <p:nvSpPr>
          <p:cNvPr id="4" name="Slide Number Placeholder 3"/>
          <p:cNvSpPr>
            <a:spLocks noGrp="1"/>
          </p:cNvSpPr>
          <p:nvPr>
            <p:ph type="sldNum" sz="quarter" idx="12"/>
          </p:nvPr>
        </p:nvSpPr>
        <p:spPr/>
        <p:txBody>
          <a:bodyPr/>
          <a:lstStyle/>
          <a:p>
            <a:pPr>
              <a:defRPr/>
            </a:pPr>
            <a:fld id="{9C7555B8-D497-4D3F-A2A1-511580F3B68D}" type="slidenum">
              <a:rPr lang="en-US" smtClean="0"/>
              <a:pPr>
                <a:defRPr/>
              </a:pPr>
              <a:t>128</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b="1" smtClean="0">
                <a:solidFill>
                  <a:srgbClr val="FFFF00"/>
                </a:solidFill>
                <a:effectLst/>
              </a:rPr>
              <a:t>More of This and Less of This</a:t>
            </a:r>
          </a:p>
        </p:txBody>
      </p:sp>
      <p:sp>
        <p:nvSpPr>
          <p:cNvPr id="4" name="Slide Number Placeholder 3"/>
          <p:cNvSpPr>
            <a:spLocks noGrp="1"/>
          </p:cNvSpPr>
          <p:nvPr>
            <p:ph type="sldNum" sz="quarter" idx="12"/>
          </p:nvPr>
        </p:nvSpPr>
        <p:spPr/>
        <p:txBody>
          <a:bodyPr/>
          <a:lstStyle/>
          <a:p>
            <a:pPr>
              <a:defRPr/>
            </a:pPr>
            <a:fld id="{17E6C9BD-7460-46C2-9F84-552020756B99}" type="slidenum">
              <a:rPr lang="en-US" smtClean="0"/>
              <a:pPr>
                <a:defRPr/>
              </a:pPr>
              <a:t>129</a:t>
            </a:fld>
            <a:endParaRPr lang="en-US"/>
          </a:p>
        </p:txBody>
      </p:sp>
      <p:pic>
        <p:nvPicPr>
          <p:cNvPr id="134148" name="Picture 2" descr="C:\Users\Allen\Documents\Personal\My Pictures\Consulting_Home Page_1_12.2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00200"/>
            <a:ext cx="33829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90700"/>
            <a:ext cx="5105400" cy="3943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2667000" y="1295400"/>
            <a:ext cx="0" cy="198120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a:off x="6934200" y="1295400"/>
            <a:ext cx="90488" cy="297180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4A5C9CB4-5200-4D5C-B39B-8888B4DD5DDB}" type="slidenum">
              <a:rPr lang="en-US"/>
              <a:pPr>
                <a:defRPr/>
              </a:pPr>
              <a:t>130</a:t>
            </a:fld>
            <a:endParaRPr lang="en-US"/>
          </a:p>
        </p:txBody>
      </p:sp>
      <p:sp>
        <p:nvSpPr>
          <p:cNvPr id="1556482" name="Rectangle 2"/>
          <p:cNvSpPr>
            <a:spLocks noGrp="1" noChangeArrowheads="1"/>
          </p:cNvSpPr>
          <p:nvPr>
            <p:ph type="title"/>
          </p:nvPr>
        </p:nvSpPr>
        <p:spPr/>
        <p:txBody>
          <a:bodyPr/>
          <a:lstStyle/>
          <a:p>
            <a:pPr eaLnBrk="1" hangingPunct="1">
              <a:defRPr/>
            </a:pPr>
            <a:r>
              <a:rPr lang="en-US" b="1" smtClean="0">
                <a:solidFill>
                  <a:srgbClr val="FFFF00"/>
                </a:solidFill>
              </a:rPr>
              <a:t>Building for Future Generations</a:t>
            </a:r>
          </a:p>
        </p:txBody>
      </p:sp>
      <p:pic>
        <p:nvPicPr>
          <p:cNvPr id="135172" name="Picture 5" descr="IMG00461-20100710-0927"/>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2590800"/>
            <a:ext cx="3810000" cy="2524125"/>
          </a:xfrm>
          <a:noFill/>
          <a:extLst>
            <a:ext uri="{909E8E84-426E-40DD-AFC4-6F175D3DCCD1}">
              <a14:hiddenFill xmlns:a14="http://schemas.microsoft.com/office/drawing/2010/main">
                <a:solidFill>
                  <a:srgbClr val="FFFFFF"/>
                </a:solidFill>
              </a14:hiddenFill>
            </a:ext>
          </a:extLst>
        </p:spPr>
      </p:pic>
      <p:pic>
        <p:nvPicPr>
          <p:cNvPr id="135173" name="Picture 6" descr="IMG00467-20100710-0935"/>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616200"/>
            <a:ext cx="3733800" cy="249872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rPr>
              <a:t>Research Resul</a:t>
            </a:r>
            <a:r>
              <a:rPr lang="en-US" b="1" dirty="0" smtClean="0">
                <a:solidFill>
                  <a:srgbClr val="FFFF00"/>
                </a:solidFill>
              </a:rPr>
              <a:t>ts</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dirty="0"/>
              <a:t>Improved grazing management strategies also had positive impacts on soil biota, soil chemical and physical properties, water infiltration and retention, soil aggregation and soil carbon fractions (Teague, et.al, 2011; Conant, et.al, 2003; </a:t>
            </a:r>
            <a:r>
              <a:rPr lang="en-US" dirty="0" err="1"/>
              <a:t>Leake</a:t>
            </a:r>
            <a:r>
              <a:rPr lang="en-US" dirty="0"/>
              <a:t>, et.al, 2004). </a:t>
            </a:r>
          </a:p>
        </p:txBody>
      </p:sp>
      <p:sp>
        <p:nvSpPr>
          <p:cNvPr id="4" name="Slide Number Placeholder 3"/>
          <p:cNvSpPr>
            <a:spLocks noGrp="1"/>
          </p:cNvSpPr>
          <p:nvPr>
            <p:ph type="sldNum" sz="quarter" idx="12"/>
          </p:nvPr>
        </p:nvSpPr>
        <p:spPr/>
        <p:txBody>
          <a:bodyPr/>
          <a:lstStyle/>
          <a:p>
            <a:pPr>
              <a:defRPr/>
            </a:pPr>
            <a:fld id="{2CECF998-833D-46CC-914A-BB8C2341C4C6}" type="slidenum">
              <a:rPr lang="en-US" smtClean="0"/>
              <a:pPr>
                <a:defRPr/>
              </a:pPr>
              <a:t>14</a:t>
            </a:fld>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blip>
          <a:srcRect b="3000"/>
          <a:stretch/>
        </p:blipFill>
        <p:spPr bwMode="auto">
          <a:xfrm>
            <a:off x="1600200" y="226373"/>
            <a:ext cx="5486400" cy="4497304"/>
          </a:xfrm>
          <a:prstGeom prst="rect">
            <a:avLst/>
          </a:prstGeom>
          <a:ln>
            <a:noFill/>
          </a:ln>
          <a:effectLst>
            <a:softEdge rad="112500"/>
          </a:effectLst>
          <a:extLst/>
        </p:spPr>
      </p:pic>
      <p:sp>
        <p:nvSpPr>
          <p:cNvPr id="136195" name="TextBox 1"/>
          <p:cNvSpPr txBox="1">
            <a:spLocks noChangeArrowheads="1"/>
          </p:cNvSpPr>
          <p:nvPr/>
        </p:nvSpPr>
        <p:spPr bwMode="auto">
          <a:xfrm>
            <a:off x="1501775" y="4876800"/>
            <a:ext cx="601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6000" b="1">
                <a:solidFill>
                  <a:srgbClr val="FFFF00"/>
                </a:solidFill>
                <a:latin typeface="Veneer Two"/>
              </a:rPr>
              <a:t>Thank you!</a:t>
            </a:r>
          </a:p>
        </p:txBody>
      </p:sp>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b="1" smtClean="0">
                <a:solidFill>
                  <a:srgbClr val="FFFF00"/>
                </a:solidFill>
                <a:effectLst/>
              </a:rPr>
              <a:t>AHSD Methodology</a:t>
            </a:r>
          </a:p>
        </p:txBody>
      </p:sp>
      <p:sp>
        <p:nvSpPr>
          <p:cNvPr id="3" name="Content Placeholder 2"/>
          <p:cNvSpPr>
            <a:spLocks noGrp="1"/>
          </p:cNvSpPr>
          <p:nvPr>
            <p:ph idx="1"/>
          </p:nvPr>
        </p:nvSpPr>
        <p:spPr>
          <a:xfrm>
            <a:off x="457200" y="1371600"/>
            <a:ext cx="8229600" cy="4759325"/>
          </a:xfrm>
        </p:spPr>
        <p:txBody>
          <a:bodyPr/>
          <a:lstStyle/>
          <a:p>
            <a:pPr>
              <a:defRPr/>
            </a:pPr>
            <a:r>
              <a:rPr lang="en-US" dirty="0" smtClean="0"/>
              <a:t>Involves </a:t>
            </a:r>
            <a:r>
              <a:rPr lang="en-US" dirty="0"/>
              <a:t>first determining </a:t>
            </a:r>
            <a:r>
              <a:rPr lang="en-US" dirty="0">
                <a:solidFill>
                  <a:srgbClr val="FFFF00"/>
                </a:solidFill>
                <a:effectLst/>
              </a:rPr>
              <a:t>goals and objectives</a:t>
            </a:r>
            <a:r>
              <a:rPr lang="en-US" dirty="0"/>
              <a:t> of your grazing program and then designing and implementing an annual grazing strategy that allows goals and objectives to be optimally achieved. </a:t>
            </a:r>
            <a:endParaRPr lang="en-US" dirty="0" smtClean="0"/>
          </a:p>
          <a:p>
            <a:pPr>
              <a:defRPr/>
            </a:pPr>
            <a:r>
              <a:rPr lang="en-US" dirty="0" smtClean="0"/>
              <a:t>The </a:t>
            </a:r>
            <a:r>
              <a:rPr lang="en-US" dirty="0">
                <a:solidFill>
                  <a:srgbClr val="FFFF00"/>
                </a:solidFill>
                <a:effectLst/>
              </a:rPr>
              <a:t>primary purpose </a:t>
            </a:r>
            <a:r>
              <a:rPr lang="en-US" dirty="0"/>
              <a:t>of AHSD grazing is to utilize </a:t>
            </a:r>
            <a:r>
              <a:rPr lang="en-US" dirty="0">
                <a:solidFill>
                  <a:srgbClr val="FFFF00"/>
                </a:solidFill>
                <a:effectLst/>
              </a:rPr>
              <a:t>variable</a:t>
            </a:r>
            <a:r>
              <a:rPr lang="en-US" dirty="0"/>
              <a:t> high stock densities throughout a grazing season to effectively realize accomplishment of key benefits. </a:t>
            </a:r>
          </a:p>
        </p:txBody>
      </p:sp>
      <p:sp>
        <p:nvSpPr>
          <p:cNvPr id="4" name="Slide Number Placeholder 3"/>
          <p:cNvSpPr>
            <a:spLocks noGrp="1"/>
          </p:cNvSpPr>
          <p:nvPr>
            <p:ph type="sldNum" sz="quarter" idx="12"/>
          </p:nvPr>
        </p:nvSpPr>
        <p:spPr/>
        <p:txBody>
          <a:bodyPr/>
          <a:lstStyle/>
          <a:p>
            <a:pPr>
              <a:defRPr/>
            </a:pPr>
            <a:fld id="{B2AC0ABD-629E-427C-8A3A-C32DE921A1E1}" type="slidenum">
              <a:rPr lang="en-US" smtClean="0"/>
              <a:pPr>
                <a:defRPr/>
              </a:pPr>
              <a:t>15</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255587"/>
          </a:xfrm>
        </p:spPr>
        <p:txBody>
          <a:bodyPr/>
          <a:lstStyle/>
          <a:p>
            <a:pPr>
              <a:defRPr/>
            </a:pPr>
            <a:endParaRPr lang="en-US" dirty="0"/>
          </a:p>
        </p:txBody>
      </p:sp>
      <p:sp>
        <p:nvSpPr>
          <p:cNvPr id="3" name="Content Placeholder 2"/>
          <p:cNvSpPr>
            <a:spLocks noGrp="1"/>
          </p:cNvSpPr>
          <p:nvPr>
            <p:ph idx="1"/>
          </p:nvPr>
        </p:nvSpPr>
        <p:spPr>
          <a:xfrm>
            <a:off x="457200" y="457200"/>
            <a:ext cx="8229600" cy="5673725"/>
          </a:xfrm>
        </p:spPr>
        <p:txBody>
          <a:bodyPr/>
          <a:lstStyle/>
          <a:p>
            <a:pPr>
              <a:defRPr/>
            </a:pPr>
            <a:r>
              <a:rPr lang="en-US" sz="2800" dirty="0"/>
              <a:t>Stock densities will vary depending on soil and forage conditions, management constraints, and goals. </a:t>
            </a:r>
            <a:endParaRPr lang="en-US" sz="2800" dirty="0" smtClean="0"/>
          </a:p>
          <a:p>
            <a:pPr>
              <a:defRPr/>
            </a:pPr>
            <a:r>
              <a:rPr lang="en-US" sz="2800" dirty="0" smtClean="0"/>
              <a:t>Practitioners </a:t>
            </a:r>
            <a:r>
              <a:rPr lang="en-US" sz="2800" dirty="0"/>
              <a:t>should strive to achieve stock densities of at least 250,000 pounds per acre at least once annually. </a:t>
            </a:r>
            <a:endParaRPr lang="en-US" sz="2800" dirty="0" smtClean="0"/>
          </a:p>
          <a:p>
            <a:pPr>
              <a:defRPr/>
            </a:pPr>
            <a:r>
              <a:rPr lang="en-US" sz="2800" dirty="0" smtClean="0"/>
              <a:t>Many </a:t>
            </a:r>
            <a:r>
              <a:rPr lang="en-US" sz="2800" dirty="0"/>
              <a:t>current AHSD grazers have effectively used stock densities exceeding 500,000 lbs. /acre, followed by long rest periods, to rapidly build soil organic matter (OM), increase soil water infiltration rates, tap into the latent seed bank, and apply “natural” fertilizer in the form of animal manure and urine. </a:t>
            </a:r>
          </a:p>
        </p:txBody>
      </p:sp>
      <p:sp>
        <p:nvSpPr>
          <p:cNvPr id="4" name="Slide Number Placeholder 3"/>
          <p:cNvSpPr>
            <a:spLocks noGrp="1"/>
          </p:cNvSpPr>
          <p:nvPr>
            <p:ph type="sldNum" sz="quarter" idx="12"/>
          </p:nvPr>
        </p:nvSpPr>
        <p:spPr/>
        <p:txBody>
          <a:bodyPr/>
          <a:lstStyle/>
          <a:p>
            <a:pPr>
              <a:defRPr/>
            </a:pPr>
            <a:fld id="{CEE7DD0F-BD17-4C5F-B317-478C225D09F4}" type="slidenum">
              <a:rPr lang="en-US" smtClean="0"/>
              <a:pPr>
                <a:defRPr/>
              </a:pPr>
              <a:t>16</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255587"/>
          </a:xfrm>
        </p:spPr>
        <p:txBody>
          <a:bodyPr/>
          <a:lstStyle/>
          <a:p>
            <a:pPr>
              <a:defRPr/>
            </a:pPr>
            <a:endParaRPr lang="en-US" dirty="0"/>
          </a:p>
        </p:txBody>
      </p:sp>
      <p:sp>
        <p:nvSpPr>
          <p:cNvPr id="3" name="Content Placeholder 2"/>
          <p:cNvSpPr>
            <a:spLocks noGrp="1"/>
          </p:cNvSpPr>
          <p:nvPr>
            <p:ph idx="1"/>
          </p:nvPr>
        </p:nvSpPr>
        <p:spPr>
          <a:xfrm>
            <a:off x="457200" y="457200"/>
            <a:ext cx="8229600" cy="5673725"/>
          </a:xfrm>
        </p:spPr>
        <p:txBody>
          <a:bodyPr/>
          <a:lstStyle/>
          <a:p>
            <a:pPr>
              <a:defRPr/>
            </a:pPr>
            <a:r>
              <a:rPr lang="en-US" dirty="0" smtClean="0"/>
              <a:t>The key to successful implementation of such high stock densities is to allow the livestock to consume no more than 40-50% of total available forage DM before moving forward into a fresh grazing paddock. </a:t>
            </a:r>
          </a:p>
          <a:p>
            <a:pPr>
              <a:defRPr/>
            </a:pPr>
            <a:r>
              <a:rPr lang="en-US" dirty="0"/>
              <a:t>Temporary grazing paddocks can </a:t>
            </a:r>
            <a:r>
              <a:rPr lang="en-US" dirty="0" smtClean="0"/>
              <a:t>be </a:t>
            </a:r>
            <a:r>
              <a:rPr lang="en-US" dirty="0"/>
              <a:t>constructed </a:t>
            </a:r>
            <a:r>
              <a:rPr lang="en-US" dirty="0" smtClean="0"/>
              <a:t>(using </a:t>
            </a:r>
            <a:r>
              <a:rPr lang="en-US" dirty="0"/>
              <a:t>electrified </a:t>
            </a:r>
            <a:r>
              <a:rPr lang="en-US" dirty="0" err="1"/>
              <a:t>polywire</a:t>
            </a:r>
            <a:r>
              <a:rPr lang="en-US" dirty="0"/>
              <a:t> and tread-in </a:t>
            </a:r>
            <a:r>
              <a:rPr lang="en-US" dirty="0" smtClean="0"/>
              <a:t>posts) </a:t>
            </a:r>
            <a:r>
              <a:rPr lang="en-US" dirty="0"/>
              <a:t>that contain the appropriate amount of forage dry matter needed to support the stock density desired. </a:t>
            </a:r>
          </a:p>
        </p:txBody>
      </p:sp>
      <p:sp>
        <p:nvSpPr>
          <p:cNvPr id="4" name="Slide Number Placeholder 3"/>
          <p:cNvSpPr>
            <a:spLocks noGrp="1"/>
          </p:cNvSpPr>
          <p:nvPr>
            <p:ph type="sldNum" sz="quarter" idx="12"/>
          </p:nvPr>
        </p:nvSpPr>
        <p:spPr/>
        <p:txBody>
          <a:bodyPr/>
          <a:lstStyle/>
          <a:p>
            <a:pPr>
              <a:defRPr/>
            </a:pPr>
            <a:fld id="{6E2F09C6-1EE7-46A6-8849-95E01EC1C0A3}" type="slidenum">
              <a:rPr lang="en-US" smtClean="0"/>
              <a:pPr>
                <a:defRPr/>
              </a:pPr>
              <a:t>17</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b="1" smtClean="0">
                <a:solidFill>
                  <a:srgbClr val="FFFF00"/>
                </a:solidFill>
                <a:effectLst/>
              </a:rPr>
              <a:t>Stock Density Calculations</a:t>
            </a:r>
          </a:p>
        </p:txBody>
      </p:sp>
      <p:sp>
        <p:nvSpPr>
          <p:cNvPr id="3" name="Content Placeholder 2"/>
          <p:cNvSpPr>
            <a:spLocks noGrp="1"/>
          </p:cNvSpPr>
          <p:nvPr>
            <p:ph idx="1"/>
          </p:nvPr>
        </p:nvSpPr>
        <p:spPr/>
        <p:txBody>
          <a:bodyPr/>
          <a:lstStyle/>
          <a:p>
            <a:pPr>
              <a:defRPr/>
            </a:pPr>
            <a:r>
              <a:rPr lang="en-US" dirty="0" smtClean="0"/>
              <a:t>If you have 3000 </a:t>
            </a:r>
            <a:r>
              <a:rPr lang="en-US" dirty="0" err="1" smtClean="0"/>
              <a:t>lbs</a:t>
            </a:r>
            <a:r>
              <a:rPr lang="en-US" dirty="0" smtClean="0"/>
              <a:t> per acre of available forage DM and want to utilize 50% and leave 50% trample:</a:t>
            </a:r>
          </a:p>
          <a:p>
            <a:pPr>
              <a:defRPr/>
            </a:pPr>
            <a:endParaRPr lang="en-US" dirty="0"/>
          </a:p>
          <a:p>
            <a:pPr>
              <a:defRPr/>
            </a:pPr>
            <a:r>
              <a:rPr lang="en-US" dirty="0" smtClean="0"/>
              <a:t>3000 x 50% = </a:t>
            </a:r>
            <a:r>
              <a:rPr lang="en-US" dirty="0" smtClean="0">
                <a:solidFill>
                  <a:srgbClr val="FFFF00"/>
                </a:solidFill>
                <a:effectLst/>
              </a:rPr>
              <a:t>1500 </a:t>
            </a:r>
            <a:r>
              <a:rPr lang="en-US" dirty="0" err="1" smtClean="0">
                <a:solidFill>
                  <a:srgbClr val="FFFF00"/>
                </a:solidFill>
                <a:effectLst/>
              </a:rPr>
              <a:t>lbs</a:t>
            </a:r>
            <a:r>
              <a:rPr lang="en-US" dirty="0" smtClean="0">
                <a:solidFill>
                  <a:srgbClr val="FFFF00"/>
                </a:solidFill>
                <a:effectLst/>
              </a:rPr>
              <a:t> </a:t>
            </a:r>
            <a:r>
              <a:rPr lang="en-US" dirty="0" smtClean="0"/>
              <a:t>DM available for 24 hour period.  </a:t>
            </a:r>
            <a:endParaRPr lang="en-US" dirty="0"/>
          </a:p>
        </p:txBody>
      </p:sp>
      <p:sp>
        <p:nvSpPr>
          <p:cNvPr id="4" name="Slide Number Placeholder 3"/>
          <p:cNvSpPr>
            <a:spLocks noGrp="1"/>
          </p:cNvSpPr>
          <p:nvPr>
            <p:ph type="sldNum" sz="quarter" idx="12"/>
          </p:nvPr>
        </p:nvSpPr>
        <p:spPr/>
        <p:txBody>
          <a:bodyPr/>
          <a:lstStyle/>
          <a:p>
            <a:pPr>
              <a:defRPr/>
            </a:pPr>
            <a:fld id="{AD9AFB84-3E42-4041-A7A9-E58A4B15439E}" type="slidenum">
              <a:rPr lang="en-US" smtClean="0"/>
              <a:pPr>
                <a:defRPr/>
              </a:pPr>
              <a:t>18</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b="1" smtClean="0">
                <a:solidFill>
                  <a:srgbClr val="FFFF00"/>
                </a:solidFill>
                <a:effectLst/>
              </a:rPr>
              <a:t>Stock Density Calculations</a:t>
            </a:r>
          </a:p>
        </p:txBody>
      </p:sp>
      <p:sp>
        <p:nvSpPr>
          <p:cNvPr id="3" name="Content Placeholder 2"/>
          <p:cNvSpPr>
            <a:spLocks noGrp="1"/>
          </p:cNvSpPr>
          <p:nvPr>
            <p:ph idx="1"/>
          </p:nvPr>
        </p:nvSpPr>
        <p:spPr/>
        <p:txBody>
          <a:bodyPr/>
          <a:lstStyle/>
          <a:p>
            <a:pPr>
              <a:defRPr/>
            </a:pPr>
            <a:r>
              <a:rPr lang="en-US" dirty="0" smtClean="0"/>
              <a:t>Assume 100 head of 1200 </a:t>
            </a:r>
            <a:r>
              <a:rPr lang="en-US" dirty="0" err="1" smtClean="0"/>
              <a:t>lb</a:t>
            </a:r>
            <a:r>
              <a:rPr lang="en-US" dirty="0" smtClean="0"/>
              <a:t> lactating beef cows.</a:t>
            </a:r>
          </a:p>
          <a:p>
            <a:pPr>
              <a:defRPr/>
            </a:pPr>
            <a:r>
              <a:rPr lang="en-US" dirty="0" smtClean="0"/>
              <a:t>Assume 3.5% DM consumption needed daily. </a:t>
            </a:r>
          </a:p>
          <a:p>
            <a:pPr>
              <a:defRPr/>
            </a:pPr>
            <a:r>
              <a:rPr lang="en-US" dirty="0" smtClean="0"/>
              <a:t>1200 x 3.5% = 42 </a:t>
            </a:r>
            <a:r>
              <a:rPr lang="en-US" dirty="0" err="1" smtClean="0"/>
              <a:t>lbs</a:t>
            </a:r>
            <a:r>
              <a:rPr lang="en-US" dirty="0" smtClean="0"/>
              <a:t> forage DM/</a:t>
            </a:r>
            <a:r>
              <a:rPr lang="en-US" dirty="0" err="1" smtClean="0"/>
              <a:t>hd</a:t>
            </a:r>
            <a:r>
              <a:rPr lang="en-US" dirty="0" smtClean="0"/>
              <a:t>/day.</a:t>
            </a:r>
          </a:p>
          <a:p>
            <a:pPr>
              <a:defRPr/>
            </a:pPr>
            <a:r>
              <a:rPr lang="en-US" dirty="0" smtClean="0"/>
              <a:t>100 x 42 = 4200 </a:t>
            </a:r>
            <a:r>
              <a:rPr lang="en-US" dirty="0" err="1" smtClean="0"/>
              <a:t>lbs</a:t>
            </a:r>
            <a:r>
              <a:rPr lang="en-US" dirty="0" smtClean="0"/>
              <a:t> DM needed daily for herd.  </a:t>
            </a:r>
            <a:endParaRPr lang="en-US" dirty="0"/>
          </a:p>
        </p:txBody>
      </p:sp>
      <p:sp>
        <p:nvSpPr>
          <p:cNvPr id="4" name="Slide Number Placeholder 3"/>
          <p:cNvSpPr>
            <a:spLocks noGrp="1"/>
          </p:cNvSpPr>
          <p:nvPr>
            <p:ph type="sldNum" sz="quarter" idx="12"/>
          </p:nvPr>
        </p:nvSpPr>
        <p:spPr/>
        <p:txBody>
          <a:bodyPr/>
          <a:lstStyle/>
          <a:p>
            <a:pPr>
              <a:defRPr/>
            </a:pPr>
            <a:fld id="{3AB30F90-1F4F-42F4-9123-CF55A294917A}" type="slidenum">
              <a:rPr lang="en-US" smtClean="0"/>
              <a:pPr>
                <a:defRPr/>
              </a:pPr>
              <a:t>19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smtClean="0">
                <a:solidFill>
                  <a:srgbClr val="FFFF00"/>
                </a:solidFill>
                <a:effectLst/>
              </a:rPr>
              <a:t>Stock Density Calculations</a:t>
            </a:r>
          </a:p>
        </p:txBody>
      </p:sp>
      <p:sp>
        <p:nvSpPr>
          <p:cNvPr id="3" name="Content Placeholder 2"/>
          <p:cNvSpPr>
            <a:spLocks noGrp="1"/>
          </p:cNvSpPr>
          <p:nvPr>
            <p:ph idx="1"/>
          </p:nvPr>
        </p:nvSpPr>
        <p:spPr/>
        <p:txBody>
          <a:bodyPr/>
          <a:lstStyle/>
          <a:p>
            <a:pPr>
              <a:defRPr/>
            </a:pPr>
            <a:r>
              <a:rPr lang="en-US" dirty="0" smtClean="0"/>
              <a:t>If you have 1500 </a:t>
            </a:r>
            <a:r>
              <a:rPr lang="en-US" dirty="0" err="1" smtClean="0"/>
              <a:t>lbs</a:t>
            </a:r>
            <a:r>
              <a:rPr lang="en-US" dirty="0" smtClean="0"/>
              <a:t> DM available per acre and need 4200 </a:t>
            </a:r>
            <a:r>
              <a:rPr lang="en-US" dirty="0" err="1" smtClean="0"/>
              <a:t>lbs</a:t>
            </a:r>
            <a:r>
              <a:rPr lang="en-US" dirty="0" smtClean="0"/>
              <a:t> DM daily, then average paddock size:</a:t>
            </a:r>
          </a:p>
          <a:p>
            <a:pPr>
              <a:defRPr/>
            </a:pPr>
            <a:endParaRPr lang="en-US" dirty="0"/>
          </a:p>
          <a:p>
            <a:pPr>
              <a:defRPr/>
            </a:pPr>
            <a:r>
              <a:rPr lang="en-US" dirty="0" smtClean="0"/>
              <a:t>4200/1500 = 2.8 acres needed per day.  </a:t>
            </a:r>
          </a:p>
          <a:p>
            <a:pPr>
              <a:defRPr/>
            </a:pPr>
            <a:r>
              <a:rPr lang="en-US" dirty="0" smtClean="0"/>
              <a:t>Stock density = 1200 x 100 = 120,000 </a:t>
            </a:r>
            <a:r>
              <a:rPr lang="en-US" dirty="0" err="1" smtClean="0"/>
              <a:t>lbs</a:t>
            </a:r>
            <a:endParaRPr lang="en-US" dirty="0" smtClean="0"/>
          </a:p>
          <a:p>
            <a:pPr>
              <a:defRPr/>
            </a:pPr>
            <a:r>
              <a:rPr lang="en-US" dirty="0" smtClean="0"/>
              <a:t>120,000 </a:t>
            </a:r>
            <a:r>
              <a:rPr lang="en-US" dirty="0" err="1" smtClean="0"/>
              <a:t>lbs</a:t>
            </a:r>
            <a:r>
              <a:rPr lang="en-US" dirty="0" smtClean="0"/>
              <a:t>/2.8 = 42,857 </a:t>
            </a:r>
            <a:r>
              <a:rPr lang="en-US" dirty="0" err="1" smtClean="0"/>
              <a:t>lbs</a:t>
            </a:r>
            <a:r>
              <a:rPr lang="en-US" dirty="0" smtClean="0"/>
              <a:t>/acre.  </a:t>
            </a:r>
            <a:endParaRPr lang="en-US" dirty="0"/>
          </a:p>
        </p:txBody>
      </p:sp>
      <p:sp>
        <p:nvSpPr>
          <p:cNvPr id="4" name="Slide Number Placeholder 3"/>
          <p:cNvSpPr>
            <a:spLocks noGrp="1"/>
          </p:cNvSpPr>
          <p:nvPr>
            <p:ph type="sldNum" sz="quarter" idx="12"/>
          </p:nvPr>
        </p:nvSpPr>
        <p:spPr/>
        <p:txBody>
          <a:bodyPr/>
          <a:lstStyle/>
          <a:p>
            <a:pPr>
              <a:defRPr/>
            </a:pPr>
            <a:fld id="{23457C02-FCFD-4A4F-827C-8E0D7DF707D1}" type="slidenum">
              <a:rPr lang="en-US" smtClean="0"/>
              <a:pPr>
                <a:defRPr/>
              </a:pPr>
              <a:t>20</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4294967295"/>
          </p:nvPr>
        </p:nvSpPr>
        <p:spPr/>
        <p:txBody>
          <a:bodyPr/>
          <a:lstStyle/>
          <a:p>
            <a:pPr>
              <a:defRPr/>
            </a:pPr>
            <a:fld id="{3D458150-D145-4BE3-9B40-1E3D67F34CD0}" type="slidenum">
              <a:rPr lang="en-US"/>
              <a:pPr>
                <a:defRPr/>
              </a:pPr>
              <a:t>3</a:t>
            </a:fld>
            <a:endParaRPr lang="en-US"/>
          </a:p>
        </p:txBody>
      </p:sp>
      <p:sp>
        <p:nvSpPr>
          <p:cNvPr id="1506306" name="Rectangle 2"/>
          <p:cNvSpPr>
            <a:spLocks noGrp="1" noChangeArrowheads="1"/>
          </p:cNvSpPr>
          <p:nvPr>
            <p:ph type="title"/>
          </p:nvPr>
        </p:nvSpPr>
        <p:spPr/>
        <p:txBody>
          <a:bodyPr/>
          <a:lstStyle/>
          <a:p>
            <a:pPr eaLnBrk="1" hangingPunct="1">
              <a:defRPr/>
            </a:pPr>
            <a:endParaRPr lang="en-US" b="1" dirty="0" smtClean="0">
              <a:solidFill>
                <a:srgbClr val="FFFF00"/>
              </a:solidFill>
            </a:endParaRPr>
          </a:p>
        </p:txBody>
      </p:sp>
      <p:pic>
        <p:nvPicPr>
          <p:cNvPr id="5124" name="Picture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057400"/>
            <a:ext cx="3835400" cy="3057525"/>
          </a:xfrm>
          <a:noFill/>
          <a:extLst>
            <a:ext uri="{909E8E84-426E-40DD-AFC4-6F175D3DCCD1}">
              <a14:hiddenFill xmlns:a14="http://schemas.microsoft.com/office/drawing/2010/main">
                <a:solidFill>
                  <a:srgbClr val="FFFFFF"/>
                </a:solidFill>
              </a14:hiddenFill>
            </a:ext>
          </a:extLst>
        </p:spPr>
      </p:pic>
      <p:pic>
        <p:nvPicPr>
          <p:cNvPr id="5125"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19600" y="457200"/>
            <a:ext cx="4114800" cy="3341688"/>
          </a:xfrm>
          <a:noFill/>
          <a:extLst>
            <a:ext uri="{909E8E84-426E-40DD-AFC4-6F175D3DCCD1}">
              <a14:hiddenFill xmlns:a14="http://schemas.microsoft.com/office/drawing/2010/main">
                <a:solidFill>
                  <a:srgbClr val="FFFFFF"/>
                </a:solidFill>
              </a14:hiddenFill>
            </a:ext>
          </a:extLst>
        </p:spPr>
      </p:pic>
      <p:pic>
        <p:nvPicPr>
          <p:cNvPr id="5126" name="Picture 8" descr="Judy_Cow Eating"/>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572000" y="3932238"/>
            <a:ext cx="3873500" cy="2392362"/>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smtClean="0">
                <a:solidFill>
                  <a:srgbClr val="FFFF00"/>
                </a:solidFill>
                <a:effectLst/>
              </a:rPr>
              <a:t>Stock Density Calculations</a:t>
            </a:r>
          </a:p>
        </p:txBody>
      </p:sp>
      <p:sp>
        <p:nvSpPr>
          <p:cNvPr id="4" name="Slide Number Placeholder 3"/>
          <p:cNvSpPr>
            <a:spLocks noGrp="1"/>
          </p:cNvSpPr>
          <p:nvPr>
            <p:ph type="sldNum" sz="quarter" idx="12"/>
          </p:nvPr>
        </p:nvSpPr>
        <p:spPr/>
        <p:txBody>
          <a:bodyPr/>
          <a:lstStyle/>
          <a:p>
            <a:pPr>
              <a:defRPr/>
            </a:pPr>
            <a:fld id="{3E17AC49-5FF1-4EDB-BF1D-C459AB54FC49}" type="slidenum">
              <a:rPr lang="en-US" smtClean="0"/>
              <a:pPr>
                <a:defRPr/>
              </a:pPr>
              <a:t>21</a:t>
            </a:fld>
            <a:endParaRPr lang="en-US"/>
          </a:p>
        </p:txBody>
      </p:sp>
      <p:graphicFrame>
        <p:nvGraphicFramePr>
          <p:cNvPr id="7" name="Content Placeholder 6"/>
          <p:cNvGraphicFramePr>
            <a:graphicFrameLocks noGrp="1"/>
          </p:cNvGraphicFramePr>
          <p:nvPr>
            <p:ph idx="1"/>
          </p:nvPr>
        </p:nvGraphicFramePr>
        <p:xfrm>
          <a:off x="457200" y="1676400"/>
          <a:ext cx="8229600" cy="4806980"/>
        </p:xfrm>
        <a:graphic>
          <a:graphicData uri="http://schemas.openxmlformats.org/drawingml/2006/table">
            <a:tbl>
              <a:tblPr firstRow="1" bandRow="1">
                <a:tableStyleId>{5C22544A-7EE6-4342-B048-85BDC9FD1C3A}</a:tableStyleId>
              </a:tblPr>
              <a:tblGrid>
                <a:gridCol w="2743200"/>
                <a:gridCol w="2743200"/>
                <a:gridCol w="2743200"/>
              </a:tblGrid>
              <a:tr h="822929">
                <a:tc>
                  <a:txBody>
                    <a:bodyPr/>
                    <a:lstStyle/>
                    <a:p>
                      <a:pPr algn="ctr"/>
                      <a:r>
                        <a:rPr lang="en-US" sz="2400" b="1" dirty="0" smtClean="0">
                          <a:solidFill>
                            <a:srgbClr val="FFFF00"/>
                          </a:solidFill>
                        </a:rPr>
                        <a:t>No. Moves Per Day</a:t>
                      </a:r>
                      <a:endParaRPr lang="en-US" sz="2400" b="1" dirty="0">
                        <a:solidFill>
                          <a:srgbClr val="FFFF00"/>
                        </a:solidFill>
                      </a:endParaRPr>
                    </a:p>
                  </a:txBody>
                  <a:tcPr marT="45718" marB="45718">
                    <a:solidFill>
                      <a:srgbClr val="FF0000"/>
                    </a:solidFill>
                  </a:tcPr>
                </a:tc>
                <a:tc>
                  <a:txBody>
                    <a:bodyPr/>
                    <a:lstStyle/>
                    <a:p>
                      <a:pPr algn="ctr"/>
                      <a:r>
                        <a:rPr lang="en-US" sz="2400" b="1" dirty="0" smtClean="0">
                          <a:solidFill>
                            <a:srgbClr val="FFFF00"/>
                          </a:solidFill>
                        </a:rPr>
                        <a:t>Stock Density Per Acre (</a:t>
                      </a:r>
                      <a:r>
                        <a:rPr lang="en-US" sz="2400" b="1" dirty="0" err="1" smtClean="0">
                          <a:solidFill>
                            <a:srgbClr val="FFFF00"/>
                          </a:solidFill>
                        </a:rPr>
                        <a:t>lbs</a:t>
                      </a:r>
                      <a:r>
                        <a:rPr lang="en-US" sz="2400" b="1" dirty="0" smtClean="0">
                          <a:solidFill>
                            <a:srgbClr val="FFFF00"/>
                          </a:solidFill>
                        </a:rPr>
                        <a:t>/ac)</a:t>
                      </a:r>
                      <a:endParaRPr lang="en-US" sz="2400" b="1" dirty="0">
                        <a:solidFill>
                          <a:srgbClr val="FFFF00"/>
                        </a:solidFill>
                      </a:endParaRPr>
                    </a:p>
                  </a:txBody>
                  <a:tcPr marT="45718" marB="45718">
                    <a:solidFill>
                      <a:srgbClr val="FF0000"/>
                    </a:solidFill>
                  </a:tcPr>
                </a:tc>
                <a:tc>
                  <a:txBody>
                    <a:bodyPr/>
                    <a:lstStyle/>
                    <a:p>
                      <a:pPr algn="ctr"/>
                      <a:r>
                        <a:rPr lang="en-US" sz="2400" dirty="0" smtClean="0">
                          <a:solidFill>
                            <a:srgbClr val="FFFF00"/>
                          </a:solidFill>
                        </a:rPr>
                        <a:t>Paddock Size (acres)</a:t>
                      </a:r>
                      <a:endParaRPr lang="en-US" sz="2400" dirty="0">
                        <a:solidFill>
                          <a:srgbClr val="FFFF00"/>
                        </a:solidFill>
                      </a:endParaRPr>
                    </a:p>
                  </a:txBody>
                  <a:tcPr marT="45718" marB="45718">
                    <a:solidFill>
                      <a:srgbClr val="FF0000"/>
                    </a:solidFill>
                  </a:tcPr>
                </a:tc>
              </a:tr>
              <a:tr h="664004">
                <a:tc>
                  <a:txBody>
                    <a:bodyPr/>
                    <a:lstStyle/>
                    <a:p>
                      <a:pPr algn="ctr"/>
                      <a:r>
                        <a:rPr lang="en-US" sz="2800" b="1" dirty="0" smtClean="0"/>
                        <a:t>1</a:t>
                      </a:r>
                      <a:endParaRPr lang="en-US" sz="2800" b="1" dirty="0"/>
                    </a:p>
                  </a:txBody>
                  <a:tcPr marT="45718" marB="45718">
                    <a:solidFill>
                      <a:srgbClr val="92D050"/>
                    </a:solidFill>
                  </a:tcPr>
                </a:tc>
                <a:tc>
                  <a:txBody>
                    <a:bodyPr/>
                    <a:lstStyle/>
                    <a:p>
                      <a:pPr algn="ctr"/>
                      <a:r>
                        <a:rPr lang="en-US" sz="2800" b="1" dirty="0" smtClean="0"/>
                        <a:t>42,857</a:t>
                      </a:r>
                      <a:endParaRPr lang="en-US" sz="2800" b="1" dirty="0"/>
                    </a:p>
                  </a:txBody>
                  <a:tcPr marT="45718" marB="45718">
                    <a:solidFill>
                      <a:srgbClr val="92D050"/>
                    </a:solidFill>
                  </a:tcPr>
                </a:tc>
                <a:tc>
                  <a:txBody>
                    <a:bodyPr/>
                    <a:lstStyle/>
                    <a:p>
                      <a:pPr algn="ctr"/>
                      <a:r>
                        <a:rPr lang="en-US" sz="2800" b="1" dirty="0" smtClean="0"/>
                        <a:t>2.8</a:t>
                      </a:r>
                      <a:endParaRPr lang="en-US" sz="2800" b="1" dirty="0"/>
                    </a:p>
                  </a:txBody>
                  <a:tcPr marT="45718" marB="45718">
                    <a:solidFill>
                      <a:srgbClr val="92D050"/>
                    </a:solidFill>
                  </a:tcPr>
                </a:tc>
              </a:tr>
              <a:tr h="664004">
                <a:tc>
                  <a:txBody>
                    <a:bodyPr/>
                    <a:lstStyle/>
                    <a:p>
                      <a:pPr algn="ctr"/>
                      <a:r>
                        <a:rPr lang="en-US" sz="2800" b="1" dirty="0" smtClean="0"/>
                        <a:t>2</a:t>
                      </a:r>
                      <a:endParaRPr lang="en-US" sz="2800" b="1" dirty="0"/>
                    </a:p>
                  </a:txBody>
                  <a:tcPr marT="45718" marB="45718">
                    <a:solidFill>
                      <a:srgbClr val="92D050"/>
                    </a:solidFill>
                  </a:tcPr>
                </a:tc>
                <a:tc>
                  <a:txBody>
                    <a:bodyPr/>
                    <a:lstStyle/>
                    <a:p>
                      <a:pPr algn="ctr"/>
                      <a:r>
                        <a:rPr lang="en-US" sz="2800" b="1" dirty="0" smtClean="0"/>
                        <a:t>85,714</a:t>
                      </a:r>
                      <a:endParaRPr lang="en-US" sz="2800" b="1" dirty="0"/>
                    </a:p>
                  </a:txBody>
                  <a:tcPr marT="45718" marB="45718">
                    <a:solidFill>
                      <a:srgbClr val="92D050"/>
                    </a:solidFill>
                  </a:tcPr>
                </a:tc>
                <a:tc>
                  <a:txBody>
                    <a:bodyPr/>
                    <a:lstStyle/>
                    <a:p>
                      <a:pPr algn="ctr"/>
                      <a:r>
                        <a:rPr lang="en-US" sz="2800" b="1" dirty="0" smtClean="0"/>
                        <a:t>1.4</a:t>
                      </a:r>
                      <a:endParaRPr lang="en-US" sz="2800" b="1" dirty="0"/>
                    </a:p>
                  </a:txBody>
                  <a:tcPr marT="45718" marB="45718">
                    <a:solidFill>
                      <a:srgbClr val="92D050"/>
                    </a:solidFill>
                  </a:tcPr>
                </a:tc>
              </a:tr>
              <a:tr h="664004">
                <a:tc>
                  <a:txBody>
                    <a:bodyPr/>
                    <a:lstStyle/>
                    <a:p>
                      <a:pPr algn="ctr"/>
                      <a:r>
                        <a:rPr lang="en-US" sz="2800" b="1" dirty="0" smtClean="0"/>
                        <a:t>3</a:t>
                      </a:r>
                      <a:endParaRPr lang="en-US" sz="2800" b="1" dirty="0"/>
                    </a:p>
                  </a:txBody>
                  <a:tcPr marT="45718" marB="45718">
                    <a:solidFill>
                      <a:srgbClr val="92D050"/>
                    </a:solidFill>
                  </a:tcPr>
                </a:tc>
                <a:tc>
                  <a:txBody>
                    <a:bodyPr/>
                    <a:lstStyle/>
                    <a:p>
                      <a:pPr algn="ctr"/>
                      <a:r>
                        <a:rPr lang="en-US" sz="2800" b="1" dirty="0" smtClean="0"/>
                        <a:t>128,571</a:t>
                      </a:r>
                      <a:endParaRPr lang="en-US" sz="2800" b="1" dirty="0"/>
                    </a:p>
                  </a:txBody>
                  <a:tcPr marT="45718" marB="45718">
                    <a:solidFill>
                      <a:srgbClr val="92D050"/>
                    </a:solidFill>
                  </a:tcPr>
                </a:tc>
                <a:tc>
                  <a:txBody>
                    <a:bodyPr/>
                    <a:lstStyle/>
                    <a:p>
                      <a:pPr algn="ctr"/>
                      <a:r>
                        <a:rPr lang="en-US" sz="2800" b="1" dirty="0" smtClean="0"/>
                        <a:t>0.93</a:t>
                      </a:r>
                      <a:endParaRPr lang="en-US" sz="2800" b="1" dirty="0"/>
                    </a:p>
                  </a:txBody>
                  <a:tcPr marT="45718" marB="45718">
                    <a:solidFill>
                      <a:srgbClr val="92D050"/>
                    </a:solidFill>
                  </a:tcPr>
                </a:tc>
              </a:tr>
              <a:tr h="664004">
                <a:tc>
                  <a:txBody>
                    <a:bodyPr/>
                    <a:lstStyle/>
                    <a:p>
                      <a:pPr algn="ctr"/>
                      <a:r>
                        <a:rPr lang="en-US" sz="2800" b="1" dirty="0" smtClean="0"/>
                        <a:t>4</a:t>
                      </a:r>
                      <a:endParaRPr lang="en-US" sz="2800" b="1" dirty="0"/>
                    </a:p>
                  </a:txBody>
                  <a:tcPr marT="45718" marB="45718">
                    <a:solidFill>
                      <a:srgbClr val="92D050"/>
                    </a:solidFill>
                  </a:tcPr>
                </a:tc>
                <a:tc>
                  <a:txBody>
                    <a:bodyPr/>
                    <a:lstStyle/>
                    <a:p>
                      <a:pPr algn="ctr"/>
                      <a:r>
                        <a:rPr lang="en-US" sz="2800" b="1" dirty="0" smtClean="0"/>
                        <a:t>171,428</a:t>
                      </a:r>
                      <a:endParaRPr lang="en-US" sz="2800" b="1" dirty="0"/>
                    </a:p>
                  </a:txBody>
                  <a:tcPr marT="45718" marB="45718">
                    <a:solidFill>
                      <a:srgbClr val="92D050"/>
                    </a:solidFill>
                  </a:tcPr>
                </a:tc>
                <a:tc>
                  <a:txBody>
                    <a:bodyPr/>
                    <a:lstStyle/>
                    <a:p>
                      <a:pPr algn="ctr"/>
                      <a:r>
                        <a:rPr lang="en-US" sz="2800" b="1" smtClean="0"/>
                        <a:t>0.7</a:t>
                      </a:r>
                      <a:endParaRPr lang="en-US" sz="2800" b="1" dirty="0"/>
                    </a:p>
                  </a:txBody>
                  <a:tcPr marT="45718" marB="45718">
                    <a:solidFill>
                      <a:srgbClr val="92D050"/>
                    </a:solidFill>
                  </a:tcPr>
                </a:tc>
              </a:tr>
              <a:tr h="664004">
                <a:tc>
                  <a:txBody>
                    <a:bodyPr/>
                    <a:lstStyle/>
                    <a:p>
                      <a:pPr algn="ctr"/>
                      <a:r>
                        <a:rPr lang="en-US" sz="2800" b="1" dirty="0" smtClean="0"/>
                        <a:t>5</a:t>
                      </a:r>
                      <a:endParaRPr lang="en-US" sz="2800" b="1" dirty="0"/>
                    </a:p>
                  </a:txBody>
                  <a:tcPr marT="45718" marB="45718">
                    <a:solidFill>
                      <a:srgbClr val="92D050"/>
                    </a:solidFill>
                  </a:tcPr>
                </a:tc>
                <a:tc>
                  <a:txBody>
                    <a:bodyPr/>
                    <a:lstStyle/>
                    <a:p>
                      <a:pPr algn="ctr"/>
                      <a:r>
                        <a:rPr lang="en-US" sz="2800" b="1" dirty="0" smtClean="0"/>
                        <a:t>214,285</a:t>
                      </a:r>
                      <a:endParaRPr lang="en-US" sz="2800" b="1" dirty="0"/>
                    </a:p>
                  </a:txBody>
                  <a:tcPr marT="45718" marB="45718">
                    <a:solidFill>
                      <a:srgbClr val="92D050"/>
                    </a:solidFill>
                  </a:tcPr>
                </a:tc>
                <a:tc>
                  <a:txBody>
                    <a:bodyPr/>
                    <a:lstStyle/>
                    <a:p>
                      <a:pPr algn="ctr"/>
                      <a:r>
                        <a:rPr lang="en-US" sz="2800" b="1" dirty="0" smtClean="0"/>
                        <a:t>0.56</a:t>
                      </a:r>
                      <a:endParaRPr lang="en-US" sz="2800" b="1" dirty="0"/>
                    </a:p>
                  </a:txBody>
                  <a:tcPr marT="45718" marB="45718">
                    <a:solidFill>
                      <a:srgbClr val="92D050"/>
                    </a:solidFill>
                  </a:tcPr>
                </a:tc>
              </a:tr>
              <a:tr h="664004">
                <a:tc>
                  <a:txBody>
                    <a:bodyPr/>
                    <a:lstStyle/>
                    <a:p>
                      <a:pPr algn="ctr"/>
                      <a:r>
                        <a:rPr lang="en-US" sz="2800" b="1" dirty="0" smtClean="0"/>
                        <a:t>10</a:t>
                      </a:r>
                      <a:endParaRPr lang="en-US" sz="2800" b="1" dirty="0"/>
                    </a:p>
                  </a:txBody>
                  <a:tcPr marT="45718" marB="45718">
                    <a:solidFill>
                      <a:srgbClr val="92D050"/>
                    </a:solidFill>
                  </a:tcPr>
                </a:tc>
                <a:tc>
                  <a:txBody>
                    <a:bodyPr/>
                    <a:lstStyle/>
                    <a:p>
                      <a:pPr algn="ctr"/>
                      <a:r>
                        <a:rPr lang="en-US" sz="2800" b="1" dirty="0" smtClean="0"/>
                        <a:t>428,570</a:t>
                      </a:r>
                      <a:endParaRPr lang="en-US" sz="2800" b="1" dirty="0"/>
                    </a:p>
                  </a:txBody>
                  <a:tcPr marT="45718" marB="45718">
                    <a:solidFill>
                      <a:srgbClr val="92D050"/>
                    </a:solidFill>
                  </a:tcPr>
                </a:tc>
                <a:tc>
                  <a:txBody>
                    <a:bodyPr/>
                    <a:lstStyle/>
                    <a:p>
                      <a:pPr algn="ctr"/>
                      <a:r>
                        <a:rPr lang="en-US" sz="2800" b="1" smtClean="0"/>
                        <a:t>0.28</a:t>
                      </a:r>
                      <a:endParaRPr lang="en-US" sz="2800" b="1" dirty="0"/>
                    </a:p>
                  </a:txBody>
                  <a:tcPr marT="45718" marB="45718">
                    <a:solidFill>
                      <a:srgbClr val="92D050"/>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7813"/>
            <a:ext cx="8229600" cy="4675187"/>
          </a:xfrm>
        </p:spPr>
        <p:txBody>
          <a:bodyPr/>
          <a:lstStyle/>
          <a:p>
            <a:r>
              <a:rPr lang="en-US" altLang="en-US" sz="6000" b="1" smtClean="0">
                <a:solidFill>
                  <a:srgbClr val="FFFF00"/>
                </a:solidFill>
                <a:effectLst/>
              </a:rPr>
              <a:t>What Do Higher Stock Densities Look Like?</a:t>
            </a:r>
          </a:p>
        </p:txBody>
      </p:sp>
      <p:sp>
        <p:nvSpPr>
          <p:cNvPr id="3" name="Content Placeholder 2"/>
          <p:cNvSpPr>
            <a:spLocks noGrp="1"/>
          </p:cNvSpPr>
          <p:nvPr>
            <p:ph idx="1"/>
          </p:nvPr>
        </p:nvSpPr>
        <p:spPr>
          <a:xfrm>
            <a:off x="457200" y="5867400"/>
            <a:ext cx="8229600" cy="2635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EB37995C-6326-44AE-9910-07775416D5E3}" type="slidenum">
              <a:rPr lang="en-US" smtClean="0"/>
              <a:pPr>
                <a:defRPr/>
              </a:pPr>
              <a:t>22</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sz="3600" dirty="0" smtClean="0">
                <a:solidFill>
                  <a:srgbClr val="FFFF00"/>
                </a:solidFill>
              </a:rPr>
              <a:t>Adaptive High Stock  Density Grazing</a:t>
            </a:r>
          </a:p>
        </p:txBody>
      </p:sp>
      <p:pic>
        <p:nvPicPr>
          <p:cNvPr id="25603" name="Content Placeholder 4" descr="cows on broughs 07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238250"/>
            <a:ext cx="7239000" cy="5429250"/>
          </a:xfrm>
        </p:spPr>
      </p:pic>
      <p:sp>
        <p:nvSpPr>
          <p:cNvPr id="25604" name="TextBox 1"/>
          <p:cNvSpPr txBox="1">
            <a:spLocks noChangeArrowheads="1"/>
          </p:cNvSpPr>
          <p:nvPr/>
        </p:nvSpPr>
        <p:spPr bwMode="auto">
          <a:xfrm>
            <a:off x="1828800" y="15240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250,000 lbs per Acre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pPr eaLnBrk="1" hangingPunct="1">
              <a:defRPr/>
            </a:pPr>
            <a:endParaRPr lang="en-US" smtClean="0"/>
          </a:p>
        </p:txBody>
      </p:sp>
      <p:pic>
        <p:nvPicPr>
          <p:cNvPr id="26627" name="Picture 3" descr="IMG00027"/>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7600" y="1066800"/>
            <a:ext cx="69088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6628" name="TextBox 1"/>
          <p:cNvSpPr txBox="1">
            <a:spLocks noChangeArrowheads="1"/>
          </p:cNvSpPr>
          <p:nvPr/>
        </p:nvSpPr>
        <p:spPr bwMode="auto">
          <a:xfrm>
            <a:off x="2362200" y="1295400"/>
            <a:ext cx="480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150,000 lbs per Acre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27652" name="Picture 2" descr="F:\Kentucky\Grazing\IMGP03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p:cNvSpPr txBox="1">
            <a:spLocks noChangeArrowheads="1"/>
          </p:cNvSpPr>
          <p:nvPr/>
        </p:nvSpPr>
        <p:spPr bwMode="auto">
          <a:xfrm>
            <a:off x="1828800" y="3048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500,000 lbs per Acre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our 09 045"/>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285750"/>
            <a:ext cx="7772400" cy="5829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8675" name="TextBox 1"/>
          <p:cNvSpPr txBox="1">
            <a:spLocks noChangeArrowheads="1"/>
          </p:cNvSpPr>
          <p:nvPr/>
        </p:nvSpPr>
        <p:spPr bwMode="auto">
          <a:xfrm>
            <a:off x="2209800" y="457200"/>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1,000,000 lbs per Acre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p:txBody>
          <a:bodyPr/>
          <a:lstStyle/>
          <a:p>
            <a:pPr eaLnBrk="1" hangingPunct="1">
              <a:defRPr/>
            </a:pPr>
            <a:r>
              <a:rPr lang="en-US" b="1" smtClean="0">
                <a:solidFill>
                  <a:srgbClr val="FFFF00"/>
                </a:solidFill>
              </a:rPr>
              <a:t>Moving the “Mob”</a:t>
            </a:r>
          </a:p>
        </p:txBody>
      </p:sp>
      <p:pic>
        <p:nvPicPr>
          <p:cNvPr id="29699" name="Picture 3" descr="Greg Judy028"/>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228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9700" name="Picture 4" descr="Greg Judy029"/>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228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sz="half" idx="1"/>
          </p:nvPr>
        </p:nvSpPr>
        <p:spPr/>
        <p:txBody>
          <a:bodyPr/>
          <a:lstStyle/>
          <a:p>
            <a:pPr>
              <a:defRPr/>
            </a:pPr>
            <a:endParaRPr lang="en-US" dirty="0"/>
          </a:p>
        </p:txBody>
      </p:sp>
      <p:sp>
        <p:nvSpPr>
          <p:cNvPr id="4" name="Content Placeholder 3"/>
          <p:cNvSpPr>
            <a:spLocks noGrp="1"/>
          </p:cNvSpPr>
          <p:nvPr>
            <p:ph sz="half" idx="2"/>
          </p:nvPr>
        </p:nvSpPr>
        <p:spPr/>
        <p:txBody>
          <a:bodyPr/>
          <a:lstStyle/>
          <a:p>
            <a:pPr>
              <a:defRPr/>
            </a:pPr>
            <a:endParaRPr lang="en-US" dirty="0"/>
          </a:p>
        </p:txBody>
      </p:sp>
      <p:pic>
        <p:nvPicPr>
          <p:cNvPr id="30725" name="Picture 2" descr="C:\Users\Allen\Dropbox\Adaptive Grazing\2013-04-30 13.09.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274638"/>
            <a:ext cx="404495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C:\Users\Allen\Dropbox\Adaptive Grazing\2013-04-30 13.1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75" y="171450"/>
            <a:ext cx="4183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C:\Users\Allen\Dropbox\Adaptive Grazing\2013-04-30 13.13.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3481388"/>
            <a:ext cx="4160838"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5" descr="C:\Users\Allen\Dropbox\Adaptive Grazing\2013-04-30 13.15.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3492500"/>
            <a:ext cx="4129087"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Owner\Desktop\Grassfed Exchange Pics\IMGP33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US" altLang="en-US" b="1" smtClean="0">
                <a:solidFill>
                  <a:srgbClr val="FF0000"/>
                </a:solidFill>
                <a:effectLst/>
              </a:rPr>
              <a:t>New Move</a:t>
            </a:r>
          </a:p>
        </p:txBody>
      </p:sp>
      <p:sp>
        <p:nvSpPr>
          <p:cNvPr id="3" name="Content Placeholder 2"/>
          <p:cNvSpPr>
            <a:spLocks noGrp="1"/>
          </p:cNvSpPr>
          <p:nvPr>
            <p:ph idx="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1066800"/>
          </a:xfrm>
        </p:spPr>
        <p:txBody>
          <a:bodyPr/>
          <a:lstStyle/>
          <a:p>
            <a:pPr>
              <a:defRPr/>
            </a:pPr>
            <a:r>
              <a:rPr lang="en-US" b="1" dirty="0" smtClean="0">
                <a:solidFill>
                  <a:srgbClr val="FFFF00"/>
                </a:solidFill>
              </a:rPr>
              <a:t>Next Move</a:t>
            </a:r>
          </a:p>
        </p:txBody>
      </p:sp>
      <p:sp>
        <p:nvSpPr>
          <p:cNvPr id="71681" name="Content Placeholder 2"/>
          <p:cNvSpPr>
            <a:spLocks noGrp="1"/>
          </p:cNvSpPr>
          <p:nvPr>
            <p:ph idx="1"/>
          </p:nvPr>
        </p:nvSpPr>
        <p:spPr/>
        <p:txBody>
          <a:bodyPr/>
          <a:lstStyle/>
          <a:p>
            <a:pPr>
              <a:defRPr/>
            </a:pPr>
            <a:endParaRPr lang="en-US" smtClean="0"/>
          </a:p>
        </p:txBody>
      </p:sp>
      <p:pic>
        <p:nvPicPr>
          <p:cNvPr id="32772" name="Picture 2" descr="C:\Users\Owner\Desktop\Kentucky\Grazing\IMGP0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Importance of Grass</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dirty="0" smtClean="0"/>
              <a:t>Covers </a:t>
            </a:r>
            <a:r>
              <a:rPr lang="en-US" dirty="0" smtClean="0">
                <a:solidFill>
                  <a:srgbClr val="FFFF00"/>
                </a:solidFill>
              </a:rPr>
              <a:t>40%</a:t>
            </a:r>
            <a:r>
              <a:rPr lang="en-US" dirty="0" smtClean="0"/>
              <a:t> of Earth’s surface.</a:t>
            </a:r>
          </a:p>
          <a:p>
            <a:pPr>
              <a:defRPr/>
            </a:pPr>
            <a:r>
              <a:rPr lang="en-US" dirty="0" smtClean="0"/>
              <a:t>Covers </a:t>
            </a:r>
            <a:r>
              <a:rPr lang="en-US" dirty="0" smtClean="0">
                <a:solidFill>
                  <a:srgbClr val="FFFF00"/>
                </a:solidFill>
              </a:rPr>
              <a:t>70%</a:t>
            </a:r>
            <a:r>
              <a:rPr lang="en-US" dirty="0" smtClean="0"/>
              <a:t> of world’s agricultural area.</a:t>
            </a:r>
          </a:p>
          <a:p>
            <a:pPr>
              <a:defRPr/>
            </a:pPr>
            <a:r>
              <a:rPr lang="en-US" dirty="0" smtClean="0">
                <a:solidFill>
                  <a:srgbClr val="FFFF00"/>
                </a:solidFill>
              </a:rPr>
              <a:t>4</a:t>
            </a:r>
            <a:r>
              <a:rPr lang="en-US" baseline="30000" dirty="0" smtClean="0">
                <a:solidFill>
                  <a:srgbClr val="FFFF00"/>
                </a:solidFill>
              </a:rPr>
              <a:t>th</a:t>
            </a:r>
            <a:r>
              <a:rPr lang="en-US" dirty="0">
                <a:solidFill>
                  <a:srgbClr val="FFFF00"/>
                </a:solidFill>
              </a:rPr>
              <a:t> </a:t>
            </a:r>
            <a:r>
              <a:rPr lang="en-US" dirty="0" smtClean="0">
                <a:solidFill>
                  <a:srgbClr val="FFFF00"/>
                </a:solidFill>
              </a:rPr>
              <a:t>largest </a:t>
            </a:r>
            <a:r>
              <a:rPr lang="en-US" dirty="0" smtClean="0"/>
              <a:t>plant family in the world.</a:t>
            </a:r>
          </a:p>
          <a:p>
            <a:pPr>
              <a:defRPr/>
            </a:pPr>
            <a:r>
              <a:rPr lang="en-US" dirty="0" smtClean="0"/>
              <a:t>More than </a:t>
            </a:r>
            <a:r>
              <a:rPr lang="en-US" dirty="0" smtClean="0">
                <a:solidFill>
                  <a:srgbClr val="FFFF00"/>
                </a:solidFill>
              </a:rPr>
              <a:t>11,000 </a:t>
            </a:r>
            <a:r>
              <a:rPr lang="en-US" dirty="0" smtClean="0"/>
              <a:t>different species.</a:t>
            </a:r>
          </a:p>
          <a:p>
            <a:pPr>
              <a:defRPr/>
            </a:pPr>
            <a:r>
              <a:rPr lang="en-US" dirty="0" smtClean="0">
                <a:solidFill>
                  <a:srgbClr val="FFFF00"/>
                </a:solidFill>
              </a:rPr>
              <a:t>90%</a:t>
            </a:r>
            <a:r>
              <a:rPr lang="en-US" dirty="0" smtClean="0"/>
              <a:t> of grass’ bulk is underground.  </a:t>
            </a:r>
          </a:p>
          <a:p>
            <a:pPr>
              <a:defRPr/>
            </a:pPr>
            <a:r>
              <a:rPr lang="en-US" dirty="0" smtClean="0"/>
              <a:t>“Grass prevents erosion by binding to the soil”.  </a:t>
            </a:r>
          </a:p>
          <a:p>
            <a:pPr>
              <a:defRPr/>
            </a:pPr>
            <a:endParaRPr lang="en-US" dirty="0"/>
          </a:p>
        </p:txBody>
      </p:sp>
      <p:sp>
        <p:nvSpPr>
          <p:cNvPr id="4" name="Slide Number Placeholder 3"/>
          <p:cNvSpPr>
            <a:spLocks noGrp="1"/>
          </p:cNvSpPr>
          <p:nvPr>
            <p:ph type="sldNum" sz="quarter" idx="12"/>
          </p:nvPr>
        </p:nvSpPr>
        <p:spPr/>
        <p:txBody>
          <a:bodyPr/>
          <a:lstStyle/>
          <a:p>
            <a:pPr>
              <a:defRPr/>
            </a:pPr>
            <a:fld id="{3069B9C4-BB55-447E-AF36-4295E99374DF}" type="slidenum">
              <a:rPr lang="en-US" smtClean="0"/>
              <a:pPr>
                <a:defRPr/>
              </a:pPr>
              <a:t>4</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33796" name="Picture 2" descr="F:\Kentucky\Grazing\IMGP04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3"/>
          <p:cNvSpPr txBox="1">
            <a:spLocks noChangeArrowheads="1"/>
          </p:cNvSpPr>
          <p:nvPr/>
        </p:nvSpPr>
        <p:spPr bwMode="auto">
          <a:xfrm>
            <a:off x="457200" y="4572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Multi-Paddock Construction for Multiple Daily Moves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34820" name="Picture 2" descr="F:\Kentucky\Grazing\IMGP03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3"/>
          <p:cNvSpPr txBox="1">
            <a:spLocks noChangeArrowheads="1"/>
          </p:cNvSpPr>
          <p:nvPr/>
        </p:nvSpPr>
        <p:spPr bwMode="auto">
          <a:xfrm>
            <a:off x="1219200" y="1676400"/>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FF00"/>
                </a:solidFill>
              </a:rPr>
              <a:t>Spring Gate with Batt Latch</a:t>
            </a:r>
          </a:p>
        </p:txBody>
      </p:sp>
      <p:cxnSp>
        <p:nvCxnSpPr>
          <p:cNvPr id="34822" name="Straight Arrow Connector 5"/>
          <p:cNvCxnSpPr>
            <a:cxnSpLocks noChangeShapeType="1"/>
          </p:cNvCxnSpPr>
          <p:nvPr/>
        </p:nvCxnSpPr>
        <p:spPr bwMode="auto">
          <a:xfrm flipH="1">
            <a:off x="3124200" y="2138363"/>
            <a:ext cx="152400" cy="2205037"/>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defRPr/>
            </a:pPr>
            <a:endParaRPr lang="en-US" smtClean="0"/>
          </a:p>
        </p:txBody>
      </p:sp>
      <p:sp>
        <p:nvSpPr>
          <p:cNvPr id="78851" name="Content Placeholder 2"/>
          <p:cNvSpPr>
            <a:spLocks noGrp="1"/>
          </p:cNvSpPr>
          <p:nvPr>
            <p:ph idx="1"/>
          </p:nvPr>
        </p:nvSpPr>
        <p:spPr/>
        <p:txBody>
          <a:bodyPr/>
          <a:lstStyle/>
          <a:p>
            <a:pPr eaLnBrk="1" hangingPunct="1">
              <a:defRPr/>
            </a:pPr>
            <a:endParaRPr lang="en-US" smtClean="0"/>
          </a:p>
        </p:txBody>
      </p:sp>
      <p:pic>
        <p:nvPicPr>
          <p:cNvPr id="35844" name="Picture 2" descr="F:\Pictures\MobGrz\DSC00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5" name="Straight Arrow Connector 2"/>
          <p:cNvCxnSpPr>
            <a:cxnSpLocks noChangeShapeType="1"/>
          </p:cNvCxnSpPr>
          <p:nvPr/>
        </p:nvCxnSpPr>
        <p:spPr bwMode="auto">
          <a:xfrm flipH="1">
            <a:off x="2971800" y="4271963"/>
            <a:ext cx="533400" cy="1366837"/>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35846" name="TextBox 1"/>
          <p:cNvSpPr txBox="1">
            <a:spLocks noChangeArrowheads="1"/>
          </p:cNvSpPr>
          <p:nvPr/>
        </p:nvSpPr>
        <p:spPr bwMode="auto">
          <a:xfrm>
            <a:off x="1752600" y="3810000"/>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FF00"/>
                </a:solidFill>
              </a:rPr>
              <a:t>Batt Latch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FECEF91-3C2E-4462-A9DD-5A68F883668A}" type="slidenum">
              <a:rPr lang="en-US" smtClean="0"/>
              <a:pPr>
                <a:defRPr/>
              </a:pPr>
              <a:t>34</a:t>
            </a:fld>
            <a:endParaRPr lang="en-US"/>
          </a:p>
        </p:txBody>
      </p:sp>
      <p:pic>
        <p:nvPicPr>
          <p:cNvPr id="3686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304800"/>
            <a:ext cx="5486400" cy="6407150"/>
          </a:xfrm>
        </p:spPr>
      </p:pic>
      <p:sp>
        <p:nvSpPr>
          <p:cNvPr id="36869" name="TextBox 4"/>
          <p:cNvSpPr txBox="1">
            <a:spLocks noChangeArrowheads="1"/>
          </p:cNvSpPr>
          <p:nvPr/>
        </p:nvSpPr>
        <p:spPr bwMode="auto">
          <a:xfrm>
            <a:off x="1828800" y="533400"/>
            <a:ext cx="502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b="1">
                <a:solidFill>
                  <a:srgbClr val="FFFF00"/>
                </a:solidFill>
              </a:rPr>
              <a:t>Livestock Impact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solidFill>
                  <a:srgbClr val="FFFF00"/>
                </a:solidFill>
                <a:effectLst/>
              </a:rPr>
              <a:t>Keys to Effective AHSD Grazing</a:t>
            </a:r>
          </a:p>
        </p:txBody>
      </p:sp>
      <p:sp>
        <p:nvSpPr>
          <p:cNvPr id="3" name="Content Placeholder 2"/>
          <p:cNvSpPr>
            <a:spLocks noGrp="1"/>
          </p:cNvSpPr>
          <p:nvPr>
            <p:ph idx="1"/>
          </p:nvPr>
        </p:nvSpPr>
        <p:spPr/>
        <p:txBody>
          <a:bodyPr/>
          <a:lstStyle/>
          <a:p>
            <a:pPr>
              <a:defRPr/>
            </a:pPr>
            <a:r>
              <a:rPr lang="en-US" dirty="0" smtClean="0"/>
              <a:t>Determine a starting point</a:t>
            </a:r>
          </a:p>
          <a:p>
            <a:pPr>
              <a:defRPr/>
            </a:pPr>
            <a:r>
              <a:rPr lang="en-US" b="1" dirty="0" smtClean="0">
                <a:solidFill>
                  <a:srgbClr val="FF0000"/>
                </a:solidFill>
                <a:effectLst/>
              </a:rPr>
              <a:t>Be FLEXIBLE!!!</a:t>
            </a:r>
          </a:p>
          <a:p>
            <a:pPr>
              <a:defRPr/>
            </a:pPr>
            <a:r>
              <a:rPr lang="en-US" dirty="0" smtClean="0"/>
              <a:t>Make frequent moves all year</a:t>
            </a:r>
          </a:p>
          <a:p>
            <a:pPr>
              <a:defRPr/>
            </a:pPr>
            <a:r>
              <a:rPr lang="en-US" dirty="0" smtClean="0"/>
              <a:t>At least once a year, use Ultra High Stock Density grazing to improve critical areas</a:t>
            </a:r>
          </a:p>
          <a:p>
            <a:pPr>
              <a:defRPr/>
            </a:pPr>
            <a:r>
              <a:rPr lang="en-US" dirty="0" smtClean="0"/>
              <a:t>Start at water source and move out</a:t>
            </a:r>
          </a:p>
          <a:p>
            <a:pPr>
              <a:defRPr/>
            </a:pPr>
            <a:r>
              <a:rPr lang="en-US" b="1" dirty="0" smtClean="0">
                <a:solidFill>
                  <a:srgbClr val="FF0000"/>
                </a:solidFill>
                <a:effectLst/>
              </a:rPr>
              <a:t>Keen observation</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824048C9-6E53-4697-AD9E-7A58F9408C55}" type="slidenum">
              <a:rPr lang="en-US" smtClean="0"/>
              <a:pPr>
                <a:defRPr/>
              </a:pPr>
              <a:t>35</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4294967295"/>
          </p:nvPr>
        </p:nvSpPr>
        <p:spPr/>
        <p:txBody>
          <a:bodyPr/>
          <a:lstStyle/>
          <a:p>
            <a:pPr>
              <a:defRPr/>
            </a:pPr>
            <a:fld id="{2750210B-149F-4E92-8076-C970041B2D01}" type="slidenum">
              <a:rPr lang="en-US"/>
              <a:pPr>
                <a:defRPr/>
              </a:pPr>
              <a:t>36</a:t>
            </a:fld>
            <a:endParaRPr lang="en-US"/>
          </a:p>
        </p:txBody>
      </p:sp>
      <p:sp>
        <p:nvSpPr>
          <p:cNvPr id="1506306" name="Rectangle 2"/>
          <p:cNvSpPr>
            <a:spLocks noGrp="1" noChangeArrowheads="1"/>
          </p:cNvSpPr>
          <p:nvPr>
            <p:ph type="title"/>
          </p:nvPr>
        </p:nvSpPr>
        <p:spPr/>
        <p:txBody>
          <a:bodyPr/>
          <a:lstStyle/>
          <a:p>
            <a:pPr eaLnBrk="1" hangingPunct="1">
              <a:defRPr/>
            </a:pPr>
            <a:r>
              <a:rPr lang="en-US" b="1" dirty="0" smtClean="0">
                <a:solidFill>
                  <a:srgbClr val="FFFF00"/>
                </a:solidFill>
              </a:rPr>
              <a:t>Constant Observation</a:t>
            </a:r>
          </a:p>
        </p:txBody>
      </p:sp>
      <p:pic>
        <p:nvPicPr>
          <p:cNvPr id="38916" name="Picture 6" descr="Greg Judy_Mob-Allen"/>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590800"/>
            <a:ext cx="3805238" cy="2498725"/>
          </a:xfrm>
          <a:noFill/>
          <a:extLst>
            <a:ext uri="{909E8E84-426E-40DD-AFC4-6F175D3DCCD1}">
              <a14:hiddenFill xmlns:a14="http://schemas.microsoft.com/office/drawing/2010/main">
                <a:solidFill>
                  <a:srgbClr val="FFFFFF"/>
                </a:solidFill>
              </a14:hiddenFill>
            </a:ext>
          </a:extLst>
        </p:spPr>
      </p:pic>
      <p:pic>
        <p:nvPicPr>
          <p:cNvPr id="38917" name="Picture 7" descr="Greg Judy_Root growth"/>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029200" y="1600200"/>
            <a:ext cx="3416300" cy="2198688"/>
          </a:xfrm>
          <a:noFill/>
          <a:extLst>
            <a:ext uri="{909E8E84-426E-40DD-AFC4-6F175D3DCCD1}">
              <a14:hiddenFill xmlns:a14="http://schemas.microsoft.com/office/drawing/2010/main">
                <a:solidFill>
                  <a:srgbClr val="FFFFFF"/>
                </a:solidFill>
              </a14:hiddenFill>
            </a:ext>
          </a:extLst>
        </p:spPr>
      </p:pic>
      <p:pic>
        <p:nvPicPr>
          <p:cNvPr id="38918" name="Picture 8" descr="Judy_Cow Eating"/>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953000" y="3932238"/>
            <a:ext cx="3492500" cy="2198687"/>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7813"/>
            <a:ext cx="8229600" cy="3913187"/>
          </a:xfrm>
        </p:spPr>
        <p:txBody>
          <a:bodyPr/>
          <a:lstStyle/>
          <a:p>
            <a:r>
              <a:rPr lang="en-US" altLang="en-US" sz="7200" b="1" smtClean="0">
                <a:solidFill>
                  <a:srgbClr val="FFFF00"/>
                </a:solidFill>
                <a:effectLst/>
              </a:rPr>
              <a:t>Paddock Designs &amp; Layout</a:t>
            </a:r>
          </a:p>
        </p:txBody>
      </p:sp>
      <p:sp>
        <p:nvSpPr>
          <p:cNvPr id="3" name="Content Placeholder 2"/>
          <p:cNvSpPr>
            <a:spLocks noGrp="1"/>
          </p:cNvSpPr>
          <p:nvPr>
            <p:ph idx="1"/>
          </p:nvPr>
        </p:nvSpPr>
        <p:spPr>
          <a:xfrm>
            <a:off x="457200" y="5181600"/>
            <a:ext cx="8229600" cy="9493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6874926-65AD-4948-A9FB-178815E0EE77}" type="slidenum">
              <a:rPr lang="en-US" smtClean="0"/>
              <a:pPr>
                <a:defRPr/>
              </a:pPr>
              <a:t>37</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defRPr/>
            </a:pPr>
            <a:endParaRPr lang="en-US" smtClean="0"/>
          </a:p>
        </p:txBody>
      </p:sp>
      <p:sp>
        <p:nvSpPr>
          <p:cNvPr id="69635" name="Content Placeholder 2"/>
          <p:cNvSpPr>
            <a:spLocks noGrp="1"/>
          </p:cNvSpPr>
          <p:nvPr>
            <p:ph idx="1"/>
          </p:nvPr>
        </p:nvSpPr>
        <p:spPr/>
        <p:txBody>
          <a:bodyPr/>
          <a:lstStyle/>
          <a:p>
            <a:pPr>
              <a:defRPr/>
            </a:pPr>
            <a:endParaRPr lang="en-US" smtClean="0"/>
          </a:p>
        </p:txBody>
      </p:sp>
      <p:pic>
        <p:nvPicPr>
          <p:cNvPr id="40964" name="Content Placeholder 3" descr="After_Section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1"/>
          <p:cNvSpPr txBox="1">
            <a:spLocks noChangeArrowheads="1"/>
          </p:cNvSpPr>
          <p:nvPr/>
        </p:nvSpPr>
        <p:spPr bwMode="auto">
          <a:xfrm>
            <a:off x="990600" y="609600"/>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800" b="1">
                <a:solidFill>
                  <a:srgbClr val="FF0000"/>
                </a:solidFill>
              </a:rPr>
              <a:t>Have  a Good Plan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defRPr/>
            </a:pPr>
            <a:endParaRPr lang="en-US" smtClean="0"/>
          </a:p>
        </p:txBody>
      </p:sp>
      <p:sp>
        <p:nvSpPr>
          <p:cNvPr id="51203" name="Content Placeholder 2"/>
          <p:cNvSpPr>
            <a:spLocks noGrp="1"/>
          </p:cNvSpPr>
          <p:nvPr>
            <p:ph idx="1"/>
          </p:nvPr>
        </p:nvSpPr>
        <p:spPr/>
        <p:txBody>
          <a:bodyPr/>
          <a:lstStyle/>
          <a:p>
            <a:pPr eaLnBrk="1" hangingPunct="1">
              <a:defRPr/>
            </a:pPr>
            <a:endParaRPr lang="en-US" smtClean="0"/>
          </a:p>
        </p:txBody>
      </p:sp>
      <p:pic>
        <p:nvPicPr>
          <p:cNvPr id="41988" name="Picture 2" descr="F:\Pictures\Grazing System Af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1"/>
          <p:cNvSpPr txBox="1">
            <a:spLocks noChangeArrowheads="1"/>
          </p:cNvSpPr>
          <p:nvPr/>
        </p:nvSpPr>
        <p:spPr bwMode="auto">
          <a:xfrm>
            <a:off x="1447800" y="3048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FF00"/>
                </a:solidFill>
              </a:rPr>
              <a:t>Water Resource Layout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Planned Multi-Paddock Grazing</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50400CAA-9C51-4D0B-8E58-0BC0E56F7AE0}" type="slidenum">
              <a:rPr lang="en-US" smtClean="0"/>
              <a:pPr>
                <a:defRPr/>
              </a:pPr>
              <a:t>40</a:t>
            </a:fld>
            <a:endParaRPr lang="en-US"/>
          </a:p>
        </p:txBody>
      </p:sp>
      <p:pic>
        <p:nvPicPr>
          <p:cNvPr id="4301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38200" y="1600200"/>
            <a:ext cx="8786813" cy="4800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Importance of Large Ruminants</a:t>
            </a:r>
            <a:endParaRPr lang="en-US" dirty="0">
              <a:solidFill>
                <a:srgbClr val="FFFF00"/>
              </a:solidFill>
            </a:endParaRPr>
          </a:p>
        </p:txBody>
      </p:sp>
      <p:sp>
        <p:nvSpPr>
          <p:cNvPr id="3" name="Content Placeholder 2"/>
          <p:cNvSpPr>
            <a:spLocks noGrp="1"/>
          </p:cNvSpPr>
          <p:nvPr>
            <p:ph idx="1"/>
          </p:nvPr>
        </p:nvSpPr>
        <p:spPr/>
        <p:txBody>
          <a:bodyPr/>
          <a:lstStyle/>
          <a:p>
            <a:pPr>
              <a:defRPr/>
            </a:pPr>
            <a:r>
              <a:rPr lang="en-US" dirty="0" smtClean="0"/>
              <a:t>Ruminants have a unique gift of being able to covert cellulosic vegetation into nutrition.</a:t>
            </a:r>
          </a:p>
          <a:p>
            <a:pPr>
              <a:defRPr/>
            </a:pPr>
            <a:r>
              <a:rPr lang="en-US" dirty="0" smtClean="0"/>
              <a:t>Microbes in gut of ruminants work similar to microbes in the soil.</a:t>
            </a:r>
          </a:p>
          <a:p>
            <a:pPr>
              <a:defRPr/>
            </a:pPr>
            <a:r>
              <a:rPr lang="en-US" dirty="0" smtClean="0"/>
              <a:t>Ruminants do not digest grass, microbes do.</a:t>
            </a:r>
          </a:p>
          <a:p>
            <a:pPr>
              <a:defRPr/>
            </a:pPr>
            <a:r>
              <a:rPr lang="en-US" dirty="0" smtClean="0"/>
              <a:t>Large ruminant impact on land is vital.  </a:t>
            </a:r>
            <a:endParaRPr lang="en-US" dirty="0"/>
          </a:p>
        </p:txBody>
      </p:sp>
      <p:sp>
        <p:nvSpPr>
          <p:cNvPr id="4" name="Slide Number Placeholder 3"/>
          <p:cNvSpPr>
            <a:spLocks noGrp="1"/>
          </p:cNvSpPr>
          <p:nvPr>
            <p:ph type="sldNum" sz="quarter" idx="12"/>
          </p:nvPr>
        </p:nvSpPr>
        <p:spPr/>
        <p:txBody>
          <a:bodyPr/>
          <a:lstStyle/>
          <a:p>
            <a:pPr>
              <a:defRPr/>
            </a:pPr>
            <a:fld id="{C8906206-D8BF-4050-9C2F-C1EA7CB2ECCF}" type="slidenum">
              <a:rPr lang="en-US" smtClean="0"/>
              <a:pPr>
                <a:defRPr/>
              </a:pPr>
              <a:t>5</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b="1" smtClean="0">
                <a:solidFill>
                  <a:srgbClr val="FFFF00"/>
                </a:solidFill>
                <a:effectLst/>
              </a:rPr>
              <a:t>Fencing Cost Estimates</a:t>
            </a:r>
          </a:p>
        </p:txBody>
      </p:sp>
      <p:graphicFrame>
        <p:nvGraphicFramePr>
          <p:cNvPr id="5" name="Content Placeholder 4"/>
          <p:cNvGraphicFramePr>
            <a:graphicFrameLocks noGrp="1"/>
          </p:cNvGraphicFramePr>
          <p:nvPr>
            <p:ph idx="1"/>
          </p:nvPr>
        </p:nvGraphicFramePr>
        <p:xfrm>
          <a:off x="457200" y="1600200"/>
          <a:ext cx="8229600" cy="4907034"/>
        </p:xfrm>
        <a:graphic>
          <a:graphicData uri="http://schemas.openxmlformats.org/drawingml/2006/table">
            <a:tbl>
              <a:tblPr firstRow="1" bandRow="1">
                <a:tableStyleId>{5C22544A-7EE6-4342-B048-85BDC9FD1C3A}</a:tableStyleId>
              </a:tblPr>
              <a:tblGrid>
                <a:gridCol w="2743200"/>
                <a:gridCol w="2743200"/>
                <a:gridCol w="2743200"/>
              </a:tblGrid>
              <a:tr h="1188643">
                <a:tc>
                  <a:txBody>
                    <a:bodyPr/>
                    <a:lstStyle/>
                    <a:p>
                      <a:r>
                        <a:rPr lang="en-US" sz="2400" dirty="0" smtClean="0">
                          <a:solidFill>
                            <a:srgbClr val="FFFF00"/>
                          </a:solidFill>
                        </a:rPr>
                        <a:t>Fence Type</a:t>
                      </a:r>
                      <a:endParaRPr lang="en-US" sz="2400" dirty="0">
                        <a:solidFill>
                          <a:srgbClr val="FFFF00"/>
                        </a:solidFill>
                      </a:endParaRPr>
                    </a:p>
                  </a:txBody>
                  <a:tcPr marT="45717" marB="45717">
                    <a:solidFill>
                      <a:srgbClr val="FF0000"/>
                    </a:solidFill>
                  </a:tcPr>
                </a:tc>
                <a:tc>
                  <a:txBody>
                    <a:bodyPr/>
                    <a:lstStyle/>
                    <a:p>
                      <a:r>
                        <a:rPr lang="en-US" sz="2400" dirty="0" smtClean="0">
                          <a:solidFill>
                            <a:srgbClr val="FFFF00"/>
                          </a:solidFill>
                        </a:rPr>
                        <a:t>Construction Costs (per foot)</a:t>
                      </a:r>
                      <a:endParaRPr lang="en-US" sz="2400" dirty="0">
                        <a:solidFill>
                          <a:srgbClr val="FFFF00"/>
                        </a:solidFill>
                      </a:endParaRPr>
                    </a:p>
                  </a:txBody>
                  <a:tcPr marT="45717" marB="45717">
                    <a:solidFill>
                      <a:srgbClr val="FF0000"/>
                    </a:solidFill>
                  </a:tcPr>
                </a:tc>
                <a:tc>
                  <a:txBody>
                    <a:bodyPr/>
                    <a:lstStyle/>
                    <a:p>
                      <a:r>
                        <a:rPr lang="en-US" sz="2400" dirty="0" smtClean="0">
                          <a:solidFill>
                            <a:srgbClr val="FFFF00"/>
                          </a:solidFill>
                        </a:rPr>
                        <a:t>Annual Maintenance</a:t>
                      </a:r>
                      <a:r>
                        <a:rPr lang="en-US" sz="2400" baseline="0" dirty="0" smtClean="0">
                          <a:solidFill>
                            <a:srgbClr val="FFFF00"/>
                          </a:solidFill>
                        </a:rPr>
                        <a:t> Costs (per foot)</a:t>
                      </a:r>
                      <a:endParaRPr lang="en-US" sz="2400" dirty="0">
                        <a:solidFill>
                          <a:srgbClr val="FFFF00"/>
                        </a:solidFill>
                      </a:endParaRPr>
                    </a:p>
                  </a:txBody>
                  <a:tcPr marT="45717" marB="45717">
                    <a:solidFill>
                      <a:srgbClr val="FF0000"/>
                    </a:solidFill>
                  </a:tcPr>
                </a:tc>
              </a:tr>
              <a:tr h="929580">
                <a:tc>
                  <a:txBody>
                    <a:bodyPr/>
                    <a:lstStyle/>
                    <a:p>
                      <a:r>
                        <a:rPr lang="en-US" sz="2000" b="1" dirty="0" smtClean="0"/>
                        <a:t>Woven Wire</a:t>
                      </a:r>
                      <a:endParaRPr lang="en-US" sz="2000" b="1" dirty="0"/>
                    </a:p>
                  </a:txBody>
                  <a:tcPr marT="45717" marB="45717">
                    <a:solidFill>
                      <a:srgbClr val="92D050"/>
                    </a:solidFill>
                  </a:tcPr>
                </a:tc>
                <a:tc>
                  <a:txBody>
                    <a:bodyPr/>
                    <a:lstStyle/>
                    <a:p>
                      <a:pPr algn="ctr"/>
                      <a:r>
                        <a:rPr lang="en-US" sz="2400" b="1" dirty="0" smtClean="0"/>
                        <a:t>$1.93</a:t>
                      </a:r>
                      <a:endParaRPr lang="en-US" sz="2400" b="1" dirty="0"/>
                    </a:p>
                  </a:txBody>
                  <a:tcPr marT="45717" marB="45717">
                    <a:solidFill>
                      <a:srgbClr val="92D050"/>
                    </a:solidFill>
                  </a:tcPr>
                </a:tc>
                <a:tc>
                  <a:txBody>
                    <a:bodyPr/>
                    <a:lstStyle/>
                    <a:p>
                      <a:pPr algn="ctr"/>
                      <a:r>
                        <a:rPr lang="en-US" sz="2400" b="1" dirty="0" smtClean="0"/>
                        <a:t>$0.33</a:t>
                      </a:r>
                      <a:endParaRPr lang="en-US" sz="2400" b="1" dirty="0"/>
                    </a:p>
                  </a:txBody>
                  <a:tcPr marT="45717" marB="45717">
                    <a:solidFill>
                      <a:srgbClr val="92D050"/>
                    </a:solidFill>
                  </a:tcPr>
                </a:tc>
              </a:tr>
              <a:tr h="929580">
                <a:tc>
                  <a:txBody>
                    <a:bodyPr/>
                    <a:lstStyle/>
                    <a:p>
                      <a:r>
                        <a:rPr lang="en-US" sz="2000" b="1" dirty="0" smtClean="0"/>
                        <a:t>Barbed Wire (5-strand)</a:t>
                      </a:r>
                      <a:endParaRPr lang="en-US" sz="2000" b="1" dirty="0"/>
                    </a:p>
                  </a:txBody>
                  <a:tcPr marT="45717" marB="45717">
                    <a:solidFill>
                      <a:srgbClr val="92D050"/>
                    </a:solidFill>
                  </a:tcPr>
                </a:tc>
                <a:tc>
                  <a:txBody>
                    <a:bodyPr/>
                    <a:lstStyle/>
                    <a:p>
                      <a:pPr algn="ctr"/>
                      <a:r>
                        <a:rPr lang="en-US" sz="2400" b="1" dirty="0" smtClean="0"/>
                        <a:t>$1.48</a:t>
                      </a:r>
                      <a:endParaRPr lang="en-US" sz="2400" b="1" dirty="0"/>
                    </a:p>
                  </a:txBody>
                  <a:tcPr marT="45717" marB="45717">
                    <a:solidFill>
                      <a:srgbClr val="92D050"/>
                    </a:solidFill>
                  </a:tcPr>
                </a:tc>
                <a:tc>
                  <a:txBody>
                    <a:bodyPr/>
                    <a:lstStyle/>
                    <a:p>
                      <a:pPr algn="ctr"/>
                      <a:r>
                        <a:rPr lang="en-US" sz="2400" b="1" dirty="0" smtClean="0"/>
                        <a:t>$0.25</a:t>
                      </a:r>
                      <a:endParaRPr lang="en-US" sz="2400" b="1" dirty="0"/>
                    </a:p>
                  </a:txBody>
                  <a:tcPr marT="45717" marB="45717">
                    <a:solidFill>
                      <a:srgbClr val="92D050"/>
                    </a:solidFill>
                  </a:tcPr>
                </a:tc>
              </a:tr>
              <a:tr h="929580">
                <a:tc>
                  <a:txBody>
                    <a:bodyPr/>
                    <a:lstStyle/>
                    <a:p>
                      <a:r>
                        <a:rPr lang="en-US" sz="2000" b="1" dirty="0" smtClean="0"/>
                        <a:t>Hi-Tensile (8-Strand)</a:t>
                      </a:r>
                      <a:endParaRPr lang="en-US" sz="2000" b="1" dirty="0"/>
                    </a:p>
                  </a:txBody>
                  <a:tcPr marT="45717" marB="45717">
                    <a:solidFill>
                      <a:srgbClr val="92D050"/>
                    </a:solidFill>
                  </a:tcPr>
                </a:tc>
                <a:tc>
                  <a:txBody>
                    <a:bodyPr/>
                    <a:lstStyle/>
                    <a:p>
                      <a:pPr algn="ctr"/>
                      <a:r>
                        <a:rPr lang="en-US" sz="2400" b="1" dirty="0" smtClean="0"/>
                        <a:t>$1.24</a:t>
                      </a:r>
                      <a:endParaRPr lang="en-US" sz="2400" b="1" dirty="0"/>
                    </a:p>
                  </a:txBody>
                  <a:tcPr marT="45717" marB="45717">
                    <a:solidFill>
                      <a:srgbClr val="92D050"/>
                    </a:solidFill>
                  </a:tcPr>
                </a:tc>
                <a:tc>
                  <a:txBody>
                    <a:bodyPr/>
                    <a:lstStyle/>
                    <a:p>
                      <a:pPr algn="ctr"/>
                      <a:r>
                        <a:rPr lang="en-US" sz="2400" b="1" dirty="0" smtClean="0"/>
                        <a:t>$0.16</a:t>
                      </a:r>
                      <a:endParaRPr lang="en-US" sz="2400" b="1" dirty="0"/>
                    </a:p>
                  </a:txBody>
                  <a:tcPr marT="45717" marB="45717">
                    <a:solidFill>
                      <a:srgbClr val="92D050"/>
                    </a:solidFill>
                  </a:tcPr>
                </a:tc>
              </a:tr>
              <a:tr h="929580">
                <a:tc>
                  <a:txBody>
                    <a:bodyPr/>
                    <a:lstStyle/>
                    <a:p>
                      <a:r>
                        <a:rPr lang="en-US" sz="2000" b="1" dirty="0" err="1" smtClean="0"/>
                        <a:t>Polywire</a:t>
                      </a:r>
                      <a:r>
                        <a:rPr lang="en-US" sz="2000" b="1" dirty="0" smtClean="0"/>
                        <a:t> (1-strand)</a:t>
                      </a:r>
                      <a:endParaRPr lang="en-US" sz="2000" b="1" dirty="0"/>
                    </a:p>
                  </a:txBody>
                  <a:tcPr marT="45717" marB="45717">
                    <a:solidFill>
                      <a:srgbClr val="92D050"/>
                    </a:solidFill>
                  </a:tcPr>
                </a:tc>
                <a:tc>
                  <a:txBody>
                    <a:bodyPr/>
                    <a:lstStyle/>
                    <a:p>
                      <a:pPr algn="ctr"/>
                      <a:r>
                        <a:rPr lang="en-US" sz="2400" b="1" dirty="0" smtClean="0"/>
                        <a:t>$0.20</a:t>
                      </a:r>
                      <a:endParaRPr lang="en-US" sz="2400" b="1" dirty="0"/>
                    </a:p>
                  </a:txBody>
                  <a:tcPr marT="45717" marB="45717">
                    <a:solidFill>
                      <a:srgbClr val="92D050"/>
                    </a:solidFill>
                  </a:tcPr>
                </a:tc>
                <a:tc>
                  <a:txBody>
                    <a:bodyPr/>
                    <a:lstStyle/>
                    <a:p>
                      <a:pPr algn="ctr"/>
                      <a:r>
                        <a:rPr lang="en-US" sz="2400" b="1" dirty="0" smtClean="0"/>
                        <a:t>$0.07</a:t>
                      </a:r>
                      <a:endParaRPr lang="en-US" sz="2400" b="1" dirty="0"/>
                    </a:p>
                  </a:txBody>
                  <a:tcPr marT="45717" marB="45717">
                    <a:solidFill>
                      <a:srgbClr val="92D050"/>
                    </a:solidFill>
                  </a:tcPr>
                </a:tc>
              </a:tr>
            </a:tbl>
          </a:graphicData>
        </a:graphic>
      </p:graphicFrame>
      <p:sp>
        <p:nvSpPr>
          <p:cNvPr id="4" name="Slide Number Placeholder 3"/>
          <p:cNvSpPr>
            <a:spLocks noGrp="1"/>
          </p:cNvSpPr>
          <p:nvPr>
            <p:ph type="sldNum" sz="quarter" idx="12"/>
          </p:nvPr>
        </p:nvSpPr>
        <p:spPr/>
        <p:txBody>
          <a:bodyPr/>
          <a:lstStyle/>
          <a:p>
            <a:pPr>
              <a:defRPr/>
            </a:pPr>
            <a:fld id="{0BFF66BE-CC62-4899-91BF-4A97B230B66A}" type="slidenum">
              <a:rPr lang="en-US" smtClean="0"/>
              <a:pPr>
                <a:defRPr/>
              </a:pPr>
              <a:t>41</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7813"/>
            <a:ext cx="8229600" cy="4522787"/>
          </a:xfrm>
        </p:spPr>
        <p:txBody>
          <a:bodyPr/>
          <a:lstStyle/>
          <a:p>
            <a:r>
              <a:rPr lang="en-US" altLang="en-US" sz="8800" b="1" smtClean="0">
                <a:solidFill>
                  <a:srgbClr val="FFFF00"/>
                </a:solidFill>
                <a:effectLst/>
              </a:rPr>
              <a:t>Equipment</a:t>
            </a:r>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B42A8FC-51CB-4191-BCCC-5BDC2A433B8F}" type="slidenum">
              <a:rPr lang="en-US" smtClean="0"/>
              <a:pPr>
                <a:defRPr/>
              </a:pPr>
              <a:t>42</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Pictures\2011 Pres. Pics\IMGP28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p:cNvSpPr>
            <a:spLocks noGrp="1"/>
          </p:cNvSpPr>
          <p:nvPr>
            <p:ph type="title"/>
          </p:nvPr>
        </p:nvSpPr>
        <p:spPr/>
        <p:txBody>
          <a:bodyPr/>
          <a:lstStyle/>
          <a:p>
            <a:r>
              <a:rPr lang="en-US" altLang="en-US" sz="4000" b="1" smtClean="0">
                <a:solidFill>
                  <a:srgbClr val="FFFF00"/>
                </a:solidFill>
                <a:effectLst/>
              </a:rPr>
              <a:t>Variety of Ways to Get Job Done</a:t>
            </a:r>
          </a:p>
        </p:txBody>
      </p:sp>
      <p:sp>
        <p:nvSpPr>
          <p:cNvPr id="3" name="Content Placeholder 2"/>
          <p:cNvSpPr>
            <a:spLocks noGrp="1"/>
          </p:cNvSpPr>
          <p:nvPr>
            <p:ph idx="1"/>
          </p:nvPr>
        </p:nvSpPr>
        <p:spPr/>
        <p:txBody>
          <a:bodyPr/>
          <a:lstStyle/>
          <a:p>
            <a:pPr>
              <a:defRPr/>
            </a:pP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Text Placeholder 2"/>
          <p:cNvSpPr>
            <a:spLocks noGrp="1"/>
          </p:cNvSpPr>
          <p:nvPr>
            <p:ph type="body"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dirty="0"/>
          </a:p>
        </p:txBody>
      </p:sp>
      <p:sp>
        <p:nvSpPr>
          <p:cNvPr id="5" name="Text Placeholder 4"/>
          <p:cNvSpPr>
            <a:spLocks noGrp="1"/>
          </p:cNvSpPr>
          <p:nvPr>
            <p:ph type="body" sz="quarter" idx="3"/>
          </p:nvPr>
        </p:nvSpPr>
        <p:spPr/>
        <p:txBody>
          <a:bodyPr/>
          <a:lstStyle/>
          <a:p>
            <a:pPr>
              <a:defRPr/>
            </a:pPr>
            <a:endParaRPr lang="en-US"/>
          </a:p>
        </p:txBody>
      </p:sp>
      <p:sp>
        <p:nvSpPr>
          <p:cNvPr id="6" name="Content Placeholder 5"/>
          <p:cNvSpPr>
            <a:spLocks noGrp="1"/>
          </p:cNvSpPr>
          <p:nvPr>
            <p:ph sz="quarter" idx="4"/>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F95EA98-6113-4A32-AB53-E7B83EE2ED01}" type="slidenum">
              <a:rPr lang="en-US" smtClean="0"/>
              <a:pPr>
                <a:defRPr/>
              </a:pPr>
              <a:t>44</a:t>
            </a:fld>
            <a:endParaRPr lang="en-US"/>
          </a:p>
        </p:txBody>
      </p:sp>
      <p:pic>
        <p:nvPicPr>
          <p:cNvPr id="47112" name="Picture 2" descr="C:\Users\Allen\Dropbox\Camera Uploads\2013-08-15 15.46.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3" descr="C:\Users\Allen\Dropbox\Camera Uploads\2013-08-15 15.4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64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TextBox 7"/>
          <p:cNvSpPr txBox="1">
            <a:spLocks noChangeArrowheads="1"/>
          </p:cNvSpPr>
          <p:nvPr/>
        </p:nvSpPr>
        <p:spPr bwMode="auto">
          <a:xfrm>
            <a:off x="1066800" y="30480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b="1">
                <a:solidFill>
                  <a:srgbClr val="FFFF00"/>
                </a:solidFill>
              </a:rPr>
              <a:t>Allen’s Fencing Rig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Pictures\2011 Pres. Pics\IMGP2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flipH="1">
            <a:off x="9067800" y="5943600"/>
            <a:ext cx="76200" cy="762000"/>
          </a:xfrm>
        </p:spPr>
        <p:txBody>
          <a:bodyPr/>
          <a:lstStyle/>
          <a:p>
            <a:pPr marL="0" indent="0">
              <a:buFont typeface="Wingdings" pitchFamily="2" charset="2"/>
              <a:buNone/>
              <a:defRPr/>
            </a:pPr>
            <a:endParaRPr lang="en-US" dirty="0"/>
          </a:p>
        </p:txBody>
      </p:sp>
      <p:cxnSp>
        <p:nvCxnSpPr>
          <p:cNvPr id="48133" name="Straight Arrow Connector 4"/>
          <p:cNvCxnSpPr>
            <a:cxnSpLocks noChangeShapeType="1"/>
          </p:cNvCxnSpPr>
          <p:nvPr/>
        </p:nvCxnSpPr>
        <p:spPr bwMode="auto">
          <a:xfrm>
            <a:off x="-2438400" y="2057400"/>
            <a:ext cx="914400"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8134" name="TextBox 5"/>
          <p:cNvSpPr txBox="1">
            <a:spLocks noChangeArrowheads="1"/>
          </p:cNvSpPr>
          <p:nvPr/>
        </p:nvSpPr>
        <p:spPr bwMode="auto">
          <a:xfrm>
            <a:off x="4114800" y="2286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0000"/>
                </a:solidFill>
              </a:rPr>
              <a:t>Pigtail Post Rack</a:t>
            </a:r>
          </a:p>
        </p:txBody>
      </p:sp>
      <p:cxnSp>
        <p:nvCxnSpPr>
          <p:cNvPr id="48135" name="Straight Arrow Connector 7"/>
          <p:cNvCxnSpPr>
            <a:cxnSpLocks noChangeShapeType="1"/>
          </p:cNvCxnSpPr>
          <p:nvPr/>
        </p:nvCxnSpPr>
        <p:spPr bwMode="auto">
          <a:xfrm flipH="1">
            <a:off x="4876800" y="690563"/>
            <a:ext cx="76200" cy="9096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8136" name="TextBox 9"/>
          <p:cNvSpPr txBox="1">
            <a:spLocks noChangeArrowheads="1"/>
          </p:cNvSpPr>
          <p:nvPr/>
        </p:nvSpPr>
        <p:spPr bwMode="auto">
          <a:xfrm>
            <a:off x="5867400" y="50292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0000"/>
                </a:solidFill>
              </a:rPr>
              <a:t>Wire Crossing Bar</a:t>
            </a:r>
          </a:p>
        </p:txBody>
      </p:sp>
      <p:cxnSp>
        <p:nvCxnSpPr>
          <p:cNvPr id="48137" name="Straight Arrow Connector 11"/>
          <p:cNvCxnSpPr>
            <a:cxnSpLocks noChangeShapeType="1"/>
          </p:cNvCxnSpPr>
          <p:nvPr/>
        </p:nvCxnSpPr>
        <p:spPr bwMode="auto">
          <a:xfrm flipH="1" flipV="1">
            <a:off x="6629400" y="3810000"/>
            <a:ext cx="685800" cy="1066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88206CEA-FE51-4F27-92C5-6206820C9D5C}" type="slidenum">
              <a:rPr lang="en-US" smtClean="0"/>
              <a:pPr>
                <a:defRPr/>
              </a:pPr>
              <a:t>46</a:t>
            </a:fld>
            <a:endParaRPr lang="en-US"/>
          </a:p>
        </p:txBody>
      </p:sp>
      <p:pic>
        <p:nvPicPr>
          <p:cNvPr id="49157" name="Picture 2" descr="C:\Users\Allen\Documents\AnInsights\2013-03-21_14-35-33_151\2013-03-21_14-35-33_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49153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EA37506-2C34-4130-A44B-A4C7563804B5}" type="slidenum">
              <a:rPr lang="en-US" smtClean="0"/>
              <a:pPr>
                <a:defRPr/>
              </a:pPr>
              <a:t>47</a:t>
            </a:fld>
            <a:endParaRPr lang="en-US"/>
          </a:p>
        </p:txBody>
      </p:sp>
      <p:pic>
        <p:nvPicPr>
          <p:cNvPr id="50181" name="Picture 2" descr="C:\Users\Allen\Documents\AnInsights\atvpostrack001\atvpostrack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545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9B6384C-DB86-4814-9CA6-8E5E82FA1459}" type="slidenum">
              <a:rPr lang="en-US" smtClean="0"/>
              <a:pPr>
                <a:defRPr/>
              </a:pPr>
              <a:t>48</a:t>
            </a:fld>
            <a:endParaRPr lang="en-US"/>
          </a:p>
        </p:txBody>
      </p:sp>
      <p:sp>
        <p:nvSpPr>
          <p:cNvPr id="5" name="Content Placeholder 4"/>
          <p:cNvSpPr>
            <a:spLocks noGrp="1"/>
          </p:cNvSpPr>
          <p:nvPr>
            <p:ph idx="1"/>
          </p:nvPr>
        </p:nvSpPr>
        <p:spPr/>
        <p:txBody>
          <a:bodyPr/>
          <a:lstStyle/>
          <a:p>
            <a:pPr>
              <a:defRPr/>
            </a:pPr>
            <a:endParaRPr lang="en-US" dirty="0"/>
          </a:p>
        </p:txBody>
      </p:sp>
      <p:pic>
        <p:nvPicPr>
          <p:cNvPr id="512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1435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2"/>
          <p:cNvSpPr txBox="1">
            <a:spLocks noChangeArrowheads="1"/>
          </p:cNvSpPr>
          <p:nvPr/>
        </p:nvSpPr>
        <p:spPr bwMode="auto">
          <a:xfrm>
            <a:off x="3886200" y="914400"/>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0000"/>
                </a:solidFill>
              </a:rPr>
              <a:t>Multiple Strands</a:t>
            </a:r>
          </a:p>
        </p:txBody>
      </p:sp>
      <p:cxnSp>
        <p:nvCxnSpPr>
          <p:cNvPr id="51207" name="Straight Arrow Connector 6"/>
          <p:cNvCxnSpPr>
            <a:cxnSpLocks noChangeShapeType="1"/>
          </p:cNvCxnSpPr>
          <p:nvPr/>
        </p:nvCxnSpPr>
        <p:spPr bwMode="auto">
          <a:xfrm flipH="1">
            <a:off x="2895600" y="1376363"/>
            <a:ext cx="1447800" cy="167163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208" name="Straight Arrow Connector 8"/>
          <p:cNvCxnSpPr>
            <a:cxnSpLocks noChangeShapeType="1"/>
          </p:cNvCxnSpPr>
          <p:nvPr/>
        </p:nvCxnSpPr>
        <p:spPr bwMode="auto">
          <a:xfrm>
            <a:off x="4876800" y="1376363"/>
            <a:ext cx="0" cy="129063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209" name="Straight Arrow Connector 10"/>
          <p:cNvCxnSpPr>
            <a:cxnSpLocks noChangeShapeType="1"/>
          </p:cNvCxnSpPr>
          <p:nvPr/>
        </p:nvCxnSpPr>
        <p:spPr bwMode="auto">
          <a:xfrm>
            <a:off x="6134100" y="1376363"/>
            <a:ext cx="571500" cy="835025"/>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F2C586FE-EE9A-47C6-831B-B6F6642189E1}" type="slidenum">
              <a:rPr lang="en-US" smtClean="0"/>
              <a:pPr>
                <a:defRPr/>
              </a:pPr>
              <a:t>49</a:t>
            </a:fld>
            <a:endParaRPr lang="en-US"/>
          </a:p>
        </p:txBody>
      </p:sp>
      <p:pic>
        <p:nvPicPr>
          <p:cNvPr id="52229" name="Picture 2" descr="C:\Users\Allen\Dropbox\Camera Uploads\2012-09-20 12.07.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525"/>
            <a:ext cx="8382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4"/>
          <p:cNvSpPr txBox="1">
            <a:spLocks noChangeArrowheads="1"/>
          </p:cNvSpPr>
          <p:nvPr/>
        </p:nvSpPr>
        <p:spPr bwMode="auto">
          <a:xfrm>
            <a:off x="1371600" y="8382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Getting Serious in the Sandhills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7483114-6987-4105-9244-F0A5E452B2C8}" type="slidenum">
              <a:rPr lang="en-US" smtClean="0"/>
              <a:pPr>
                <a:defRPr/>
              </a:pPr>
              <a:t>50</a:t>
            </a:fld>
            <a:endParaRPr lang="en-US"/>
          </a:p>
        </p:txBody>
      </p:sp>
      <p:pic>
        <p:nvPicPr>
          <p:cNvPr id="53253" name="Picture 2" descr="C:\Users\Allen\Dropbox\Camera Uploads\2012-09-20 12.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81013"/>
            <a:ext cx="80772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4"/>
          <p:cNvSpPr txBox="1">
            <a:spLocks noChangeArrowheads="1"/>
          </p:cNvSpPr>
          <p:nvPr/>
        </p:nvSpPr>
        <p:spPr bwMode="auto">
          <a:xfrm>
            <a:off x="1600200" y="6858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Solar Power Fencing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smtClean="0">
                <a:solidFill>
                  <a:srgbClr val="FFFF00"/>
                </a:solidFill>
                <a:effectLst/>
              </a:rPr>
              <a:t>What is AHSD Grazing?</a:t>
            </a:r>
          </a:p>
        </p:txBody>
      </p:sp>
      <p:sp>
        <p:nvSpPr>
          <p:cNvPr id="3" name="Content Placeholder 2"/>
          <p:cNvSpPr>
            <a:spLocks noGrp="1"/>
          </p:cNvSpPr>
          <p:nvPr>
            <p:ph idx="1"/>
          </p:nvPr>
        </p:nvSpPr>
        <p:spPr/>
        <p:txBody>
          <a:bodyPr/>
          <a:lstStyle/>
          <a:p>
            <a:pPr>
              <a:defRPr/>
            </a:pPr>
            <a:r>
              <a:rPr lang="en-US" dirty="0" smtClean="0"/>
              <a:t>Adaptive High Stock Density (AHSD) Grazing is defined as:</a:t>
            </a:r>
            <a:endParaRPr lang="en-US" dirty="0"/>
          </a:p>
          <a:p>
            <a:pPr lvl="1">
              <a:defRPr/>
            </a:pPr>
            <a:r>
              <a:rPr lang="en-US" dirty="0" smtClean="0"/>
              <a:t>A uniquely </a:t>
            </a:r>
            <a:r>
              <a:rPr lang="en-US" dirty="0"/>
              <a:t>flexible grazing system designed </a:t>
            </a:r>
            <a:r>
              <a:rPr lang="en-US" dirty="0" smtClean="0"/>
              <a:t>to </a:t>
            </a:r>
            <a:r>
              <a:rPr lang="en-US" dirty="0"/>
              <a:t>facilitate maximum flexibility in land use and forage utilization, while optimizing animal performance and soil health goals. </a:t>
            </a:r>
            <a:endParaRPr lang="en-US" dirty="0" smtClean="0"/>
          </a:p>
          <a:p>
            <a:pPr>
              <a:defRPr/>
            </a:pPr>
            <a:r>
              <a:rPr lang="en-US" dirty="0" smtClean="0"/>
              <a:t>Also known as Adaptive Multi-Paddock (AMP) Grazing.  </a:t>
            </a:r>
            <a:endParaRPr lang="en-US" dirty="0"/>
          </a:p>
        </p:txBody>
      </p:sp>
      <p:sp>
        <p:nvSpPr>
          <p:cNvPr id="4" name="Slide Number Placeholder 3"/>
          <p:cNvSpPr>
            <a:spLocks noGrp="1"/>
          </p:cNvSpPr>
          <p:nvPr>
            <p:ph type="sldNum" sz="quarter" idx="12"/>
          </p:nvPr>
        </p:nvSpPr>
        <p:spPr/>
        <p:txBody>
          <a:bodyPr/>
          <a:lstStyle/>
          <a:p>
            <a:pPr>
              <a:defRPr/>
            </a:pPr>
            <a:fld id="{727E2BF2-05B9-452F-AEB9-91B86D962EC6}" type="slidenum">
              <a:rPr lang="en-US" smtClean="0"/>
              <a:pPr>
                <a:defRPr/>
              </a:pPr>
              <a:t>6</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79650FBD-B028-4F58-B339-B44B5F21DFDD}" type="slidenum">
              <a:rPr lang="en-US" smtClean="0"/>
              <a:pPr>
                <a:defRPr/>
              </a:pPr>
              <a:t>51</a:t>
            </a:fld>
            <a:endParaRPr lang="en-US"/>
          </a:p>
        </p:txBody>
      </p:sp>
      <p:pic>
        <p:nvPicPr>
          <p:cNvPr id="54277" name="Picture 2" descr="C:\Users\Allen\Pictures\2014-08-28 NDSU_Beef Field Day August 2014\NDSU_Beef Field Day August 2014 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descr="C:\Users\Allen\Pictures\2014-08-28 NDSU_Beef Field Day August 2014\NDSU_Beef Field Day August 2014 1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20040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4"/>
          <p:cNvSpPr txBox="1">
            <a:spLocks noChangeArrowheads="1"/>
          </p:cNvSpPr>
          <p:nvPr/>
        </p:nvSpPr>
        <p:spPr bwMode="auto">
          <a:xfrm>
            <a:off x="1905000" y="4572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Solar Power Fencing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065587"/>
          </a:xfrm>
        </p:spPr>
        <p:txBody>
          <a:bodyPr/>
          <a:lstStyle/>
          <a:p>
            <a:pPr>
              <a:defRPr/>
            </a:pPr>
            <a:r>
              <a:rPr lang="en-US" sz="8000" b="1" dirty="0" smtClean="0">
                <a:solidFill>
                  <a:srgbClr val="FFFF00"/>
                </a:solidFill>
              </a:rPr>
              <a:t>Research</a:t>
            </a:r>
            <a:endParaRPr lang="en-US" sz="8000" b="1" dirty="0">
              <a:solidFill>
                <a:srgbClr val="FFFF00"/>
              </a:solidFill>
            </a:endParaRPr>
          </a:p>
        </p:txBody>
      </p:sp>
      <p:sp>
        <p:nvSpPr>
          <p:cNvPr id="3" name="Content Placeholder 2"/>
          <p:cNvSpPr>
            <a:spLocks noGrp="1"/>
          </p:cNvSpPr>
          <p:nvPr>
            <p:ph idx="1"/>
          </p:nvPr>
        </p:nvSpPr>
        <p:spPr>
          <a:xfrm>
            <a:off x="457200" y="4191000"/>
            <a:ext cx="8229600" cy="19399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42E4377-C087-47DC-9222-7A72F05AAAFA}" type="slidenum">
              <a:rPr lang="en-US" smtClean="0"/>
              <a:pPr>
                <a:defRPr/>
              </a:pPr>
              <a:t>52</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14DA7EE-9736-46E7-A943-0940C5C7C834}" type="slidenum">
              <a:rPr lang="en-US" smtClean="0"/>
              <a:pPr>
                <a:defRPr/>
              </a:pPr>
              <a:t>53</a:t>
            </a:fld>
            <a:endParaRPr lang="en-US"/>
          </a:p>
        </p:txBody>
      </p:sp>
      <p:pic>
        <p:nvPicPr>
          <p:cNvPr id="5632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304800"/>
            <a:ext cx="8863013" cy="6440488"/>
          </a:xfrm>
          <a:noFill/>
          <a:extLst>
            <a:ext uri="{909E8E84-426E-40DD-AFC4-6F175D3DCCD1}">
              <a14:hiddenFill xmlns:a14="http://schemas.microsoft.com/office/drawing/2010/main">
                <a:solidFill>
                  <a:srgbClr val="FFFFFF"/>
                </a:solidFill>
              </a14:hiddenFill>
            </a:ext>
          </a:extLst>
        </p:spPr>
      </p:pic>
      <p:pic>
        <p:nvPicPr>
          <p:cNvPr id="563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63" y="762000"/>
            <a:ext cx="80914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Box 2"/>
          <p:cNvSpPr txBox="1">
            <a:spLocks noChangeArrowheads="1"/>
          </p:cNvSpPr>
          <p:nvPr/>
        </p:nvSpPr>
        <p:spPr bwMode="auto">
          <a:xfrm>
            <a:off x="2286000" y="304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0000"/>
                </a:solidFill>
              </a:rPr>
              <a:t>GPS Collared Cows – Grazing Study</a:t>
            </a:r>
          </a:p>
        </p:txBody>
      </p:sp>
      <p:sp>
        <p:nvSpPr>
          <p:cNvPr id="56327" name="TextBox 4"/>
          <p:cNvSpPr txBox="1">
            <a:spLocks noChangeArrowheads="1"/>
          </p:cNvSpPr>
          <p:nvPr/>
        </p:nvSpPr>
        <p:spPr bwMode="auto">
          <a:xfrm>
            <a:off x="1676400" y="5562600"/>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FF00"/>
                </a:solidFill>
              </a:rPr>
              <a:t>Continuous Grazing</a:t>
            </a:r>
          </a:p>
        </p:txBody>
      </p:sp>
      <p:sp>
        <p:nvSpPr>
          <p:cNvPr id="56328" name="TextBox 5"/>
          <p:cNvSpPr txBox="1">
            <a:spLocks noChangeArrowheads="1"/>
          </p:cNvSpPr>
          <p:nvPr/>
        </p:nvSpPr>
        <p:spPr bwMode="auto">
          <a:xfrm>
            <a:off x="5715000" y="13716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1800" b="1">
                <a:solidFill>
                  <a:srgbClr val="FF0000"/>
                </a:solidFill>
              </a:rPr>
              <a:t>West Texas Ranch</a:t>
            </a:r>
          </a:p>
        </p:txBody>
      </p:sp>
      <p:sp>
        <p:nvSpPr>
          <p:cNvPr id="56329" name="TextBox 4"/>
          <p:cNvSpPr txBox="1">
            <a:spLocks noChangeArrowheads="1"/>
          </p:cNvSpPr>
          <p:nvPr/>
        </p:nvSpPr>
        <p:spPr bwMode="auto">
          <a:xfrm>
            <a:off x="533400" y="6248400"/>
            <a:ext cx="4229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FF0000"/>
                </a:solidFill>
              </a:rPr>
              <a:t>Courtesy: R. Teague, TAMU</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Planned Multi-Paddock Grazing</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A2BF61E0-8C00-4B85-88FE-344B99E59740}" type="slidenum">
              <a:rPr lang="en-US" smtClean="0"/>
              <a:pPr>
                <a:defRPr/>
              </a:pPr>
              <a:t>54</a:t>
            </a:fld>
            <a:endParaRPr lang="en-US"/>
          </a:p>
        </p:txBody>
      </p:sp>
      <p:pic>
        <p:nvPicPr>
          <p:cNvPr id="5734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38200" y="1600200"/>
            <a:ext cx="8786813" cy="4800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2911AD-E5E6-4B99-A29E-EBF0A6A79601}" type="slidenum">
              <a:rPr lang="en-US" smtClean="0"/>
              <a:pPr>
                <a:defRPr/>
              </a:pPr>
              <a:t>55</a:t>
            </a:fld>
            <a:endParaRPr lang="en-US"/>
          </a:p>
        </p:txBody>
      </p:sp>
      <p:pic>
        <p:nvPicPr>
          <p:cNvPr id="5837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228600"/>
            <a:ext cx="8648700" cy="6388100"/>
          </a:xfrm>
          <a:noFill/>
          <a:extLst>
            <a:ext uri="{909E8E84-426E-40DD-AFC4-6F175D3DCCD1}">
              <a14:hiddenFill xmlns:a14="http://schemas.microsoft.com/office/drawing/2010/main">
                <a:solidFill>
                  <a:srgbClr val="FFFFFF"/>
                </a:solidFill>
              </a14:hiddenFill>
            </a:ext>
          </a:extLst>
        </p:spPr>
      </p:pic>
      <p:sp>
        <p:nvSpPr>
          <p:cNvPr id="58373" name="TextBox 4"/>
          <p:cNvSpPr txBox="1">
            <a:spLocks noChangeArrowheads="1"/>
          </p:cNvSpPr>
          <p:nvPr/>
        </p:nvSpPr>
        <p:spPr bwMode="auto">
          <a:xfrm>
            <a:off x="1143000" y="6096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b="1">
                <a:solidFill>
                  <a:srgbClr val="FF0000"/>
                </a:solidFill>
              </a:rPr>
              <a:t>Planned Multi-Paddock Grazing</a:t>
            </a:r>
          </a:p>
        </p:txBody>
      </p:sp>
      <p:sp>
        <p:nvSpPr>
          <p:cNvPr id="58374" name="TextBox 2"/>
          <p:cNvSpPr txBox="1">
            <a:spLocks noChangeArrowheads="1"/>
          </p:cNvSpPr>
          <p:nvPr/>
        </p:nvSpPr>
        <p:spPr bwMode="auto">
          <a:xfrm>
            <a:off x="914400" y="5486400"/>
            <a:ext cx="746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1800" b="1">
                <a:solidFill>
                  <a:srgbClr val="FF0000"/>
                </a:solidFill>
              </a:rPr>
              <a:t>Under Planned Multi-Paddock Grazing Practices Carrying Capacity Increased from 21 ac/cow to 9 ac/cow.  </a:t>
            </a:r>
          </a:p>
        </p:txBody>
      </p:sp>
      <p:sp>
        <p:nvSpPr>
          <p:cNvPr id="58375" name="TextBox 2"/>
          <p:cNvSpPr txBox="1">
            <a:spLocks noChangeArrowheads="1"/>
          </p:cNvSpPr>
          <p:nvPr/>
        </p:nvSpPr>
        <p:spPr bwMode="auto">
          <a:xfrm>
            <a:off x="609600" y="61325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FF0000"/>
                </a:solidFill>
              </a:rPr>
              <a:t>Courtesy: R. Teague, TAMU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CF818AC-4038-4083-BA5D-0B9063B20FAC}" type="slidenum">
              <a:rPr lang="en-US" smtClean="0"/>
              <a:pPr>
                <a:defRPr/>
              </a:pPr>
              <a:t>56</a:t>
            </a:fld>
            <a:endParaRPr lang="en-US"/>
          </a:p>
        </p:txBody>
      </p:sp>
      <p:pic>
        <p:nvPicPr>
          <p:cNvPr id="5939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14350" y="381000"/>
            <a:ext cx="8226425" cy="6191250"/>
          </a:xfrm>
          <a:solidFill>
            <a:schemeClr val="tx1"/>
          </a:solid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161725-AB3E-4419-BAEE-C7D3822350E9}" type="slidenum">
              <a:rPr lang="en-US" smtClean="0"/>
              <a:pPr>
                <a:defRPr/>
              </a:pPr>
              <a:t>57</a:t>
            </a:fld>
            <a:endParaRPr lang="en-US"/>
          </a:p>
        </p:txBody>
      </p:sp>
      <p:pic>
        <p:nvPicPr>
          <p:cNvPr id="6042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569913"/>
            <a:ext cx="7391400" cy="5918200"/>
          </a:xfrm>
          <a:noFill/>
          <a:extLst>
            <a:ext uri="{909E8E84-426E-40DD-AFC4-6F175D3DCCD1}">
              <a14:hiddenFill xmlns:a14="http://schemas.microsoft.com/office/drawing/2010/main">
                <a:solidFill>
                  <a:srgbClr val="FFFFFF"/>
                </a:solidFill>
              </a14:hiddenFill>
            </a:ext>
          </a:extLst>
        </p:spPr>
      </p:pic>
      <p:sp>
        <p:nvSpPr>
          <p:cNvPr id="60421" name="TextBox 4"/>
          <p:cNvSpPr txBox="1">
            <a:spLocks noChangeArrowheads="1"/>
          </p:cNvSpPr>
          <p:nvPr/>
        </p:nvSpPr>
        <p:spPr bwMode="auto">
          <a:xfrm>
            <a:off x="762000" y="21336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FF0000"/>
                </a:solidFill>
              </a:rPr>
              <a:t>High Density Grazing</a:t>
            </a:r>
          </a:p>
        </p:txBody>
      </p:sp>
      <p:sp>
        <p:nvSpPr>
          <p:cNvPr id="60422" name="TextBox 5"/>
          <p:cNvSpPr txBox="1">
            <a:spLocks noChangeArrowheads="1"/>
          </p:cNvSpPr>
          <p:nvPr/>
        </p:nvSpPr>
        <p:spPr bwMode="auto">
          <a:xfrm>
            <a:off x="5410200" y="5334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FF0000"/>
                </a:solidFill>
              </a:rPr>
              <a:t>Light, Continous Graze</a:t>
            </a:r>
          </a:p>
        </p:txBody>
      </p:sp>
      <p:sp>
        <p:nvSpPr>
          <p:cNvPr id="60423" name="TextBox 7"/>
          <p:cNvSpPr txBox="1">
            <a:spLocks noChangeArrowheads="1"/>
          </p:cNvSpPr>
          <p:nvPr/>
        </p:nvSpPr>
        <p:spPr bwMode="auto">
          <a:xfrm>
            <a:off x="3657600" y="5867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FF0000"/>
                </a:solidFill>
              </a:rPr>
              <a:t>Teaugue, et al. 2013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3550" y="228600"/>
            <a:ext cx="8229600" cy="990600"/>
          </a:xfrm>
          <a:prstGeom prst="rect">
            <a:avLst/>
          </a:prstGeom>
          <a:noFill/>
          <a:ln w="9525">
            <a:noFill/>
            <a:miter lim="800000"/>
            <a:headEnd/>
            <a:tailEnd/>
          </a:ln>
        </p:spPr>
        <p:txBody>
          <a:bodyPr lIns="92075" tIns="46038" rIns="92075" bIns="46038" anchorCtr="1"/>
          <a:lstStyle/>
          <a:p>
            <a:pPr algn="ctr" eaLnBrk="0" fontAlgn="auto" hangingPunct="0">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cs typeface="+mn-cs"/>
              </a:rPr>
              <a:t>Pasture Cover Impacts </a:t>
            </a:r>
          </a:p>
          <a:p>
            <a:pPr algn="ctr" eaLnBrk="0" fontAlgn="auto" hangingPunct="0">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cs typeface="+mn-cs"/>
              </a:rPr>
              <a:t>Infiltration and Runoff</a:t>
            </a:r>
          </a:p>
        </p:txBody>
      </p:sp>
      <p:sp>
        <p:nvSpPr>
          <p:cNvPr id="61443" name="Line 3"/>
          <p:cNvSpPr>
            <a:spLocks noChangeShapeType="1"/>
          </p:cNvSpPr>
          <p:nvPr/>
        </p:nvSpPr>
        <p:spPr bwMode="auto">
          <a:xfrm>
            <a:off x="990600" y="5638800"/>
            <a:ext cx="7391400"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4" name="Line 4"/>
          <p:cNvSpPr>
            <a:spLocks noChangeShapeType="1"/>
          </p:cNvSpPr>
          <p:nvPr/>
        </p:nvSpPr>
        <p:spPr bwMode="auto">
          <a:xfrm flipV="1">
            <a:off x="4724400" y="2590800"/>
            <a:ext cx="0" cy="3048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1445" name="Rectangle 5"/>
          <p:cNvSpPr>
            <a:spLocks noChangeArrowheads="1"/>
          </p:cNvSpPr>
          <p:nvPr/>
        </p:nvSpPr>
        <p:spPr bwMode="auto">
          <a:xfrm>
            <a:off x="1622425" y="5724525"/>
            <a:ext cx="7924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50000"/>
              </a:spcBef>
              <a:buClrTx/>
              <a:buSzTx/>
              <a:buFontTx/>
              <a:buNone/>
            </a:pPr>
            <a:r>
              <a:rPr lang="en-US" altLang="en-US" sz="2300">
                <a:latin typeface="Calibri" pitchFamily="34" charset="0"/>
              </a:rPr>
              <a:t>8   7   6   5   4    3   2   1   0  10  20  30  40  50  60  70 80</a:t>
            </a:r>
          </a:p>
        </p:txBody>
      </p:sp>
      <p:sp>
        <p:nvSpPr>
          <p:cNvPr id="61446" name="Rectangle 6"/>
          <p:cNvSpPr>
            <a:spLocks noChangeArrowheads="1"/>
          </p:cNvSpPr>
          <p:nvPr/>
        </p:nvSpPr>
        <p:spPr bwMode="auto">
          <a:xfrm>
            <a:off x="1676400" y="61722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50000"/>
              </a:spcBef>
              <a:buClrTx/>
              <a:buSzTx/>
              <a:buFontTx/>
              <a:buNone/>
            </a:pPr>
            <a:r>
              <a:rPr lang="en-US" altLang="en-US" sz="2400">
                <a:latin typeface="Calibri" pitchFamily="34" charset="0"/>
              </a:rPr>
              <a:t>Soil loss (tons/A)               Percent runoff</a:t>
            </a:r>
          </a:p>
        </p:txBody>
      </p:sp>
      <p:sp>
        <p:nvSpPr>
          <p:cNvPr id="61447" name="Rectangle 7"/>
          <p:cNvSpPr>
            <a:spLocks noChangeArrowheads="1"/>
          </p:cNvSpPr>
          <p:nvPr/>
        </p:nvSpPr>
        <p:spPr bwMode="auto">
          <a:xfrm>
            <a:off x="4730750" y="4959350"/>
            <a:ext cx="3340100" cy="139700"/>
          </a:xfrm>
          <a:prstGeom prst="rect">
            <a:avLst/>
          </a:prstGeom>
          <a:solidFill>
            <a:srgbClr val="669900"/>
          </a:solidFill>
          <a:ln w="12700">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endParaRPr lang="en-US" altLang="en-US" sz="1800">
              <a:solidFill>
                <a:srgbClr val="FFFFFF"/>
              </a:solidFill>
              <a:latin typeface="Calibri" pitchFamily="34" charset="0"/>
            </a:endParaRPr>
          </a:p>
        </p:txBody>
      </p:sp>
      <p:sp>
        <p:nvSpPr>
          <p:cNvPr id="61448" name="Rectangle 8"/>
          <p:cNvSpPr>
            <a:spLocks noChangeArrowheads="1"/>
          </p:cNvSpPr>
          <p:nvPr/>
        </p:nvSpPr>
        <p:spPr bwMode="auto">
          <a:xfrm>
            <a:off x="4730750" y="3968750"/>
            <a:ext cx="2273300" cy="139700"/>
          </a:xfrm>
          <a:prstGeom prst="rect">
            <a:avLst/>
          </a:prstGeom>
          <a:solidFill>
            <a:srgbClr val="669900"/>
          </a:solidFill>
          <a:ln w="12700">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endParaRPr lang="en-US" altLang="en-US" sz="1800">
              <a:solidFill>
                <a:srgbClr val="FFFFFF"/>
              </a:solidFill>
              <a:latin typeface="Calibri" pitchFamily="34" charset="0"/>
            </a:endParaRPr>
          </a:p>
        </p:txBody>
      </p:sp>
      <p:sp>
        <p:nvSpPr>
          <p:cNvPr id="61449" name="Rectangle 9"/>
          <p:cNvSpPr>
            <a:spLocks noChangeArrowheads="1"/>
          </p:cNvSpPr>
          <p:nvPr/>
        </p:nvSpPr>
        <p:spPr bwMode="auto">
          <a:xfrm>
            <a:off x="4730750" y="3130550"/>
            <a:ext cx="596900" cy="139700"/>
          </a:xfrm>
          <a:prstGeom prst="rect">
            <a:avLst/>
          </a:prstGeom>
          <a:solidFill>
            <a:srgbClr val="669900"/>
          </a:solidFill>
          <a:ln w="12700">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endParaRPr lang="en-US" altLang="en-US" sz="1800">
              <a:solidFill>
                <a:srgbClr val="FFFFFF"/>
              </a:solidFill>
              <a:latin typeface="Calibri" pitchFamily="34" charset="0"/>
            </a:endParaRPr>
          </a:p>
        </p:txBody>
      </p:sp>
      <p:sp>
        <p:nvSpPr>
          <p:cNvPr id="61450" name="Rectangle 10"/>
          <p:cNvSpPr>
            <a:spLocks noChangeArrowheads="1"/>
          </p:cNvSpPr>
          <p:nvPr/>
        </p:nvSpPr>
        <p:spPr bwMode="auto">
          <a:xfrm>
            <a:off x="2749550" y="4959350"/>
            <a:ext cx="1968500" cy="139700"/>
          </a:xfrm>
          <a:prstGeom prst="rect">
            <a:avLst/>
          </a:prstGeom>
          <a:solidFill>
            <a:srgbClr val="FFCC00"/>
          </a:solidFill>
          <a:ln w="12700">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endParaRPr lang="en-US" altLang="en-US" sz="1800">
              <a:solidFill>
                <a:srgbClr val="FFFFFF"/>
              </a:solidFill>
              <a:latin typeface="Calibri" pitchFamily="34" charset="0"/>
            </a:endParaRPr>
          </a:p>
        </p:txBody>
      </p:sp>
      <p:sp>
        <p:nvSpPr>
          <p:cNvPr id="61451" name="Rectangle 11"/>
          <p:cNvSpPr>
            <a:spLocks noChangeArrowheads="1"/>
          </p:cNvSpPr>
          <p:nvPr/>
        </p:nvSpPr>
        <p:spPr bwMode="auto">
          <a:xfrm>
            <a:off x="4578350" y="3968750"/>
            <a:ext cx="139700" cy="139700"/>
          </a:xfrm>
          <a:prstGeom prst="rect">
            <a:avLst/>
          </a:prstGeom>
          <a:solidFill>
            <a:srgbClr val="FFCC00"/>
          </a:solidFill>
          <a:ln w="12700">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endParaRPr lang="en-US" altLang="en-US" sz="1800">
              <a:solidFill>
                <a:srgbClr val="FFFFFF"/>
              </a:solidFill>
              <a:latin typeface="Calibri" pitchFamily="34" charset="0"/>
            </a:endParaRPr>
          </a:p>
        </p:txBody>
      </p:sp>
      <p:sp>
        <p:nvSpPr>
          <p:cNvPr id="61452" name="Rectangle 12"/>
          <p:cNvSpPr>
            <a:spLocks noChangeArrowheads="1"/>
          </p:cNvSpPr>
          <p:nvPr/>
        </p:nvSpPr>
        <p:spPr bwMode="auto">
          <a:xfrm>
            <a:off x="1828800" y="2667000"/>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50000"/>
              </a:spcBef>
              <a:buClrTx/>
              <a:buSzTx/>
              <a:buFontTx/>
              <a:buNone/>
            </a:pPr>
            <a:r>
              <a:rPr lang="en-US" altLang="en-US" sz="2400">
                <a:latin typeface="Calibri" pitchFamily="34" charset="0"/>
              </a:rPr>
              <a:t>Excellent pasture          95% ground cover</a:t>
            </a:r>
          </a:p>
        </p:txBody>
      </p:sp>
      <p:sp>
        <p:nvSpPr>
          <p:cNvPr id="61453" name="Rectangle 13"/>
          <p:cNvSpPr>
            <a:spLocks noChangeArrowheads="1"/>
          </p:cNvSpPr>
          <p:nvPr/>
        </p:nvSpPr>
        <p:spPr bwMode="auto">
          <a:xfrm>
            <a:off x="1828800" y="3429000"/>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50000"/>
              </a:spcBef>
              <a:buClrTx/>
              <a:buSzTx/>
              <a:buFontTx/>
              <a:buNone/>
            </a:pPr>
            <a:r>
              <a:rPr lang="en-US" altLang="en-US" sz="2400">
                <a:latin typeface="Calibri" pitchFamily="34" charset="0"/>
              </a:rPr>
              <a:t>Fair pasture                    75% ground cover</a:t>
            </a:r>
          </a:p>
        </p:txBody>
      </p:sp>
      <p:sp>
        <p:nvSpPr>
          <p:cNvPr id="61454" name="Rectangle 14"/>
          <p:cNvSpPr>
            <a:spLocks noChangeArrowheads="1"/>
          </p:cNvSpPr>
          <p:nvPr/>
        </p:nvSpPr>
        <p:spPr bwMode="auto">
          <a:xfrm>
            <a:off x="1828800" y="4267200"/>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50000"/>
              </a:spcBef>
              <a:buClrTx/>
              <a:buSzTx/>
              <a:buFontTx/>
              <a:buNone/>
            </a:pPr>
            <a:r>
              <a:rPr lang="en-US" altLang="en-US" sz="2400">
                <a:latin typeface="Calibri" pitchFamily="34" charset="0"/>
              </a:rPr>
              <a:t>Poor pasture                  50% ground cover</a:t>
            </a:r>
          </a:p>
        </p:txBody>
      </p:sp>
      <p:sp>
        <p:nvSpPr>
          <p:cNvPr id="61455" name="Rectangle 15"/>
          <p:cNvSpPr>
            <a:spLocks noChangeArrowheads="1"/>
          </p:cNvSpPr>
          <p:nvPr/>
        </p:nvSpPr>
        <p:spPr bwMode="auto">
          <a:xfrm>
            <a:off x="457200" y="1219200"/>
            <a:ext cx="8229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lnSpc>
                <a:spcPct val="65000"/>
              </a:lnSpc>
              <a:spcBef>
                <a:spcPct val="50000"/>
              </a:spcBef>
              <a:buClrTx/>
              <a:buSzTx/>
              <a:buFontTx/>
              <a:buNone/>
            </a:pPr>
            <a:r>
              <a:rPr lang="en-US" altLang="en-US" sz="2400">
                <a:latin typeface="Calibri" pitchFamily="34" charset="0"/>
              </a:rPr>
              <a:t>3 inches of rainfall in 90 minutes, 10% slope, silt loam soil</a:t>
            </a:r>
          </a:p>
          <a:p>
            <a:pPr>
              <a:lnSpc>
                <a:spcPct val="65000"/>
              </a:lnSpc>
              <a:spcBef>
                <a:spcPct val="50000"/>
              </a:spcBef>
              <a:buClrTx/>
              <a:buSzTx/>
              <a:buFontTx/>
              <a:buNone/>
            </a:pPr>
            <a:r>
              <a:rPr lang="en-US" altLang="en-US" sz="2400" i="1">
                <a:latin typeface="Calibri" pitchFamily="34" charset="0"/>
              </a:rPr>
              <a:t>	(University of Nebraska &amp; USDA-SCS, 1937)</a:t>
            </a: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600" y="1924050"/>
            <a:ext cx="82296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0" fill="hold"/>
                                        <p:tgtEl>
                                          <p:spTgt spid="16"/>
                                        </p:tgtEl>
                                        <p:attrNameLst>
                                          <p:attrName>ppt_w</p:attrName>
                                        </p:attrNameLst>
                                      </p:cBhvr>
                                      <p:tavLst>
                                        <p:tav tm="0">
                                          <p:val>
                                            <p:fltVal val="0"/>
                                          </p:val>
                                        </p:tav>
                                        <p:tav tm="100000">
                                          <p:val>
                                            <p:strVal val="#ppt_w"/>
                                          </p:val>
                                        </p:tav>
                                      </p:tavLst>
                                    </p:anim>
                                    <p:anim calcmode="lin" valueType="num">
                                      <p:cBhvr>
                                        <p:cTn id="8" dur="5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E41D0AD-168C-4E40-9A61-0C243441E800}" type="slidenum">
              <a:rPr lang="en-US" smtClean="0"/>
              <a:pPr>
                <a:defRPr/>
              </a:pPr>
              <a:t>59</a:t>
            </a:fld>
            <a:endParaRPr lang="en-US"/>
          </a:p>
        </p:txBody>
      </p:sp>
      <p:pic>
        <p:nvPicPr>
          <p:cNvPr id="6246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4800" y="457200"/>
            <a:ext cx="8550275" cy="5965825"/>
          </a:xfrm>
          <a:solidFill>
            <a:srgbClr val="FFFFFF"/>
          </a:solidFill>
        </p:spPr>
      </p:pic>
      <p:sp>
        <p:nvSpPr>
          <p:cNvPr id="62469" name="TextBox 2"/>
          <p:cNvSpPr txBox="1">
            <a:spLocks noChangeArrowheads="1"/>
          </p:cNvSpPr>
          <p:nvPr/>
        </p:nvSpPr>
        <p:spPr bwMode="auto">
          <a:xfrm>
            <a:off x="762000" y="64770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a:t>Courtesy: R. Teague, TAMU</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257175" y="52388"/>
            <a:ext cx="9140825" cy="6858000"/>
            <a:chOff x="0" y="0"/>
            <a:chExt cx="5758" cy="4320"/>
          </a:xfrm>
        </p:grpSpPr>
        <p:sp>
          <p:nvSpPr>
            <p:cNvPr id="63491" name="Rectangle 3"/>
            <p:cNvSpPr>
              <a:spLocks noChangeArrowheads="1"/>
            </p:cNvSpPr>
            <p:nvPr/>
          </p:nvSpPr>
          <p:spPr bwMode="auto">
            <a:xfrm>
              <a:off x="0" y="0"/>
              <a:ext cx="5758" cy="4320"/>
            </a:xfrm>
            <a:prstGeom prst="rect">
              <a:avLst/>
            </a:prstGeom>
            <a:solidFill>
              <a:srgbClr val="000099"/>
            </a:solidFill>
            <a:ln w="9525">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492" name="Group 4"/>
            <p:cNvGrpSpPr>
              <a:grpSpLocks/>
            </p:cNvGrpSpPr>
            <p:nvPr/>
          </p:nvGrpSpPr>
          <p:grpSpPr bwMode="auto">
            <a:xfrm>
              <a:off x="452" y="2188"/>
              <a:ext cx="5110" cy="1400"/>
              <a:chOff x="452" y="488"/>
              <a:chExt cx="5110" cy="1400"/>
            </a:xfrm>
          </p:grpSpPr>
          <p:grpSp>
            <p:nvGrpSpPr>
              <p:cNvPr id="63636" name="Group 5"/>
              <p:cNvGrpSpPr>
                <a:grpSpLocks/>
              </p:cNvGrpSpPr>
              <p:nvPr/>
            </p:nvGrpSpPr>
            <p:grpSpPr bwMode="auto">
              <a:xfrm>
                <a:off x="452" y="488"/>
                <a:ext cx="924" cy="1400"/>
                <a:chOff x="447" y="488"/>
                <a:chExt cx="924" cy="1400"/>
              </a:xfrm>
            </p:grpSpPr>
            <p:sp>
              <p:nvSpPr>
                <p:cNvPr id="63733" name="Rectangle 6"/>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734" name="Group 7"/>
                <p:cNvGrpSpPr>
                  <a:grpSpLocks/>
                </p:cNvGrpSpPr>
                <p:nvPr/>
              </p:nvGrpSpPr>
              <p:grpSpPr bwMode="auto">
                <a:xfrm>
                  <a:off x="486" y="1390"/>
                  <a:ext cx="846" cy="448"/>
                  <a:chOff x="493" y="1396"/>
                  <a:chExt cx="846" cy="448"/>
                </a:xfrm>
              </p:grpSpPr>
              <p:sp>
                <p:nvSpPr>
                  <p:cNvPr id="63735" name="Rectangle 8"/>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736" name="Line 9"/>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37" name="Line 10"/>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38" name="Line 11"/>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39" name="Line 12"/>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0" name="Line 13"/>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1" name="Line 14"/>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2" name="Line 15"/>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3" name="Line 16"/>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4" name="Line 17"/>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5" name="Line 18"/>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6" name="Line 19"/>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7" name="Line 20"/>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8" name="Line 21"/>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49" name="Line 22"/>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50" name="Line 23"/>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51" name="Line 24"/>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52" name="Line 25"/>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53" name="Line 26"/>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54" name="Line 27"/>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55" name="Line 28"/>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637" name="Group 29"/>
              <p:cNvGrpSpPr>
                <a:grpSpLocks/>
              </p:cNvGrpSpPr>
              <p:nvPr/>
            </p:nvGrpSpPr>
            <p:grpSpPr bwMode="auto">
              <a:xfrm>
                <a:off x="1498" y="488"/>
                <a:ext cx="924" cy="1400"/>
                <a:chOff x="447" y="488"/>
                <a:chExt cx="924" cy="1400"/>
              </a:xfrm>
            </p:grpSpPr>
            <p:sp>
              <p:nvSpPr>
                <p:cNvPr id="63710" name="Rectangle 30"/>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711" name="Group 31"/>
                <p:cNvGrpSpPr>
                  <a:grpSpLocks/>
                </p:cNvGrpSpPr>
                <p:nvPr/>
              </p:nvGrpSpPr>
              <p:grpSpPr bwMode="auto">
                <a:xfrm>
                  <a:off x="486" y="1390"/>
                  <a:ext cx="846" cy="448"/>
                  <a:chOff x="493" y="1396"/>
                  <a:chExt cx="846" cy="448"/>
                </a:xfrm>
              </p:grpSpPr>
              <p:sp>
                <p:nvSpPr>
                  <p:cNvPr id="63712" name="Rectangle 32"/>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713" name="Line 33"/>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14" name="Line 34"/>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15" name="Line 35"/>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16" name="Line 36"/>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17" name="Line 37"/>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18" name="Line 38"/>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19" name="Line 39"/>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0" name="Line 40"/>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1" name="Line 41"/>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2" name="Line 42"/>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3" name="Line 43"/>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4" name="Line 44"/>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5" name="Line 45"/>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6" name="Line 46"/>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7" name="Line 47"/>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8" name="Line 48"/>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29" name="Line 49"/>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30" name="Line 50"/>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31" name="Line 51"/>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32" name="Line 52"/>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638" name="Group 53"/>
              <p:cNvGrpSpPr>
                <a:grpSpLocks/>
              </p:cNvGrpSpPr>
              <p:nvPr/>
            </p:nvGrpSpPr>
            <p:grpSpPr bwMode="auto">
              <a:xfrm>
                <a:off x="2545" y="488"/>
                <a:ext cx="924" cy="1400"/>
                <a:chOff x="447" y="488"/>
                <a:chExt cx="924" cy="1400"/>
              </a:xfrm>
            </p:grpSpPr>
            <p:sp>
              <p:nvSpPr>
                <p:cNvPr id="63687" name="Rectangle 54"/>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688" name="Group 55"/>
                <p:cNvGrpSpPr>
                  <a:grpSpLocks/>
                </p:cNvGrpSpPr>
                <p:nvPr/>
              </p:nvGrpSpPr>
              <p:grpSpPr bwMode="auto">
                <a:xfrm>
                  <a:off x="486" y="1390"/>
                  <a:ext cx="846" cy="448"/>
                  <a:chOff x="493" y="1396"/>
                  <a:chExt cx="846" cy="448"/>
                </a:xfrm>
              </p:grpSpPr>
              <p:sp>
                <p:nvSpPr>
                  <p:cNvPr id="63689" name="Rectangle 56"/>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690" name="Line 57"/>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1" name="Line 58"/>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2" name="Line 59"/>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3" name="Line 60"/>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4" name="Line 61"/>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5" name="Line 62"/>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6" name="Line 63"/>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7" name="Line 64"/>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8" name="Line 65"/>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99" name="Line 66"/>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0" name="Line 67"/>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1" name="Line 68"/>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2" name="Line 69"/>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3" name="Line 70"/>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4" name="Line 71"/>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5" name="Line 72"/>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6" name="Line 73"/>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7" name="Line 74"/>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8" name="Line 75"/>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09" name="Line 76"/>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639" name="Group 77"/>
              <p:cNvGrpSpPr>
                <a:grpSpLocks/>
              </p:cNvGrpSpPr>
              <p:nvPr/>
            </p:nvGrpSpPr>
            <p:grpSpPr bwMode="auto">
              <a:xfrm>
                <a:off x="3591" y="488"/>
                <a:ext cx="924" cy="1400"/>
                <a:chOff x="447" y="488"/>
                <a:chExt cx="924" cy="1400"/>
              </a:xfrm>
            </p:grpSpPr>
            <p:sp>
              <p:nvSpPr>
                <p:cNvPr id="63664" name="Rectangle 78"/>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665" name="Group 79"/>
                <p:cNvGrpSpPr>
                  <a:grpSpLocks/>
                </p:cNvGrpSpPr>
                <p:nvPr/>
              </p:nvGrpSpPr>
              <p:grpSpPr bwMode="auto">
                <a:xfrm>
                  <a:off x="486" y="1390"/>
                  <a:ext cx="846" cy="448"/>
                  <a:chOff x="493" y="1396"/>
                  <a:chExt cx="846" cy="448"/>
                </a:xfrm>
              </p:grpSpPr>
              <p:sp>
                <p:nvSpPr>
                  <p:cNvPr id="63666" name="Rectangle 80"/>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667" name="Line 81"/>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68" name="Line 82"/>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69" name="Line 83"/>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0" name="Line 84"/>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1" name="Line 85"/>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2" name="Line 86"/>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3" name="Line 87"/>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4" name="Line 88"/>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5" name="Line 89"/>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6" name="Line 90"/>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7" name="Line 91"/>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8" name="Line 92"/>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79" name="Line 93"/>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0" name="Line 94"/>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1" name="Line 95"/>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2" name="Line 96"/>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3" name="Line 97"/>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4" name="Line 98"/>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5" name="Line 99"/>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86" name="Line 100"/>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640" name="Group 101"/>
              <p:cNvGrpSpPr>
                <a:grpSpLocks/>
              </p:cNvGrpSpPr>
              <p:nvPr/>
            </p:nvGrpSpPr>
            <p:grpSpPr bwMode="auto">
              <a:xfrm>
                <a:off x="4638" y="488"/>
                <a:ext cx="924" cy="1400"/>
                <a:chOff x="447" y="488"/>
                <a:chExt cx="924" cy="1400"/>
              </a:xfrm>
            </p:grpSpPr>
            <p:sp>
              <p:nvSpPr>
                <p:cNvPr id="63641" name="Rectangle 102"/>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642" name="Group 103"/>
                <p:cNvGrpSpPr>
                  <a:grpSpLocks/>
                </p:cNvGrpSpPr>
                <p:nvPr/>
              </p:nvGrpSpPr>
              <p:grpSpPr bwMode="auto">
                <a:xfrm>
                  <a:off x="486" y="1390"/>
                  <a:ext cx="846" cy="448"/>
                  <a:chOff x="493" y="1396"/>
                  <a:chExt cx="846" cy="448"/>
                </a:xfrm>
              </p:grpSpPr>
              <p:sp>
                <p:nvSpPr>
                  <p:cNvPr id="63643" name="Rectangle 104"/>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644" name="Line 105"/>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45" name="Line 106"/>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46" name="Line 107"/>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47" name="Line 108"/>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48" name="Line 109"/>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49" name="Line 110"/>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0" name="Line 111"/>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1" name="Line 112"/>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2" name="Line 113"/>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3" name="Line 114"/>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4" name="Line 115"/>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5" name="Line 116"/>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6" name="Line 117"/>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7" name="Line 118"/>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8" name="Line 119"/>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59" name="Line 120"/>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60" name="Line 121"/>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61" name="Line 122"/>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62" name="Line 123"/>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63" name="Line 124"/>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63493" name="Group 125"/>
            <p:cNvGrpSpPr>
              <a:grpSpLocks/>
            </p:cNvGrpSpPr>
            <p:nvPr/>
          </p:nvGrpSpPr>
          <p:grpSpPr bwMode="auto">
            <a:xfrm>
              <a:off x="452" y="488"/>
              <a:ext cx="5110" cy="1400"/>
              <a:chOff x="452" y="488"/>
              <a:chExt cx="5110" cy="1400"/>
            </a:xfrm>
          </p:grpSpPr>
          <p:grpSp>
            <p:nvGrpSpPr>
              <p:cNvPr id="63516" name="Group 126"/>
              <p:cNvGrpSpPr>
                <a:grpSpLocks/>
              </p:cNvGrpSpPr>
              <p:nvPr/>
            </p:nvGrpSpPr>
            <p:grpSpPr bwMode="auto">
              <a:xfrm>
                <a:off x="452" y="488"/>
                <a:ext cx="924" cy="1400"/>
                <a:chOff x="447" y="488"/>
                <a:chExt cx="924" cy="1400"/>
              </a:xfrm>
            </p:grpSpPr>
            <p:sp>
              <p:nvSpPr>
                <p:cNvPr id="63613" name="Rectangle 127"/>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614" name="Group 128"/>
                <p:cNvGrpSpPr>
                  <a:grpSpLocks/>
                </p:cNvGrpSpPr>
                <p:nvPr/>
              </p:nvGrpSpPr>
              <p:grpSpPr bwMode="auto">
                <a:xfrm>
                  <a:off x="486" y="1390"/>
                  <a:ext cx="846" cy="448"/>
                  <a:chOff x="493" y="1396"/>
                  <a:chExt cx="846" cy="448"/>
                </a:xfrm>
              </p:grpSpPr>
              <p:sp>
                <p:nvSpPr>
                  <p:cNvPr id="63615" name="Rectangle 129"/>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616" name="Line 130"/>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17" name="Line 131"/>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18" name="Line 132"/>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19" name="Line 133"/>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0" name="Line 134"/>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1" name="Line 135"/>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2" name="Line 136"/>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3" name="Line 137"/>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4" name="Line 138"/>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5" name="Line 139"/>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6" name="Line 140"/>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7" name="Line 141"/>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8" name="Line 142"/>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29" name="Line 143"/>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30" name="Line 144"/>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31" name="Line 145"/>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32" name="Line 146"/>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33" name="Line 147"/>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34" name="Line 148"/>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35" name="Line 149"/>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517" name="Group 150"/>
              <p:cNvGrpSpPr>
                <a:grpSpLocks/>
              </p:cNvGrpSpPr>
              <p:nvPr/>
            </p:nvGrpSpPr>
            <p:grpSpPr bwMode="auto">
              <a:xfrm>
                <a:off x="1498" y="488"/>
                <a:ext cx="924" cy="1400"/>
                <a:chOff x="447" y="488"/>
                <a:chExt cx="924" cy="1400"/>
              </a:xfrm>
            </p:grpSpPr>
            <p:sp>
              <p:nvSpPr>
                <p:cNvPr id="63590" name="Rectangle 151"/>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591" name="Group 152"/>
                <p:cNvGrpSpPr>
                  <a:grpSpLocks/>
                </p:cNvGrpSpPr>
                <p:nvPr/>
              </p:nvGrpSpPr>
              <p:grpSpPr bwMode="auto">
                <a:xfrm>
                  <a:off x="486" y="1390"/>
                  <a:ext cx="846" cy="448"/>
                  <a:chOff x="493" y="1396"/>
                  <a:chExt cx="846" cy="448"/>
                </a:xfrm>
              </p:grpSpPr>
              <p:sp>
                <p:nvSpPr>
                  <p:cNvPr id="63592" name="Rectangle 153"/>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93" name="Line 154"/>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94" name="Line 155"/>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95" name="Line 156"/>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96" name="Line 157"/>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97" name="Line 158"/>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98" name="Line 159"/>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99" name="Line 160"/>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0" name="Line 161"/>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1" name="Line 162"/>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2" name="Line 163"/>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3" name="Line 164"/>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4" name="Line 165"/>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5" name="Line 166"/>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6" name="Line 167"/>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7" name="Line 168"/>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8" name="Line 169"/>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09" name="Line 170"/>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10" name="Line 171"/>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11" name="Line 172"/>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12" name="Line 173"/>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518" name="Group 174"/>
              <p:cNvGrpSpPr>
                <a:grpSpLocks/>
              </p:cNvGrpSpPr>
              <p:nvPr/>
            </p:nvGrpSpPr>
            <p:grpSpPr bwMode="auto">
              <a:xfrm>
                <a:off x="2545" y="488"/>
                <a:ext cx="924" cy="1400"/>
                <a:chOff x="447" y="488"/>
                <a:chExt cx="924" cy="1400"/>
              </a:xfrm>
            </p:grpSpPr>
            <p:sp>
              <p:nvSpPr>
                <p:cNvPr id="63567" name="Rectangle 175"/>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568" name="Group 176"/>
                <p:cNvGrpSpPr>
                  <a:grpSpLocks/>
                </p:cNvGrpSpPr>
                <p:nvPr/>
              </p:nvGrpSpPr>
              <p:grpSpPr bwMode="auto">
                <a:xfrm>
                  <a:off x="486" y="1390"/>
                  <a:ext cx="846" cy="448"/>
                  <a:chOff x="493" y="1396"/>
                  <a:chExt cx="846" cy="448"/>
                </a:xfrm>
              </p:grpSpPr>
              <p:sp>
                <p:nvSpPr>
                  <p:cNvPr id="63569" name="Rectangle 177"/>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70" name="Line 178"/>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1" name="Line 179"/>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2" name="Line 180"/>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3" name="Line 181"/>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4" name="Line 182"/>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5" name="Line 183"/>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6" name="Line 184"/>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7" name="Line 185"/>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8" name="Line 186"/>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79" name="Line 187"/>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0" name="Line 188"/>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1" name="Line 189"/>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2" name="Line 190"/>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3" name="Line 191"/>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4" name="Line 192"/>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5" name="Line 193"/>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6" name="Line 194"/>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7" name="Line 195"/>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8" name="Line 196"/>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89" name="Line 197"/>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519" name="Group 198"/>
              <p:cNvGrpSpPr>
                <a:grpSpLocks/>
              </p:cNvGrpSpPr>
              <p:nvPr/>
            </p:nvGrpSpPr>
            <p:grpSpPr bwMode="auto">
              <a:xfrm>
                <a:off x="3591" y="488"/>
                <a:ext cx="924" cy="1400"/>
                <a:chOff x="447" y="488"/>
                <a:chExt cx="924" cy="1400"/>
              </a:xfrm>
            </p:grpSpPr>
            <p:sp>
              <p:nvSpPr>
                <p:cNvPr id="63544" name="Rectangle 199"/>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545" name="Group 200"/>
                <p:cNvGrpSpPr>
                  <a:grpSpLocks/>
                </p:cNvGrpSpPr>
                <p:nvPr/>
              </p:nvGrpSpPr>
              <p:grpSpPr bwMode="auto">
                <a:xfrm>
                  <a:off x="486" y="1390"/>
                  <a:ext cx="846" cy="448"/>
                  <a:chOff x="493" y="1396"/>
                  <a:chExt cx="846" cy="448"/>
                </a:xfrm>
              </p:grpSpPr>
              <p:sp>
                <p:nvSpPr>
                  <p:cNvPr id="63546" name="Rectangle 201"/>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47" name="Line 202"/>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48" name="Line 203"/>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49" name="Line 204"/>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0" name="Line 205"/>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1" name="Line 206"/>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2" name="Line 207"/>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3" name="Line 208"/>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4" name="Line 209"/>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5" name="Line 210"/>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6" name="Line 211"/>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7" name="Line 212"/>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8" name="Line 213"/>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59" name="Line 214"/>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0" name="Line 215"/>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1" name="Line 216"/>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2" name="Line 217"/>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3" name="Line 218"/>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4" name="Line 219"/>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5" name="Line 220"/>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66" name="Line 221"/>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3520" name="Group 222"/>
              <p:cNvGrpSpPr>
                <a:grpSpLocks/>
              </p:cNvGrpSpPr>
              <p:nvPr/>
            </p:nvGrpSpPr>
            <p:grpSpPr bwMode="auto">
              <a:xfrm>
                <a:off x="4638" y="488"/>
                <a:ext cx="924" cy="1400"/>
                <a:chOff x="447" y="488"/>
                <a:chExt cx="924" cy="1400"/>
              </a:xfrm>
            </p:grpSpPr>
            <p:sp>
              <p:nvSpPr>
                <p:cNvPr id="63521" name="Rectangle 223"/>
                <p:cNvSpPr>
                  <a:spLocks noChangeArrowheads="1"/>
                </p:cNvSpPr>
                <p:nvPr/>
              </p:nvSpPr>
              <p:spPr bwMode="auto">
                <a:xfrm>
                  <a:off x="447" y="488"/>
                  <a:ext cx="924" cy="14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grpSp>
              <p:nvGrpSpPr>
                <p:cNvPr id="63522" name="Group 224"/>
                <p:cNvGrpSpPr>
                  <a:grpSpLocks/>
                </p:cNvGrpSpPr>
                <p:nvPr/>
              </p:nvGrpSpPr>
              <p:grpSpPr bwMode="auto">
                <a:xfrm>
                  <a:off x="486" y="1390"/>
                  <a:ext cx="846" cy="448"/>
                  <a:chOff x="493" y="1396"/>
                  <a:chExt cx="846" cy="448"/>
                </a:xfrm>
              </p:grpSpPr>
              <p:sp>
                <p:nvSpPr>
                  <p:cNvPr id="63523" name="Rectangle 225"/>
                  <p:cNvSpPr>
                    <a:spLocks noChangeArrowheads="1"/>
                  </p:cNvSpPr>
                  <p:nvPr/>
                </p:nvSpPr>
                <p:spPr bwMode="auto">
                  <a:xfrm>
                    <a:off x="497" y="1397"/>
                    <a:ext cx="835" cy="4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24" name="Line 226"/>
                  <p:cNvSpPr>
                    <a:spLocks noChangeShapeType="1"/>
                  </p:cNvSpPr>
                  <p:nvPr/>
                </p:nvSpPr>
                <p:spPr bwMode="auto">
                  <a:xfrm flipV="1">
                    <a:off x="60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5" name="Line 227"/>
                  <p:cNvSpPr>
                    <a:spLocks noChangeShapeType="1"/>
                  </p:cNvSpPr>
                  <p:nvPr/>
                </p:nvSpPr>
                <p:spPr bwMode="auto">
                  <a:xfrm flipV="1">
                    <a:off x="909" y="1414"/>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6" name="Line 228"/>
                  <p:cNvSpPr>
                    <a:spLocks noChangeShapeType="1"/>
                  </p:cNvSpPr>
                  <p:nvPr/>
                </p:nvSpPr>
                <p:spPr bwMode="auto">
                  <a:xfrm flipV="1">
                    <a:off x="66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7" name="Line 229"/>
                  <p:cNvSpPr>
                    <a:spLocks noChangeShapeType="1"/>
                  </p:cNvSpPr>
                  <p:nvPr/>
                </p:nvSpPr>
                <p:spPr bwMode="auto">
                  <a:xfrm flipV="1">
                    <a:off x="72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8" name="Line 230"/>
                  <p:cNvSpPr>
                    <a:spLocks noChangeShapeType="1"/>
                  </p:cNvSpPr>
                  <p:nvPr/>
                </p:nvSpPr>
                <p:spPr bwMode="auto">
                  <a:xfrm flipV="1">
                    <a:off x="5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9" name="Line 231"/>
                  <p:cNvSpPr>
                    <a:spLocks noChangeShapeType="1"/>
                  </p:cNvSpPr>
                  <p:nvPr/>
                </p:nvSpPr>
                <p:spPr bwMode="auto">
                  <a:xfrm flipV="1">
                    <a:off x="78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0" name="Line 232"/>
                  <p:cNvSpPr>
                    <a:spLocks noChangeShapeType="1"/>
                  </p:cNvSpPr>
                  <p:nvPr/>
                </p:nvSpPr>
                <p:spPr bwMode="auto">
                  <a:xfrm flipV="1">
                    <a:off x="845" y="1397"/>
                    <a:ext cx="437" cy="44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1" name="Line 233"/>
                  <p:cNvSpPr>
                    <a:spLocks noChangeShapeType="1"/>
                  </p:cNvSpPr>
                  <p:nvPr/>
                </p:nvSpPr>
                <p:spPr bwMode="auto">
                  <a:xfrm flipH="1">
                    <a:off x="965" y="1461"/>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2" name="Line 234"/>
                  <p:cNvSpPr>
                    <a:spLocks noChangeShapeType="1"/>
                  </p:cNvSpPr>
                  <p:nvPr/>
                </p:nvSpPr>
                <p:spPr bwMode="auto">
                  <a:xfrm flipH="1">
                    <a:off x="1023" y="1531"/>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3" name="Line 235"/>
                  <p:cNvSpPr>
                    <a:spLocks noChangeShapeType="1"/>
                  </p:cNvSpPr>
                  <p:nvPr/>
                </p:nvSpPr>
                <p:spPr bwMode="auto">
                  <a:xfrm flipH="1">
                    <a:off x="1092" y="1594"/>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4" name="Line 236"/>
                  <p:cNvSpPr>
                    <a:spLocks noChangeShapeType="1"/>
                  </p:cNvSpPr>
                  <p:nvPr/>
                </p:nvSpPr>
                <p:spPr bwMode="auto">
                  <a:xfrm flipH="1">
                    <a:off x="1148" y="1656"/>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5" name="Line 237"/>
                  <p:cNvSpPr>
                    <a:spLocks noChangeShapeType="1"/>
                  </p:cNvSpPr>
                  <p:nvPr/>
                </p:nvSpPr>
                <p:spPr bwMode="auto">
                  <a:xfrm flipH="1">
                    <a:off x="1215" y="1722"/>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6" name="Line 238"/>
                  <p:cNvSpPr>
                    <a:spLocks noChangeShapeType="1"/>
                  </p:cNvSpPr>
                  <p:nvPr/>
                </p:nvSpPr>
                <p:spPr bwMode="auto">
                  <a:xfrm flipH="1">
                    <a:off x="1274" y="1780"/>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7" name="Line 239"/>
                  <p:cNvSpPr>
                    <a:spLocks noChangeShapeType="1"/>
                  </p:cNvSpPr>
                  <p:nvPr/>
                </p:nvSpPr>
                <p:spPr bwMode="auto">
                  <a:xfrm flipV="1">
                    <a:off x="501" y="1400"/>
                    <a:ext cx="418" cy="424"/>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8" name="Line 240"/>
                  <p:cNvSpPr>
                    <a:spLocks noChangeShapeType="1"/>
                  </p:cNvSpPr>
                  <p:nvPr/>
                </p:nvSpPr>
                <p:spPr bwMode="auto">
                  <a:xfrm flipV="1">
                    <a:off x="494" y="1396"/>
                    <a:ext cx="374" cy="37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9" name="Line 241"/>
                  <p:cNvSpPr>
                    <a:spLocks noChangeShapeType="1"/>
                  </p:cNvSpPr>
                  <p:nvPr/>
                </p:nvSpPr>
                <p:spPr bwMode="auto">
                  <a:xfrm flipV="1">
                    <a:off x="498" y="1396"/>
                    <a:ext cx="309" cy="313"/>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40" name="Line 242"/>
                  <p:cNvSpPr>
                    <a:spLocks noChangeShapeType="1"/>
                  </p:cNvSpPr>
                  <p:nvPr/>
                </p:nvSpPr>
                <p:spPr bwMode="auto">
                  <a:xfrm flipV="1">
                    <a:off x="493" y="1401"/>
                    <a:ext cx="241" cy="24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41" name="Line 243"/>
                  <p:cNvSpPr>
                    <a:spLocks noChangeShapeType="1"/>
                  </p:cNvSpPr>
                  <p:nvPr/>
                </p:nvSpPr>
                <p:spPr bwMode="auto">
                  <a:xfrm flipV="1">
                    <a:off x="498" y="1399"/>
                    <a:ext cx="183" cy="18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42" name="Line 244"/>
                  <p:cNvSpPr>
                    <a:spLocks noChangeShapeType="1"/>
                  </p:cNvSpPr>
                  <p:nvPr/>
                </p:nvSpPr>
                <p:spPr bwMode="auto">
                  <a:xfrm flipV="1">
                    <a:off x="498" y="1403"/>
                    <a:ext cx="113" cy="115"/>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43" name="Line 245"/>
                  <p:cNvSpPr>
                    <a:spLocks noChangeShapeType="1"/>
                  </p:cNvSpPr>
                  <p:nvPr/>
                </p:nvSpPr>
                <p:spPr bwMode="auto">
                  <a:xfrm flipV="1">
                    <a:off x="503" y="1396"/>
                    <a:ext cx="58" cy="5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63494" name="Group 246"/>
            <p:cNvGrpSpPr>
              <a:grpSpLocks/>
            </p:cNvGrpSpPr>
            <p:nvPr/>
          </p:nvGrpSpPr>
          <p:grpSpPr bwMode="auto">
            <a:xfrm>
              <a:off x="4642" y="3678"/>
              <a:ext cx="951" cy="326"/>
              <a:chOff x="4642" y="3678"/>
              <a:chExt cx="951" cy="326"/>
            </a:xfrm>
          </p:grpSpPr>
          <p:sp>
            <p:nvSpPr>
              <p:cNvPr id="63514" name="Rectangle 247"/>
              <p:cNvSpPr>
                <a:spLocks noChangeArrowheads="1"/>
              </p:cNvSpPr>
              <p:nvPr/>
            </p:nvSpPr>
            <p:spPr bwMode="auto">
              <a:xfrm>
                <a:off x="4642" y="3708"/>
                <a:ext cx="951" cy="2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15" name="Text Box 248"/>
              <p:cNvSpPr txBox="1">
                <a:spLocks noChangeArrowheads="1"/>
              </p:cNvSpPr>
              <p:nvPr/>
            </p:nvSpPr>
            <p:spPr bwMode="auto">
              <a:xfrm>
                <a:off x="4748" y="3678"/>
                <a:ext cx="74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400" b="1">
                    <a:solidFill>
                      <a:srgbClr val="000099"/>
                    </a:solidFill>
                  </a:rPr>
                  <a:t>15 DAYS</a:t>
                </a:r>
              </a:p>
              <a:p>
                <a:pPr algn="ctr">
                  <a:spcBef>
                    <a:spcPct val="0"/>
                  </a:spcBef>
                  <a:buClrTx/>
                  <a:buSzTx/>
                  <a:buFontTx/>
                  <a:buNone/>
                </a:pPr>
                <a:r>
                  <a:rPr lang="en-US" altLang="en-US" sz="1400" b="1">
                    <a:solidFill>
                      <a:srgbClr val="000099"/>
                    </a:solidFill>
                  </a:rPr>
                  <a:t>RECOVERY</a:t>
                </a:r>
              </a:p>
            </p:txBody>
          </p:sp>
        </p:grpSp>
        <p:grpSp>
          <p:nvGrpSpPr>
            <p:cNvPr id="63495" name="Group 249"/>
            <p:cNvGrpSpPr>
              <a:grpSpLocks/>
            </p:cNvGrpSpPr>
            <p:nvPr/>
          </p:nvGrpSpPr>
          <p:grpSpPr bwMode="auto">
            <a:xfrm>
              <a:off x="3569" y="3678"/>
              <a:ext cx="951" cy="326"/>
              <a:chOff x="3569" y="3678"/>
              <a:chExt cx="951" cy="326"/>
            </a:xfrm>
          </p:grpSpPr>
          <p:sp>
            <p:nvSpPr>
              <p:cNvPr id="63512" name="Rectangle 250"/>
              <p:cNvSpPr>
                <a:spLocks noChangeArrowheads="1"/>
              </p:cNvSpPr>
              <p:nvPr/>
            </p:nvSpPr>
            <p:spPr bwMode="auto">
              <a:xfrm>
                <a:off x="3569" y="3708"/>
                <a:ext cx="951" cy="2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13" name="Text Box 251"/>
              <p:cNvSpPr txBox="1">
                <a:spLocks noChangeArrowheads="1"/>
              </p:cNvSpPr>
              <p:nvPr/>
            </p:nvSpPr>
            <p:spPr bwMode="auto">
              <a:xfrm>
                <a:off x="3675" y="3678"/>
                <a:ext cx="74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400" b="1">
                    <a:solidFill>
                      <a:srgbClr val="000099"/>
                    </a:solidFill>
                  </a:rPr>
                  <a:t>10 DAYS</a:t>
                </a:r>
              </a:p>
              <a:p>
                <a:pPr algn="ctr">
                  <a:spcBef>
                    <a:spcPct val="0"/>
                  </a:spcBef>
                  <a:buClrTx/>
                  <a:buSzTx/>
                  <a:buFontTx/>
                  <a:buNone/>
                </a:pPr>
                <a:r>
                  <a:rPr lang="en-US" altLang="en-US" sz="1400" b="1">
                    <a:solidFill>
                      <a:srgbClr val="000099"/>
                    </a:solidFill>
                  </a:rPr>
                  <a:t>RECOVERY</a:t>
                </a:r>
              </a:p>
            </p:txBody>
          </p:sp>
        </p:grpSp>
        <p:grpSp>
          <p:nvGrpSpPr>
            <p:cNvPr id="63496" name="Group 252"/>
            <p:cNvGrpSpPr>
              <a:grpSpLocks/>
            </p:cNvGrpSpPr>
            <p:nvPr/>
          </p:nvGrpSpPr>
          <p:grpSpPr bwMode="auto">
            <a:xfrm>
              <a:off x="2542" y="3678"/>
              <a:ext cx="951" cy="326"/>
              <a:chOff x="2542" y="3678"/>
              <a:chExt cx="951" cy="326"/>
            </a:xfrm>
          </p:grpSpPr>
          <p:sp>
            <p:nvSpPr>
              <p:cNvPr id="63510" name="Rectangle 253"/>
              <p:cNvSpPr>
                <a:spLocks noChangeArrowheads="1"/>
              </p:cNvSpPr>
              <p:nvPr/>
            </p:nvSpPr>
            <p:spPr bwMode="auto">
              <a:xfrm>
                <a:off x="2542" y="3708"/>
                <a:ext cx="951" cy="2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11" name="Text Box 254"/>
              <p:cNvSpPr txBox="1">
                <a:spLocks noChangeArrowheads="1"/>
              </p:cNvSpPr>
              <p:nvPr/>
            </p:nvSpPr>
            <p:spPr bwMode="auto">
              <a:xfrm>
                <a:off x="2648" y="3678"/>
                <a:ext cx="74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400" b="1">
                    <a:solidFill>
                      <a:srgbClr val="000099"/>
                    </a:solidFill>
                  </a:rPr>
                  <a:t>5 DAYS</a:t>
                </a:r>
              </a:p>
              <a:p>
                <a:pPr algn="ctr">
                  <a:spcBef>
                    <a:spcPct val="0"/>
                  </a:spcBef>
                  <a:buClrTx/>
                  <a:buSzTx/>
                  <a:buFontTx/>
                  <a:buNone/>
                </a:pPr>
                <a:r>
                  <a:rPr lang="en-US" altLang="en-US" sz="1400" b="1">
                    <a:solidFill>
                      <a:srgbClr val="000099"/>
                    </a:solidFill>
                  </a:rPr>
                  <a:t>RECOVERY</a:t>
                </a:r>
              </a:p>
            </p:txBody>
          </p:sp>
        </p:grpSp>
        <p:grpSp>
          <p:nvGrpSpPr>
            <p:cNvPr id="63497" name="Group 255"/>
            <p:cNvGrpSpPr>
              <a:grpSpLocks/>
            </p:cNvGrpSpPr>
            <p:nvPr/>
          </p:nvGrpSpPr>
          <p:grpSpPr bwMode="auto">
            <a:xfrm>
              <a:off x="1481" y="3678"/>
              <a:ext cx="951" cy="326"/>
              <a:chOff x="1481" y="3678"/>
              <a:chExt cx="951" cy="326"/>
            </a:xfrm>
          </p:grpSpPr>
          <p:sp>
            <p:nvSpPr>
              <p:cNvPr id="63508" name="Rectangle 256"/>
              <p:cNvSpPr>
                <a:spLocks noChangeArrowheads="1"/>
              </p:cNvSpPr>
              <p:nvPr/>
            </p:nvSpPr>
            <p:spPr bwMode="auto">
              <a:xfrm>
                <a:off x="1481" y="3708"/>
                <a:ext cx="951" cy="2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09" name="Text Box 257"/>
              <p:cNvSpPr txBox="1">
                <a:spLocks noChangeArrowheads="1"/>
              </p:cNvSpPr>
              <p:nvPr/>
            </p:nvSpPr>
            <p:spPr bwMode="auto">
              <a:xfrm>
                <a:off x="1587" y="3678"/>
                <a:ext cx="74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400" b="1">
                    <a:solidFill>
                      <a:srgbClr val="000099"/>
                    </a:solidFill>
                  </a:rPr>
                  <a:t>EXTENT OF</a:t>
                </a:r>
              </a:p>
              <a:p>
                <a:pPr algn="ctr">
                  <a:spcBef>
                    <a:spcPct val="0"/>
                  </a:spcBef>
                  <a:buClrTx/>
                  <a:buSzTx/>
                  <a:buFontTx/>
                  <a:buNone/>
                </a:pPr>
                <a:r>
                  <a:rPr lang="en-US" altLang="en-US" sz="1400" b="1">
                    <a:solidFill>
                      <a:srgbClr val="000099"/>
                    </a:solidFill>
                  </a:rPr>
                  <a:t>GRAZING</a:t>
                </a:r>
              </a:p>
            </p:txBody>
          </p:sp>
        </p:grpSp>
        <p:grpSp>
          <p:nvGrpSpPr>
            <p:cNvPr id="63498" name="Group 258"/>
            <p:cNvGrpSpPr>
              <a:grpSpLocks/>
            </p:cNvGrpSpPr>
            <p:nvPr/>
          </p:nvGrpSpPr>
          <p:grpSpPr bwMode="auto">
            <a:xfrm>
              <a:off x="427" y="3678"/>
              <a:ext cx="951" cy="326"/>
              <a:chOff x="427" y="3678"/>
              <a:chExt cx="951" cy="326"/>
            </a:xfrm>
          </p:grpSpPr>
          <p:sp>
            <p:nvSpPr>
              <p:cNvPr id="63506" name="Rectangle 259"/>
              <p:cNvSpPr>
                <a:spLocks noChangeArrowheads="1"/>
              </p:cNvSpPr>
              <p:nvPr/>
            </p:nvSpPr>
            <p:spPr bwMode="auto">
              <a:xfrm>
                <a:off x="427" y="3708"/>
                <a:ext cx="951" cy="2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07" name="Text Box 260"/>
              <p:cNvSpPr txBox="1">
                <a:spLocks noChangeArrowheads="1"/>
              </p:cNvSpPr>
              <p:nvPr/>
            </p:nvSpPr>
            <p:spPr bwMode="auto">
              <a:xfrm>
                <a:off x="568" y="3678"/>
                <a:ext cx="66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400" b="1">
                    <a:solidFill>
                      <a:srgbClr val="000099"/>
                    </a:solidFill>
                  </a:rPr>
                  <a:t>PLANTS</a:t>
                </a:r>
              </a:p>
              <a:p>
                <a:pPr algn="ctr">
                  <a:spcBef>
                    <a:spcPct val="0"/>
                  </a:spcBef>
                  <a:buClrTx/>
                  <a:buSzTx/>
                  <a:buFontTx/>
                  <a:buNone/>
                </a:pPr>
                <a:r>
                  <a:rPr lang="en-US" altLang="en-US" sz="1400" b="1">
                    <a:solidFill>
                      <a:srgbClr val="000099"/>
                    </a:solidFill>
                  </a:rPr>
                  <a:t>AT START</a:t>
                </a:r>
              </a:p>
            </p:txBody>
          </p:sp>
        </p:grpSp>
        <p:grpSp>
          <p:nvGrpSpPr>
            <p:cNvPr id="63499" name="Group 261"/>
            <p:cNvGrpSpPr>
              <a:grpSpLocks/>
            </p:cNvGrpSpPr>
            <p:nvPr/>
          </p:nvGrpSpPr>
          <p:grpSpPr bwMode="auto">
            <a:xfrm>
              <a:off x="65" y="2165"/>
              <a:ext cx="245" cy="1425"/>
              <a:chOff x="65" y="2165"/>
              <a:chExt cx="245" cy="1425"/>
            </a:xfrm>
          </p:grpSpPr>
          <p:sp>
            <p:nvSpPr>
              <p:cNvPr id="63504" name="Rectangle 262"/>
              <p:cNvSpPr>
                <a:spLocks noChangeArrowheads="1"/>
              </p:cNvSpPr>
              <p:nvPr/>
            </p:nvSpPr>
            <p:spPr bwMode="auto">
              <a:xfrm>
                <a:off x="65" y="2165"/>
                <a:ext cx="245" cy="1425"/>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05" name="Text Box 263"/>
              <p:cNvSpPr txBox="1">
                <a:spLocks noChangeArrowheads="1"/>
              </p:cNvSpPr>
              <p:nvPr/>
            </p:nvSpPr>
            <p:spPr bwMode="auto">
              <a:xfrm>
                <a:off x="77" y="2762"/>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800" b="1">
                    <a:solidFill>
                      <a:srgbClr val="000099"/>
                    </a:solidFill>
                  </a:rPr>
                  <a:t>B</a:t>
                </a:r>
              </a:p>
            </p:txBody>
          </p:sp>
        </p:grpSp>
        <p:grpSp>
          <p:nvGrpSpPr>
            <p:cNvPr id="63500" name="Group 264"/>
            <p:cNvGrpSpPr>
              <a:grpSpLocks/>
            </p:cNvGrpSpPr>
            <p:nvPr/>
          </p:nvGrpSpPr>
          <p:grpSpPr bwMode="auto">
            <a:xfrm>
              <a:off x="65" y="475"/>
              <a:ext cx="245" cy="1425"/>
              <a:chOff x="65" y="475"/>
              <a:chExt cx="245" cy="1425"/>
            </a:xfrm>
          </p:grpSpPr>
          <p:sp>
            <p:nvSpPr>
              <p:cNvPr id="63502" name="Rectangle 265"/>
              <p:cNvSpPr>
                <a:spLocks noChangeArrowheads="1"/>
              </p:cNvSpPr>
              <p:nvPr/>
            </p:nvSpPr>
            <p:spPr bwMode="auto">
              <a:xfrm>
                <a:off x="65" y="475"/>
                <a:ext cx="245" cy="1425"/>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63503" name="Text Box 266"/>
              <p:cNvSpPr txBox="1">
                <a:spLocks noChangeArrowheads="1"/>
              </p:cNvSpPr>
              <p:nvPr/>
            </p:nvSpPr>
            <p:spPr bwMode="auto">
              <a:xfrm>
                <a:off x="77" y="1072"/>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a:spcBef>
                    <a:spcPct val="0"/>
                  </a:spcBef>
                  <a:buClrTx/>
                  <a:buSzTx/>
                  <a:buFontTx/>
                  <a:buNone/>
                </a:pPr>
                <a:r>
                  <a:rPr lang="en-US" altLang="en-US" sz="1800" b="1">
                    <a:solidFill>
                      <a:srgbClr val="000099"/>
                    </a:solidFill>
                  </a:rPr>
                  <a:t>A</a:t>
                </a:r>
              </a:p>
            </p:txBody>
          </p:sp>
        </p:grpSp>
        <p:pic>
          <p:nvPicPr>
            <p:cNvPr id="63501" name="Picture 267" descr="S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 y="551"/>
              <a:ext cx="4722" cy="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457200" y="838200"/>
            <a:ext cx="8229600" cy="5562600"/>
          </a:xfrm>
        </p:spPr>
        <p:txBody>
          <a:bodyPr/>
          <a:lstStyle/>
          <a:p>
            <a:pPr>
              <a:defRPr/>
            </a:pPr>
            <a:r>
              <a:rPr lang="en-US" dirty="0" smtClean="0"/>
              <a:t> </a:t>
            </a:r>
            <a:r>
              <a:rPr lang="en-US" dirty="0"/>
              <a:t>AHSD grazing relies on the basic tenets of </a:t>
            </a:r>
            <a:r>
              <a:rPr lang="en-US" dirty="0" smtClean="0"/>
              <a:t>keen observation </a:t>
            </a:r>
            <a:r>
              <a:rPr lang="en-US" dirty="0"/>
              <a:t>and fencing portability. </a:t>
            </a:r>
            <a:endParaRPr lang="en-US" dirty="0" smtClean="0"/>
          </a:p>
          <a:p>
            <a:pPr>
              <a:defRPr/>
            </a:pPr>
            <a:r>
              <a:rPr lang="en-US" dirty="0" smtClean="0"/>
              <a:t>Stock </a:t>
            </a:r>
            <a:r>
              <a:rPr lang="en-US" dirty="0"/>
              <a:t>densities and animal movement frequency can be altered throughout the annual grazing cycle in order to adjust to changes in climate, forage dry matter (DM) production, animal performance and soil health objectives. </a:t>
            </a:r>
          </a:p>
        </p:txBody>
      </p:sp>
      <p:sp>
        <p:nvSpPr>
          <p:cNvPr id="4" name="Slide Number Placeholder 3"/>
          <p:cNvSpPr>
            <a:spLocks noGrp="1"/>
          </p:cNvSpPr>
          <p:nvPr>
            <p:ph type="sldNum" sz="quarter" idx="12"/>
          </p:nvPr>
        </p:nvSpPr>
        <p:spPr/>
        <p:txBody>
          <a:bodyPr/>
          <a:lstStyle/>
          <a:p>
            <a:pPr>
              <a:defRPr/>
            </a:pPr>
            <a:fld id="{41103DD1-3E76-46C4-AC3A-B42AD6085771}" type="slidenum">
              <a:rPr lang="en-US" smtClean="0"/>
              <a:pPr>
                <a:defRPr/>
              </a:pPr>
              <a:t>7</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Soil Carbon Data</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dirty="0" smtClean="0">
                <a:solidFill>
                  <a:srgbClr val="FFFF00"/>
                </a:solidFill>
                <a:effectLst/>
              </a:rPr>
              <a:t>Three farms </a:t>
            </a:r>
            <a:r>
              <a:rPr lang="en-US" dirty="0" smtClean="0"/>
              <a:t>sampled in Mississippi:</a:t>
            </a:r>
          </a:p>
          <a:p>
            <a:pPr lvl="1">
              <a:defRPr/>
            </a:pPr>
            <a:r>
              <a:rPr lang="en-US" dirty="0" smtClean="0"/>
              <a:t>Fall 2014</a:t>
            </a:r>
          </a:p>
          <a:p>
            <a:pPr lvl="1">
              <a:defRPr/>
            </a:pPr>
            <a:r>
              <a:rPr lang="en-US" dirty="0" smtClean="0"/>
              <a:t>Farm Descriptions:</a:t>
            </a:r>
          </a:p>
          <a:p>
            <a:pPr lvl="2">
              <a:defRPr/>
            </a:pPr>
            <a:r>
              <a:rPr lang="en-US" dirty="0" smtClean="0">
                <a:solidFill>
                  <a:srgbClr val="FFFF00"/>
                </a:solidFill>
              </a:rPr>
              <a:t>AHSD </a:t>
            </a:r>
            <a:r>
              <a:rPr lang="en-US" dirty="0" smtClean="0"/>
              <a:t>Grazing for 5 years</a:t>
            </a:r>
          </a:p>
          <a:p>
            <a:pPr lvl="2">
              <a:defRPr/>
            </a:pPr>
            <a:r>
              <a:rPr lang="en-US" dirty="0" smtClean="0"/>
              <a:t>High Level Conventional Grazing Management</a:t>
            </a:r>
          </a:p>
          <a:p>
            <a:pPr lvl="3">
              <a:defRPr/>
            </a:pPr>
            <a:r>
              <a:rPr lang="en-US" dirty="0" smtClean="0">
                <a:solidFill>
                  <a:srgbClr val="FFFF00"/>
                </a:solidFill>
              </a:rPr>
              <a:t>CG – Good </a:t>
            </a:r>
            <a:r>
              <a:rPr lang="en-US" dirty="0" smtClean="0"/>
              <a:t>- 50+ years</a:t>
            </a:r>
          </a:p>
          <a:p>
            <a:pPr lvl="2">
              <a:defRPr/>
            </a:pPr>
            <a:r>
              <a:rPr lang="en-US" dirty="0" smtClean="0"/>
              <a:t>Low Level Conventional grazing management</a:t>
            </a:r>
          </a:p>
          <a:p>
            <a:pPr lvl="3">
              <a:defRPr/>
            </a:pPr>
            <a:r>
              <a:rPr lang="en-US" dirty="0" smtClean="0">
                <a:solidFill>
                  <a:srgbClr val="FFFF00"/>
                </a:solidFill>
              </a:rPr>
              <a:t>CG – Poor </a:t>
            </a:r>
            <a:r>
              <a:rPr lang="en-US" dirty="0" smtClean="0"/>
              <a:t>- 30+ years</a:t>
            </a:r>
          </a:p>
          <a:p>
            <a:pPr lvl="2">
              <a:defRPr/>
            </a:pPr>
            <a:r>
              <a:rPr lang="en-US" dirty="0" smtClean="0"/>
              <a:t>All same soil types</a:t>
            </a:r>
          </a:p>
          <a:p>
            <a:pPr lvl="1">
              <a:defRPr/>
            </a:pPr>
            <a:endParaRPr lang="en-US" dirty="0" smtClean="0"/>
          </a:p>
          <a:p>
            <a:pPr lvl="1">
              <a:defRPr/>
            </a:pPr>
            <a:endParaRPr lang="en-US" dirty="0"/>
          </a:p>
        </p:txBody>
      </p:sp>
      <p:sp>
        <p:nvSpPr>
          <p:cNvPr id="4" name="Slide Number Placeholder 3"/>
          <p:cNvSpPr>
            <a:spLocks noGrp="1"/>
          </p:cNvSpPr>
          <p:nvPr>
            <p:ph type="sldNum" sz="quarter" idx="12"/>
          </p:nvPr>
        </p:nvSpPr>
        <p:spPr/>
        <p:txBody>
          <a:bodyPr/>
          <a:lstStyle/>
          <a:p>
            <a:pPr>
              <a:defRPr/>
            </a:pPr>
            <a:fld id="{48C39FF3-9E83-4FB8-A7D2-96548DF44184}" type="slidenum">
              <a:rPr lang="en-US" smtClean="0"/>
              <a:pPr>
                <a:defRPr/>
              </a:pPr>
              <a:t>61</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Soil Carbon Data</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dirty="0" smtClean="0"/>
              <a:t>Soil pits dug in random locations at each farm.  Same topography.</a:t>
            </a:r>
          </a:p>
          <a:p>
            <a:pPr>
              <a:defRPr/>
            </a:pPr>
            <a:r>
              <a:rPr lang="en-US" dirty="0" smtClean="0"/>
              <a:t>Each pit 3 feet deep and 3 feet square.</a:t>
            </a:r>
          </a:p>
          <a:p>
            <a:pPr>
              <a:defRPr/>
            </a:pPr>
            <a:r>
              <a:rPr lang="en-US" dirty="0" smtClean="0"/>
              <a:t>Collected soil samples within every 6 inch section.  </a:t>
            </a:r>
          </a:p>
          <a:p>
            <a:pPr>
              <a:defRPr/>
            </a:pPr>
            <a:r>
              <a:rPr lang="en-US" dirty="0" smtClean="0"/>
              <a:t>Noted root growth and structure.</a:t>
            </a:r>
          </a:p>
          <a:p>
            <a:pPr>
              <a:defRPr/>
            </a:pPr>
            <a:r>
              <a:rPr lang="en-US" dirty="0" smtClean="0"/>
              <a:t>Noted soil life, texture, aggregation.  </a:t>
            </a:r>
            <a:endParaRPr lang="en-US" dirty="0"/>
          </a:p>
        </p:txBody>
      </p:sp>
      <p:sp>
        <p:nvSpPr>
          <p:cNvPr id="4" name="Slide Number Placeholder 3"/>
          <p:cNvSpPr>
            <a:spLocks noGrp="1"/>
          </p:cNvSpPr>
          <p:nvPr>
            <p:ph type="sldNum" sz="quarter" idx="12"/>
          </p:nvPr>
        </p:nvSpPr>
        <p:spPr/>
        <p:txBody>
          <a:bodyPr/>
          <a:lstStyle/>
          <a:p>
            <a:pPr>
              <a:defRPr/>
            </a:pPr>
            <a:fld id="{484B9E5A-7909-4230-B061-C97E38CAD7D9}" type="slidenum">
              <a:rPr lang="en-US" smtClean="0"/>
              <a:pPr>
                <a:defRPr/>
              </a:pPr>
              <a:t>62</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b="1" smtClean="0">
                <a:solidFill>
                  <a:srgbClr val="FFFF00"/>
                </a:solidFill>
                <a:effectLst/>
              </a:rPr>
              <a:t>Soil Carbon Data – Soil pH</a:t>
            </a:r>
          </a:p>
        </p:txBody>
      </p:sp>
      <p:graphicFrame>
        <p:nvGraphicFramePr>
          <p:cNvPr id="5" name="Content Placeholder 4"/>
          <p:cNvGraphicFramePr>
            <a:graphicFrameLocks noGrp="1"/>
          </p:cNvGraphicFramePr>
          <p:nvPr>
            <p:ph idx="1"/>
          </p:nvPr>
        </p:nvGraphicFramePr>
        <p:xfrm>
          <a:off x="533400" y="1600200"/>
          <a:ext cx="8229600" cy="4724398"/>
        </p:xfrm>
        <a:graphic>
          <a:graphicData uri="http://schemas.openxmlformats.org/drawingml/2006/table">
            <a:tbl>
              <a:tblPr firstRow="1" bandRow="1">
                <a:tableStyleId>{5C22544A-7EE6-4342-B048-85BDC9FD1C3A}</a:tableStyleId>
              </a:tblPr>
              <a:tblGrid>
                <a:gridCol w="2057400"/>
                <a:gridCol w="2057400"/>
                <a:gridCol w="2057400"/>
                <a:gridCol w="2057400"/>
              </a:tblGrid>
              <a:tr h="674914">
                <a:tc>
                  <a:txBody>
                    <a:bodyPr/>
                    <a:lstStyle/>
                    <a:p>
                      <a:pPr algn="ctr"/>
                      <a:r>
                        <a:rPr lang="en-US" sz="2800" dirty="0" smtClean="0">
                          <a:solidFill>
                            <a:srgbClr val="FFFF00"/>
                          </a:solidFill>
                        </a:rPr>
                        <a:t>Horizon</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AHSD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Good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Poor</a:t>
                      </a:r>
                      <a:endParaRPr lang="en-US" sz="2800" dirty="0">
                        <a:solidFill>
                          <a:srgbClr val="FFFF00"/>
                        </a:solidFill>
                      </a:endParaRPr>
                    </a:p>
                  </a:txBody>
                  <a:tcPr>
                    <a:solidFill>
                      <a:srgbClr val="FF0000"/>
                    </a:solidFill>
                  </a:tcPr>
                </a:tc>
              </a:tr>
              <a:tr h="674914">
                <a:tc>
                  <a:txBody>
                    <a:bodyPr/>
                    <a:lstStyle/>
                    <a:p>
                      <a:pPr algn="ctr"/>
                      <a:r>
                        <a:rPr lang="en-US" sz="2400" b="1" dirty="0" smtClean="0"/>
                        <a:t>1</a:t>
                      </a:r>
                      <a:endParaRPr lang="en-US" sz="2400" b="1" dirty="0"/>
                    </a:p>
                  </a:txBody>
                  <a:tcPr/>
                </a:tc>
                <a:tc>
                  <a:txBody>
                    <a:bodyPr/>
                    <a:lstStyle/>
                    <a:p>
                      <a:pPr algn="ctr"/>
                      <a:r>
                        <a:rPr lang="en-US" sz="2400" b="1" dirty="0" smtClean="0">
                          <a:solidFill>
                            <a:srgbClr val="FF0000"/>
                          </a:solidFill>
                        </a:rPr>
                        <a:t>7.9</a:t>
                      </a:r>
                      <a:endParaRPr lang="en-US" sz="2400" b="1" dirty="0">
                        <a:solidFill>
                          <a:srgbClr val="FF0000"/>
                        </a:solidFill>
                      </a:endParaRPr>
                    </a:p>
                  </a:txBody>
                  <a:tcPr/>
                </a:tc>
                <a:tc>
                  <a:txBody>
                    <a:bodyPr/>
                    <a:lstStyle/>
                    <a:p>
                      <a:pPr algn="ctr"/>
                      <a:r>
                        <a:rPr lang="en-US" sz="2400" b="1" dirty="0" smtClean="0"/>
                        <a:t>5.9</a:t>
                      </a:r>
                      <a:endParaRPr lang="en-US" sz="2400" b="1" dirty="0"/>
                    </a:p>
                  </a:txBody>
                  <a:tcPr/>
                </a:tc>
                <a:tc>
                  <a:txBody>
                    <a:bodyPr/>
                    <a:lstStyle/>
                    <a:p>
                      <a:pPr algn="ctr"/>
                      <a:r>
                        <a:rPr lang="en-US" sz="2400" b="1" dirty="0" smtClean="0"/>
                        <a:t>5.5</a:t>
                      </a:r>
                      <a:endParaRPr lang="en-US" sz="2400" b="1" dirty="0"/>
                    </a:p>
                  </a:txBody>
                  <a:tcPr/>
                </a:tc>
              </a:tr>
              <a:tr h="674914">
                <a:tc>
                  <a:txBody>
                    <a:bodyPr/>
                    <a:lstStyle/>
                    <a:p>
                      <a:pPr algn="ctr"/>
                      <a:r>
                        <a:rPr lang="en-US" sz="2400" b="1" dirty="0" smtClean="0"/>
                        <a:t>2</a:t>
                      </a:r>
                      <a:endParaRPr lang="en-US" sz="2400" b="1" dirty="0"/>
                    </a:p>
                  </a:txBody>
                  <a:tcPr/>
                </a:tc>
                <a:tc>
                  <a:txBody>
                    <a:bodyPr/>
                    <a:lstStyle/>
                    <a:p>
                      <a:pPr algn="ctr"/>
                      <a:r>
                        <a:rPr lang="en-US" sz="2400" b="1" dirty="0" smtClean="0">
                          <a:solidFill>
                            <a:srgbClr val="FF0000"/>
                          </a:solidFill>
                        </a:rPr>
                        <a:t>7.9</a:t>
                      </a:r>
                      <a:endParaRPr lang="en-US" sz="2400" b="1" dirty="0">
                        <a:solidFill>
                          <a:srgbClr val="FF0000"/>
                        </a:solidFill>
                      </a:endParaRPr>
                    </a:p>
                  </a:txBody>
                  <a:tcPr/>
                </a:tc>
                <a:tc>
                  <a:txBody>
                    <a:bodyPr/>
                    <a:lstStyle/>
                    <a:p>
                      <a:pPr algn="ctr"/>
                      <a:r>
                        <a:rPr lang="en-US" sz="2400" b="1" dirty="0" smtClean="0"/>
                        <a:t>5.8</a:t>
                      </a:r>
                      <a:endParaRPr lang="en-US" sz="2400" b="1" dirty="0"/>
                    </a:p>
                  </a:txBody>
                  <a:tcPr/>
                </a:tc>
                <a:tc>
                  <a:txBody>
                    <a:bodyPr/>
                    <a:lstStyle/>
                    <a:p>
                      <a:pPr algn="ctr"/>
                      <a:r>
                        <a:rPr lang="en-US" sz="2400" b="1" dirty="0" smtClean="0"/>
                        <a:t>5.6</a:t>
                      </a:r>
                      <a:endParaRPr lang="en-US" sz="2400" b="1" dirty="0"/>
                    </a:p>
                  </a:txBody>
                  <a:tcPr/>
                </a:tc>
              </a:tr>
              <a:tr h="674914">
                <a:tc>
                  <a:txBody>
                    <a:bodyPr/>
                    <a:lstStyle/>
                    <a:p>
                      <a:pPr algn="ctr"/>
                      <a:r>
                        <a:rPr lang="en-US" sz="2400" b="1" dirty="0" smtClean="0"/>
                        <a:t>3</a:t>
                      </a:r>
                      <a:endParaRPr lang="en-US" sz="2400" b="1" dirty="0"/>
                    </a:p>
                  </a:txBody>
                  <a:tcPr/>
                </a:tc>
                <a:tc>
                  <a:txBody>
                    <a:bodyPr/>
                    <a:lstStyle/>
                    <a:p>
                      <a:pPr algn="ctr"/>
                      <a:r>
                        <a:rPr lang="en-US" sz="2400" b="1" dirty="0" smtClean="0">
                          <a:solidFill>
                            <a:srgbClr val="FF0000"/>
                          </a:solidFill>
                        </a:rPr>
                        <a:t>7.9</a:t>
                      </a:r>
                      <a:endParaRPr lang="en-US" sz="2400" b="1" dirty="0">
                        <a:solidFill>
                          <a:srgbClr val="FF0000"/>
                        </a:solidFill>
                      </a:endParaRPr>
                    </a:p>
                  </a:txBody>
                  <a:tcPr/>
                </a:tc>
                <a:tc>
                  <a:txBody>
                    <a:bodyPr/>
                    <a:lstStyle/>
                    <a:p>
                      <a:pPr algn="ctr"/>
                      <a:r>
                        <a:rPr lang="en-US" sz="2400" b="1" dirty="0" smtClean="0"/>
                        <a:t>6.2</a:t>
                      </a:r>
                      <a:endParaRPr lang="en-US" sz="2400" b="1" dirty="0"/>
                    </a:p>
                  </a:txBody>
                  <a:tcPr/>
                </a:tc>
                <a:tc>
                  <a:txBody>
                    <a:bodyPr/>
                    <a:lstStyle/>
                    <a:p>
                      <a:pPr algn="ctr"/>
                      <a:r>
                        <a:rPr lang="en-US" sz="2400" b="1" dirty="0" smtClean="0"/>
                        <a:t>5.3</a:t>
                      </a:r>
                      <a:endParaRPr lang="en-US" sz="2400" b="1" dirty="0"/>
                    </a:p>
                  </a:txBody>
                  <a:tcPr/>
                </a:tc>
              </a:tr>
              <a:tr h="674914">
                <a:tc>
                  <a:txBody>
                    <a:bodyPr/>
                    <a:lstStyle/>
                    <a:p>
                      <a:pPr algn="ctr"/>
                      <a:r>
                        <a:rPr lang="en-US" sz="2400" b="1" dirty="0" smtClean="0"/>
                        <a:t>4</a:t>
                      </a:r>
                      <a:endParaRPr lang="en-US" sz="2400" b="1" dirty="0"/>
                    </a:p>
                  </a:txBody>
                  <a:tcPr/>
                </a:tc>
                <a:tc>
                  <a:txBody>
                    <a:bodyPr/>
                    <a:lstStyle/>
                    <a:p>
                      <a:pPr algn="ctr"/>
                      <a:r>
                        <a:rPr lang="en-US" sz="2400" b="1" dirty="0" smtClean="0">
                          <a:solidFill>
                            <a:srgbClr val="FF0000"/>
                          </a:solidFill>
                        </a:rPr>
                        <a:t>7.8</a:t>
                      </a:r>
                      <a:endParaRPr lang="en-US" sz="2400" b="1" dirty="0">
                        <a:solidFill>
                          <a:srgbClr val="FF0000"/>
                        </a:solidFill>
                      </a:endParaRPr>
                    </a:p>
                  </a:txBody>
                  <a:tcPr/>
                </a:tc>
                <a:tc>
                  <a:txBody>
                    <a:bodyPr/>
                    <a:lstStyle/>
                    <a:p>
                      <a:pPr algn="ctr"/>
                      <a:r>
                        <a:rPr lang="en-US" sz="2400" b="1" dirty="0" smtClean="0"/>
                        <a:t>6.3</a:t>
                      </a:r>
                      <a:endParaRPr lang="en-US" sz="2400" b="1" dirty="0"/>
                    </a:p>
                  </a:txBody>
                  <a:tcPr/>
                </a:tc>
                <a:tc>
                  <a:txBody>
                    <a:bodyPr/>
                    <a:lstStyle/>
                    <a:p>
                      <a:pPr algn="ctr"/>
                      <a:r>
                        <a:rPr lang="en-US" sz="2400" b="1" dirty="0" smtClean="0"/>
                        <a:t>5.1</a:t>
                      </a:r>
                      <a:endParaRPr lang="en-US" sz="2400" b="1" dirty="0"/>
                    </a:p>
                  </a:txBody>
                  <a:tcPr/>
                </a:tc>
              </a:tr>
              <a:tr h="674914">
                <a:tc>
                  <a:txBody>
                    <a:bodyPr/>
                    <a:lstStyle/>
                    <a:p>
                      <a:pPr algn="ctr"/>
                      <a:r>
                        <a:rPr lang="en-US" sz="2400" b="1" dirty="0" smtClean="0"/>
                        <a:t>5</a:t>
                      </a:r>
                      <a:endParaRPr lang="en-US" sz="2400" b="1" dirty="0"/>
                    </a:p>
                  </a:txBody>
                  <a:tcPr/>
                </a:tc>
                <a:tc>
                  <a:txBody>
                    <a:bodyPr/>
                    <a:lstStyle/>
                    <a:p>
                      <a:pPr algn="ctr"/>
                      <a:r>
                        <a:rPr lang="en-US" sz="2400" b="1" dirty="0" smtClean="0">
                          <a:solidFill>
                            <a:srgbClr val="FF0000"/>
                          </a:solidFill>
                        </a:rPr>
                        <a:t>7.8</a:t>
                      </a:r>
                      <a:endParaRPr lang="en-US" sz="2400" b="1" dirty="0">
                        <a:solidFill>
                          <a:srgbClr val="FF0000"/>
                        </a:solidFill>
                      </a:endParaRPr>
                    </a:p>
                  </a:txBody>
                  <a:tcPr/>
                </a:tc>
                <a:tc>
                  <a:txBody>
                    <a:bodyPr/>
                    <a:lstStyle/>
                    <a:p>
                      <a:pPr algn="ctr"/>
                      <a:r>
                        <a:rPr lang="en-US" sz="2400" b="1" dirty="0" smtClean="0"/>
                        <a:t>6.8</a:t>
                      </a:r>
                      <a:endParaRPr lang="en-US" sz="2400" b="1" dirty="0"/>
                    </a:p>
                  </a:txBody>
                  <a:tcPr/>
                </a:tc>
                <a:tc>
                  <a:txBody>
                    <a:bodyPr/>
                    <a:lstStyle/>
                    <a:p>
                      <a:pPr algn="ctr"/>
                      <a:r>
                        <a:rPr lang="en-US" sz="2400" b="1" dirty="0" smtClean="0"/>
                        <a:t>5.1</a:t>
                      </a:r>
                      <a:endParaRPr lang="en-US" sz="2400" b="1" dirty="0"/>
                    </a:p>
                  </a:txBody>
                  <a:tcPr/>
                </a:tc>
              </a:tr>
              <a:tr h="674914">
                <a:tc>
                  <a:txBody>
                    <a:bodyPr/>
                    <a:lstStyle/>
                    <a:p>
                      <a:pPr algn="ctr"/>
                      <a:r>
                        <a:rPr lang="en-US" sz="2400" b="1" dirty="0" smtClean="0"/>
                        <a:t>6</a:t>
                      </a:r>
                      <a:endParaRPr lang="en-US" sz="2400" b="1" dirty="0"/>
                    </a:p>
                  </a:txBody>
                  <a:tcPr/>
                </a:tc>
                <a:tc>
                  <a:txBody>
                    <a:bodyPr/>
                    <a:lstStyle/>
                    <a:p>
                      <a:pPr algn="ctr"/>
                      <a:r>
                        <a:rPr lang="en-US" sz="2400" b="1" dirty="0" smtClean="0">
                          <a:solidFill>
                            <a:srgbClr val="FF0000"/>
                          </a:solidFill>
                        </a:rPr>
                        <a:t>7.9</a:t>
                      </a:r>
                      <a:endParaRPr lang="en-US" sz="2400" b="1" dirty="0">
                        <a:solidFill>
                          <a:srgbClr val="FF0000"/>
                        </a:solidFill>
                      </a:endParaRPr>
                    </a:p>
                  </a:txBody>
                  <a:tcPr/>
                </a:tc>
                <a:tc>
                  <a:txBody>
                    <a:bodyPr/>
                    <a:lstStyle/>
                    <a:p>
                      <a:pPr algn="ctr"/>
                      <a:r>
                        <a:rPr lang="en-US" sz="2400" b="1" dirty="0" smtClean="0"/>
                        <a:t>7.0</a:t>
                      </a:r>
                      <a:endParaRPr lang="en-US" sz="2400" b="1" dirty="0"/>
                    </a:p>
                  </a:txBody>
                  <a:tcPr/>
                </a:tc>
                <a:tc>
                  <a:txBody>
                    <a:bodyPr/>
                    <a:lstStyle/>
                    <a:p>
                      <a:pPr algn="ctr"/>
                      <a:r>
                        <a:rPr lang="en-US" sz="2400" b="1" dirty="0" smtClean="0"/>
                        <a:t>4.9</a:t>
                      </a:r>
                      <a:endParaRPr lang="en-US" sz="2400" b="1" dirty="0"/>
                    </a:p>
                  </a:txBody>
                  <a:tcPr/>
                </a:tc>
              </a:tr>
            </a:tbl>
          </a:graphicData>
        </a:graphic>
      </p:graphicFrame>
      <p:sp>
        <p:nvSpPr>
          <p:cNvPr id="4" name="Slide Number Placeholder 3"/>
          <p:cNvSpPr>
            <a:spLocks noGrp="1"/>
          </p:cNvSpPr>
          <p:nvPr>
            <p:ph type="sldNum" sz="quarter" idx="12"/>
          </p:nvPr>
        </p:nvSpPr>
        <p:spPr/>
        <p:txBody>
          <a:bodyPr/>
          <a:lstStyle/>
          <a:p>
            <a:pPr>
              <a:defRPr/>
            </a:pPr>
            <a:fld id="{C34794A1-7226-4A5A-A50E-A854AE95DF54}" type="slidenum">
              <a:rPr lang="en-US" smtClean="0"/>
              <a:pPr>
                <a:defRPr/>
              </a:pPr>
              <a:t>63</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4800" b="1" smtClean="0">
                <a:solidFill>
                  <a:srgbClr val="FFFF00"/>
                </a:solidFill>
                <a:effectLst/>
              </a:rPr>
              <a:t>Soil Carbon Data – Total Soil Carbon</a:t>
            </a:r>
          </a:p>
        </p:txBody>
      </p:sp>
      <p:graphicFrame>
        <p:nvGraphicFramePr>
          <p:cNvPr id="5" name="Content Placeholder 4"/>
          <p:cNvGraphicFramePr>
            <a:graphicFrameLocks noGrp="1"/>
          </p:cNvGraphicFramePr>
          <p:nvPr>
            <p:ph idx="1"/>
          </p:nvPr>
        </p:nvGraphicFramePr>
        <p:xfrm>
          <a:off x="533400" y="1600200"/>
          <a:ext cx="8229600" cy="4724398"/>
        </p:xfrm>
        <a:graphic>
          <a:graphicData uri="http://schemas.openxmlformats.org/drawingml/2006/table">
            <a:tbl>
              <a:tblPr firstRow="1" bandRow="1">
                <a:tableStyleId>{5C22544A-7EE6-4342-B048-85BDC9FD1C3A}</a:tableStyleId>
              </a:tblPr>
              <a:tblGrid>
                <a:gridCol w="2057400"/>
                <a:gridCol w="2057400"/>
                <a:gridCol w="2057400"/>
                <a:gridCol w="2057400"/>
              </a:tblGrid>
              <a:tr h="674914">
                <a:tc>
                  <a:txBody>
                    <a:bodyPr/>
                    <a:lstStyle/>
                    <a:p>
                      <a:pPr algn="ctr"/>
                      <a:r>
                        <a:rPr lang="en-US" sz="2800" dirty="0" smtClean="0">
                          <a:solidFill>
                            <a:srgbClr val="FFFF00"/>
                          </a:solidFill>
                        </a:rPr>
                        <a:t>Horizon</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AHSD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Good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Poor</a:t>
                      </a:r>
                      <a:endParaRPr lang="en-US" sz="2800" dirty="0">
                        <a:solidFill>
                          <a:srgbClr val="FFFF00"/>
                        </a:solidFill>
                      </a:endParaRPr>
                    </a:p>
                  </a:txBody>
                  <a:tcPr>
                    <a:solidFill>
                      <a:srgbClr val="FF0000"/>
                    </a:solidFill>
                  </a:tcPr>
                </a:tc>
              </a:tr>
              <a:tr h="674914">
                <a:tc>
                  <a:txBody>
                    <a:bodyPr/>
                    <a:lstStyle/>
                    <a:p>
                      <a:pPr algn="ctr"/>
                      <a:r>
                        <a:rPr lang="en-US" sz="2400" b="1" dirty="0" smtClean="0"/>
                        <a:t>1</a:t>
                      </a:r>
                      <a:endParaRPr lang="en-US" sz="2400" b="1" dirty="0"/>
                    </a:p>
                  </a:txBody>
                  <a:tcPr/>
                </a:tc>
                <a:tc>
                  <a:txBody>
                    <a:bodyPr/>
                    <a:lstStyle/>
                    <a:p>
                      <a:pPr algn="ctr"/>
                      <a:r>
                        <a:rPr lang="en-US" sz="2400" b="1" dirty="0" smtClean="0">
                          <a:solidFill>
                            <a:srgbClr val="FF0000"/>
                          </a:solidFill>
                        </a:rPr>
                        <a:t>4.67</a:t>
                      </a:r>
                      <a:endParaRPr lang="en-US" sz="2400" b="1" dirty="0">
                        <a:solidFill>
                          <a:srgbClr val="FF0000"/>
                        </a:solidFill>
                      </a:endParaRPr>
                    </a:p>
                  </a:txBody>
                  <a:tcPr/>
                </a:tc>
                <a:tc>
                  <a:txBody>
                    <a:bodyPr/>
                    <a:lstStyle/>
                    <a:p>
                      <a:pPr algn="ctr"/>
                      <a:r>
                        <a:rPr lang="en-US" sz="2400" b="1" dirty="0" smtClean="0"/>
                        <a:t>1.64</a:t>
                      </a:r>
                      <a:endParaRPr lang="en-US" sz="2400" b="1" dirty="0"/>
                    </a:p>
                  </a:txBody>
                  <a:tcPr/>
                </a:tc>
                <a:tc>
                  <a:txBody>
                    <a:bodyPr/>
                    <a:lstStyle/>
                    <a:p>
                      <a:pPr algn="ctr"/>
                      <a:r>
                        <a:rPr lang="en-US" sz="2400" b="1" dirty="0" smtClean="0"/>
                        <a:t>1.36</a:t>
                      </a:r>
                      <a:endParaRPr lang="en-US" sz="2400" b="1" dirty="0"/>
                    </a:p>
                  </a:txBody>
                  <a:tcPr/>
                </a:tc>
              </a:tr>
              <a:tr h="674914">
                <a:tc>
                  <a:txBody>
                    <a:bodyPr/>
                    <a:lstStyle/>
                    <a:p>
                      <a:pPr algn="ctr"/>
                      <a:r>
                        <a:rPr lang="en-US" sz="2400" b="1" dirty="0" smtClean="0"/>
                        <a:t>2</a:t>
                      </a:r>
                      <a:endParaRPr lang="en-US" sz="2400" b="1" dirty="0"/>
                    </a:p>
                  </a:txBody>
                  <a:tcPr/>
                </a:tc>
                <a:tc>
                  <a:txBody>
                    <a:bodyPr/>
                    <a:lstStyle/>
                    <a:p>
                      <a:pPr algn="ctr"/>
                      <a:r>
                        <a:rPr lang="en-US" sz="2400" b="1" dirty="0" smtClean="0">
                          <a:solidFill>
                            <a:srgbClr val="FF0000"/>
                          </a:solidFill>
                        </a:rPr>
                        <a:t>4.00</a:t>
                      </a:r>
                      <a:endParaRPr lang="en-US" sz="2400" b="1" dirty="0">
                        <a:solidFill>
                          <a:srgbClr val="FF0000"/>
                        </a:solidFill>
                      </a:endParaRPr>
                    </a:p>
                  </a:txBody>
                  <a:tcPr/>
                </a:tc>
                <a:tc>
                  <a:txBody>
                    <a:bodyPr/>
                    <a:lstStyle/>
                    <a:p>
                      <a:pPr algn="ctr"/>
                      <a:r>
                        <a:rPr lang="en-US" sz="2400" b="1" dirty="0" smtClean="0"/>
                        <a:t>1.88</a:t>
                      </a:r>
                      <a:endParaRPr lang="en-US" sz="2400" b="1" dirty="0"/>
                    </a:p>
                  </a:txBody>
                  <a:tcPr/>
                </a:tc>
                <a:tc>
                  <a:txBody>
                    <a:bodyPr/>
                    <a:lstStyle/>
                    <a:p>
                      <a:pPr algn="ctr"/>
                      <a:r>
                        <a:rPr lang="en-US" sz="2400" b="1" dirty="0" smtClean="0"/>
                        <a:t>1.37</a:t>
                      </a:r>
                      <a:endParaRPr lang="en-US" sz="2400" b="1" dirty="0"/>
                    </a:p>
                  </a:txBody>
                  <a:tcPr/>
                </a:tc>
              </a:tr>
              <a:tr h="674914">
                <a:tc>
                  <a:txBody>
                    <a:bodyPr/>
                    <a:lstStyle/>
                    <a:p>
                      <a:pPr algn="ctr"/>
                      <a:r>
                        <a:rPr lang="en-US" sz="2400" b="1" dirty="0" smtClean="0"/>
                        <a:t>3</a:t>
                      </a:r>
                      <a:endParaRPr lang="en-US" sz="2400" b="1" dirty="0"/>
                    </a:p>
                  </a:txBody>
                  <a:tcPr/>
                </a:tc>
                <a:tc>
                  <a:txBody>
                    <a:bodyPr/>
                    <a:lstStyle/>
                    <a:p>
                      <a:pPr algn="ctr"/>
                      <a:r>
                        <a:rPr lang="en-US" sz="2400" b="1" dirty="0" smtClean="0">
                          <a:solidFill>
                            <a:srgbClr val="FF0000"/>
                          </a:solidFill>
                        </a:rPr>
                        <a:t>2.95</a:t>
                      </a:r>
                      <a:endParaRPr lang="en-US" sz="2400" b="1" dirty="0">
                        <a:solidFill>
                          <a:srgbClr val="FF0000"/>
                        </a:solidFill>
                      </a:endParaRPr>
                    </a:p>
                  </a:txBody>
                  <a:tcPr/>
                </a:tc>
                <a:tc>
                  <a:txBody>
                    <a:bodyPr/>
                    <a:lstStyle/>
                    <a:p>
                      <a:pPr algn="ctr"/>
                      <a:r>
                        <a:rPr lang="en-US" sz="2400" b="1" dirty="0" smtClean="0"/>
                        <a:t>1.03</a:t>
                      </a:r>
                      <a:endParaRPr lang="en-US" sz="2400" b="1" dirty="0"/>
                    </a:p>
                  </a:txBody>
                  <a:tcPr/>
                </a:tc>
                <a:tc>
                  <a:txBody>
                    <a:bodyPr/>
                    <a:lstStyle/>
                    <a:p>
                      <a:pPr algn="ctr"/>
                      <a:r>
                        <a:rPr lang="en-US" sz="2400" b="1" dirty="0" smtClean="0"/>
                        <a:t>0.40</a:t>
                      </a:r>
                      <a:endParaRPr lang="en-US" sz="2400" b="1" dirty="0"/>
                    </a:p>
                  </a:txBody>
                  <a:tcPr/>
                </a:tc>
              </a:tr>
              <a:tr h="674914">
                <a:tc>
                  <a:txBody>
                    <a:bodyPr/>
                    <a:lstStyle/>
                    <a:p>
                      <a:pPr algn="ctr"/>
                      <a:r>
                        <a:rPr lang="en-US" sz="2400" b="1" dirty="0" smtClean="0"/>
                        <a:t>4</a:t>
                      </a:r>
                      <a:endParaRPr lang="en-US" sz="2400" b="1" dirty="0"/>
                    </a:p>
                  </a:txBody>
                  <a:tcPr/>
                </a:tc>
                <a:tc>
                  <a:txBody>
                    <a:bodyPr/>
                    <a:lstStyle/>
                    <a:p>
                      <a:pPr algn="ctr"/>
                      <a:r>
                        <a:rPr lang="en-US" sz="2400" b="1" dirty="0" smtClean="0">
                          <a:solidFill>
                            <a:srgbClr val="FF0000"/>
                          </a:solidFill>
                        </a:rPr>
                        <a:t>2.04</a:t>
                      </a:r>
                      <a:endParaRPr lang="en-US" sz="2400" b="1" dirty="0">
                        <a:solidFill>
                          <a:srgbClr val="FF0000"/>
                        </a:solidFill>
                      </a:endParaRPr>
                    </a:p>
                  </a:txBody>
                  <a:tcPr/>
                </a:tc>
                <a:tc>
                  <a:txBody>
                    <a:bodyPr/>
                    <a:lstStyle/>
                    <a:p>
                      <a:pPr algn="ctr"/>
                      <a:r>
                        <a:rPr lang="en-US" sz="2400" b="1" dirty="0" smtClean="0"/>
                        <a:t>1.02</a:t>
                      </a:r>
                      <a:endParaRPr lang="en-US" sz="2400" b="1" dirty="0"/>
                    </a:p>
                  </a:txBody>
                  <a:tcPr/>
                </a:tc>
                <a:tc>
                  <a:txBody>
                    <a:bodyPr/>
                    <a:lstStyle/>
                    <a:p>
                      <a:pPr algn="ctr"/>
                      <a:r>
                        <a:rPr lang="en-US" sz="2400" b="1" dirty="0" smtClean="0"/>
                        <a:t>0.54</a:t>
                      </a:r>
                      <a:endParaRPr lang="en-US" sz="2400" b="1" dirty="0"/>
                    </a:p>
                  </a:txBody>
                  <a:tcPr/>
                </a:tc>
              </a:tr>
              <a:tr h="674914">
                <a:tc>
                  <a:txBody>
                    <a:bodyPr/>
                    <a:lstStyle/>
                    <a:p>
                      <a:pPr algn="ctr"/>
                      <a:r>
                        <a:rPr lang="en-US" sz="2400" b="1" dirty="0" smtClean="0"/>
                        <a:t>5</a:t>
                      </a:r>
                      <a:endParaRPr lang="en-US" sz="2400" b="1" dirty="0"/>
                    </a:p>
                  </a:txBody>
                  <a:tcPr/>
                </a:tc>
                <a:tc>
                  <a:txBody>
                    <a:bodyPr/>
                    <a:lstStyle/>
                    <a:p>
                      <a:pPr algn="ctr"/>
                      <a:r>
                        <a:rPr lang="en-US" sz="2400" b="1" dirty="0" smtClean="0">
                          <a:solidFill>
                            <a:srgbClr val="FF0000"/>
                          </a:solidFill>
                        </a:rPr>
                        <a:t>1.71</a:t>
                      </a:r>
                      <a:endParaRPr lang="en-US" sz="2400" b="1" dirty="0">
                        <a:solidFill>
                          <a:srgbClr val="FF0000"/>
                        </a:solidFill>
                      </a:endParaRPr>
                    </a:p>
                  </a:txBody>
                  <a:tcPr/>
                </a:tc>
                <a:tc>
                  <a:txBody>
                    <a:bodyPr/>
                    <a:lstStyle/>
                    <a:p>
                      <a:pPr algn="ctr"/>
                      <a:r>
                        <a:rPr lang="en-US" sz="2400" b="1" dirty="0" smtClean="0"/>
                        <a:t>0.38</a:t>
                      </a:r>
                      <a:endParaRPr lang="en-US" sz="2400" b="1" dirty="0"/>
                    </a:p>
                  </a:txBody>
                  <a:tcPr/>
                </a:tc>
                <a:tc>
                  <a:txBody>
                    <a:bodyPr/>
                    <a:lstStyle/>
                    <a:p>
                      <a:pPr algn="ctr"/>
                      <a:r>
                        <a:rPr lang="en-US" sz="2400" b="1" dirty="0" smtClean="0"/>
                        <a:t>0.40</a:t>
                      </a:r>
                      <a:endParaRPr lang="en-US" sz="2400" b="1" dirty="0"/>
                    </a:p>
                  </a:txBody>
                  <a:tcPr/>
                </a:tc>
              </a:tr>
              <a:tr h="674914">
                <a:tc>
                  <a:txBody>
                    <a:bodyPr/>
                    <a:lstStyle/>
                    <a:p>
                      <a:pPr algn="ctr"/>
                      <a:r>
                        <a:rPr lang="en-US" sz="2400" b="1" dirty="0" smtClean="0"/>
                        <a:t>6</a:t>
                      </a:r>
                      <a:endParaRPr lang="en-US" sz="2400" b="1" dirty="0"/>
                    </a:p>
                  </a:txBody>
                  <a:tcPr/>
                </a:tc>
                <a:tc>
                  <a:txBody>
                    <a:bodyPr/>
                    <a:lstStyle/>
                    <a:p>
                      <a:pPr algn="ctr"/>
                      <a:r>
                        <a:rPr lang="en-US" sz="2400" b="1" dirty="0" smtClean="0">
                          <a:solidFill>
                            <a:srgbClr val="FF0000"/>
                          </a:solidFill>
                        </a:rPr>
                        <a:t>1.42</a:t>
                      </a:r>
                      <a:endParaRPr lang="en-US" sz="2400" b="1" dirty="0">
                        <a:solidFill>
                          <a:srgbClr val="FF0000"/>
                        </a:solidFill>
                      </a:endParaRPr>
                    </a:p>
                  </a:txBody>
                  <a:tcPr/>
                </a:tc>
                <a:tc>
                  <a:txBody>
                    <a:bodyPr/>
                    <a:lstStyle/>
                    <a:p>
                      <a:pPr algn="ctr"/>
                      <a:r>
                        <a:rPr lang="en-US" sz="2400" b="1" dirty="0" smtClean="0"/>
                        <a:t>0.41</a:t>
                      </a:r>
                      <a:endParaRPr lang="en-US" sz="2400" b="1" dirty="0"/>
                    </a:p>
                  </a:txBody>
                  <a:tcPr/>
                </a:tc>
                <a:tc>
                  <a:txBody>
                    <a:bodyPr/>
                    <a:lstStyle/>
                    <a:p>
                      <a:pPr algn="ctr"/>
                      <a:r>
                        <a:rPr lang="en-US" sz="2400" b="1" dirty="0" smtClean="0"/>
                        <a:t>0.34</a:t>
                      </a:r>
                      <a:endParaRPr lang="en-US" sz="2400" b="1" dirty="0"/>
                    </a:p>
                  </a:txBody>
                  <a:tcPr/>
                </a:tc>
              </a:tr>
            </a:tbl>
          </a:graphicData>
        </a:graphic>
      </p:graphicFrame>
      <p:sp>
        <p:nvSpPr>
          <p:cNvPr id="4" name="Slide Number Placeholder 3"/>
          <p:cNvSpPr>
            <a:spLocks noGrp="1"/>
          </p:cNvSpPr>
          <p:nvPr>
            <p:ph type="sldNum" sz="quarter" idx="12"/>
          </p:nvPr>
        </p:nvSpPr>
        <p:spPr/>
        <p:txBody>
          <a:bodyPr/>
          <a:lstStyle/>
          <a:p>
            <a:pPr>
              <a:defRPr/>
            </a:pPr>
            <a:fld id="{81F27411-D5E7-4B78-A1A9-B0107B709166}" type="slidenum">
              <a:rPr lang="en-US" smtClean="0"/>
              <a:pPr>
                <a:defRPr/>
              </a:pPr>
              <a:t>64</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z="4800" b="1" smtClean="0">
                <a:solidFill>
                  <a:srgbClr val="FFFF00"/>
                </a:solidFill>
                <a:effectLst/>
              </a:rPr>
              <a:t>Soil Carbon Data – Soil Organic Matter</a:t>
            </a:r>
          </a:p>
        </p:txBody>
      </p:sp>
      <p:graphicFrame>
        <p:nvGraphicFramePr>
          <p:cNvPr id="5" name="Content Placeholder 4"/>
          <p:cNvGraphicFramePr>
            <a:graphicFrameLocks noGrp="1"/>
          </p:cNvGraphicFramePr>
          <p:nvPr>
            <p:ph idx="1"/>
          </p:nvPr>
        </p:nvGraphicFramePr>
        <p:xfrm>
          <a:off x="533400" y="1600200"/>
          <a:ext cx="8229600" cy="4724398"/>
        </p:xfrm>
        <a:graphic>
          <a:graphicData uri="http://schemas.openxmlformats.org/drawingml/2006/table">
            <a:tbl>
              <a:tblPr firstRow="1" bandRow="1">
                <a:tableStyleId>{5C22544A-7EE6-4342-B048-85BDC9FD1C3A}</a:tableStyleId>
              </a:tblPr>
              <a:tblGrid>
                <a:gridCol w="2057400"/>
                <a:gridCol w="2057400"/>
                <a:gridCol w="2057400"/>
                <a:gridCol w="2057400"/>
              </a:tblGrid>
              <a:tr h="674914">
                <a:tc>
                  <a:txBody>
                    <a:bodyPr/>
                    <a:lstStyle/>
                    <a:p>
                      <a:pPr algn="ctr"/>
                      <a:r>
                        <a:rPr lang="en-US" sz="2800" dirty="0" smtClean="0">
                          <a:solidFill>
                            <a:srgbClr val="FFFF00"/>
                          </a:solidFill>
                        </a:rPr>
                        <a:t>Horizon</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AHSD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Good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Poor</a:t>
                      </a:r>
                      <a:endParaRPr lang="en-US" sz="2800" dirty="0">
                        <a:solidFill>
                          <a:srgbClr val="FFFF00"/>
                        </a:solidFill>
                      </a:endParaRPr>
                    </a:p>
                  </a:txBody>
                  <a:tcPr>
                    <a:solidFill>
                      <a:srgbClr val="FF0000"/>
                    </a:solidFill>
                  </a:tcPr>
                </a:tc>
              </a:tr>
              <a:tr h="674914">
                <a:tc>
                  <a:txBody>
                    <a:bodyPr/>
                    <a:lstStyle/>
                    <a:p>
                      <a:pPr algn="ctr"/>
                      <a:r>
                        <a:rPr lang="en-US" sz="2400" b="1" dirty="0" smtClean="0"/>
                        <a:t>1</a:t>
                      </a:r>
                      <a:endParaRPr lang="en-US" sz="2400" b="1" dirty="0"/>
                    </a:p>
                  </a:txBody>
                  <a:tcPr/>
                </a:tc>
                <a:tc>
                  <a:txBody>
                    <a:bodyPr/>
                    <a:lstStyle/>
                    <a:p>
                      <a:pPr algn="ctr"/>
                      <a:r>
                        <a:rPr lang="en-US" sz="2400" b="1" dirty="0" smtClean="0">
                          <a:solidFill>
                            <a:srgbClr val="FF0000"/>
                          </a:solidFill>
                        </a:rPr>
                        <a:t>4.26</a:t>
                      </a:r>
                      <a:endParaRPr lang="en-US" sz="2400" b="1" dirty="0">
                        <a:solidFill>
                          <a:srgbClr val="FF0000"/>
                        </a:solidFill>
                      </a:endParaRPr>
                    </a:p>
                  </a:txBody>
                  <a:tcPr/>
                </a:tc>
                <a:tc>
                  <a:txBody>
                    <a:bodyPr/>
                    <a:lstStyle/>
                    <a:p>
                      <a:pPr algn="ctr"/>
                      <a:r>
                        <a:rPr lang="en-US" sz="2400" b="1" dirty="0" smtClean="0"/>
                        <a:t>3.28</a:t>
                      </a:r>
                      <a:endParaRPr lang="en-US" sz="2400" b="1" dirty="0"/>
                    </a:p>
                  </a:txBody>
                  <a:tcPr/>
                </a:tc>
                <a:tc>
                  <a:txBody>
                    <a:bodyPr/>
                    <a:lstStyle/>
                    <a:p>
                      <a:pPr algn="ctr"/>
                      <a:r>
                        <a:rPr lang="en-US" sz="2400" b="1" dirty="0" smtClean="0"/>
                        <a:t>2.72</a:t>
                      </a:r>
                      <a:endParaRPr lang="en-US" sz="2400" b="1" dirty="0"/>
                    </a:p>
                  </a:txBody>
                  <a:tcPr/>
                </a:tc>
              </a:tr>
              <a:tr h="674914">
                <a:tc>
                  <a:txBody>
                    <a:bodyPr/>
                    <a:lstStyle/>
                    <a:p>
                      <a:pPr algn="ctr"/>
                      <a:r>
                        <a:rPr lang="en-US" sz="2400" b="1" dirty="0" smtClean="0"/>
                        <a:t>2</a:t>
                      </a:r>
                      <a:endParaRPr lang="en-US" sz="2400" b="1" dirty="0"/>
                    </a:p>
                  </a:txBody>
                  <a:tcPr/>
                </a:tc>
                <a:tc>
                  <a:txBody>
                    <a:bodyPr/>
                    <a:lstStyle/>
                    <a:p>
                      <a:pPr algn="ctr"/>
                      <a:r>
                        <a:rPr lang="en-US" sz="2400" b="1" dirty="0" smtClean="0">
                          <a:solidFill>
                            <a:srgbClr val="FF0000"/>
                          </a:solidFill>
                        </a:rPr>
                        <a:t>3.22</a:t>
                      </a:r>
                      <a:endParaRPr lang="en-US" sz="2400" b="1" dirty="0">
                        <a:solidFill>
                          <a:srgbClr val="FF0000"/>
                        </a:solidFill>
                      </a:endParaRPr>
                    </a:p>
                  </a:txBody>
                  <a:tcPr/>
                </a:tc>
                <a:tc>
                  <a:txBody>
                    <a:bodyPr/>
                    <a:lstStyle/>
                    <a:p>
                      <a:pPr algn="ctr"/>
                      <a:r>
                        <a:rPr lang="en-US" sz="2400" b="1" dirty="0" smtClean="0"/>
                        <a:t>3.76</a:t>
                      </a:r>
                      <a:endParaRPr lang="en-US" sz="2400" b="1" dirty="0"/>
                    </a:p>
                  </a:txBody>
                  <a:tcPr/>
                </a:tc>
                <a:tc>
                  <a:txBody>
                    <a:bodyPr/>
                    <a:lstStyle/>
                    <a:p>
                      <a:pPr algn="ctr"/>
                      <a:r>
                        <a:rPr lang="en-US" sz="2400" b="1" dirty="0" smtClean="0"/>
                        <a:t>2.74</a:t>
                      </a:r>
                      <a:endParaRPr lang="en-US" sz="2400" b="1" dirty="0"/>
                    </a:p>
                  </a:txBody>
                  <a:tcPr/>
                </a:tc>
              </a:tr>
              <a:tr h="674914">
                <a:tc>
                  <a:txBody>
                    <a:bodyPr/>
                    <a:lstStyle/>
                    <a:p>
                      <a:pPr algn="ctr"/>
                      <a:r>
                        <a:rPr lang="en-US" sz="2400" b="1" dirty="0" smtClean="0"/>
                        <a:t>3</a:t>
                      </a:r>
                      <a:endParaRPr lang="en-US" sz="2400" b="1" dirty="0"/>
                    </a:p>
                  </a:txBody>
                  <a:tcPr/>
                </a:tc>
                <a:tc>
                  <a:txBody>
                    <a:bodyPr/>
                    <a:lstStyle/>
                    <a:p>
                      <a:pPr algn="ctr"/>
                      <a:r>
                        <a:rPr lang="en-US" sz="2400" b="1" dirty="0" smtClean="0">
                          <a:solidFill>
                            <a:srgbClr val="FF0000"/>
                          </a:solidFill>
                        </a:rPr>
                        <a:t>3.10</a:t>
                      </a:r>
                      <a:endParaRPr lang="en-US" sz="2400" b="1" dirty="0">
                        <a:solidFill>
                          <a:srgbClr val="FF0000"/>
                        </a:solidFill>
                      </a:endParaRPr>
                    </a:p>
                  </a:txBody>
                  <a:tcPr/>
                </a:tc>
                <a:tc>
                  <a:txBody>
                    <a:bodyPr/>
                    <a:lstStyle/>
                    <a:p>
                      <a:pPr algn="ctr"/>
                      <a:r>
                        <a:rPr lang="en-US" sz="2400" b="1" dirty="0" smtClean="0"/>
                        <a:t>2.06</a:t>
                      </a:r>
                      <a:endParaRPr lang="en-US" sz="2400" b="1" dirty="0"/>
                    </a:p>
                  </a:txBody>
                  <a:tcPr/>
                </a:tc>
                <a:tc>
                  <a:txBody>
                    <a:bodyPr/>
                    <a:lstStyle/>
                    <a:p>
                      <a:pPr algn="ctr"/>
                      <a:r>
                        <a:rPr lang="en-US" sz="2400" b="1" dirty="0" smtClean="0"/>
                        <a:t>0.80</a:t>
                      </a:r>
                      <a:endParaRPr lang="en-US" sz="2400" b="1" dirty="0"/>
                    </a:p>
                  </a:txBody>
                  <a:tcPr/>
                </a:tc>
              </a:tr>
              <a:tr h="674914">
                <a:tc>
                  <a:txBody>
                    <a:bodyPr/>
                    <a:lstStyle/>
                    <a:p>
                      <a:pPr algn="ctr"/>
                      <a:r>
                        <a:rPr lang="en-US" sz="2400" b="1" dirty="0" smtClean="0"/>
                        <a:t>4</a:t>
                      </a:r>
                      <a:endParaRPr lang="en-US" sz="2400" b="1" dirty="0"/>
                    </a:p>
                  </a:txBody>
                  <a:tcPr/>
                </a:tc>
                <a:tc>
                  <a:txBody>
                    <a:bodyPr/>
                    <a:lstStyle/>
                    <a:p>
                      <a:pPr algn="ctr"/>
                      <a:r>
                        <a:rPr lang="en-US" sz="2400" b="1" dirty="0" smtClean="0">
                          <a:solidFill>
                            <a:srgbClr val="FF0000"/>
                          </a:solidFill>
                        </a:rPr>
                        <a:t>2.98</a:t>
                      </a:r>
                      <a:endParaRPr lang="en-US" sz="2400" b="1" dirty="0">
                        <a:solidFill>
                          <a:srgbClr val="FF0000"/>
                        </a:solidFill>
                      </a:endParaRPr>
                    </a:p>
                  </a:txBody>
                  <a:tcPr/>
                </a:tc>
                <a:tc>
                  <a:txBody>
                    <a:bodyPr/>
                    <a:lstStyle/>
                    <a:p>
                      <a:pPr algn="ctr"/>
                      <a:r>
                        <a:rPr lang="en-US" sz="2400" b="1" dirty="0" smtClean="0"/>
                        <a:t>2.04</a:t>
                      </a:r>
                      <a:endParaRPr lang="en-US" sz="2400" b="1" dirty="0"/>
                    </a:p>
                  </a:txBody>
                  <a:tcPr/>
                </a:tc>
                <a:tc>
                  <a:txBody>
                    <a:bodyPr/>
                    <a:lstStyle/>
                    <a:p>
                      <a:pPr algn="ctr"/>
                      <a:r>
                        <a:rPr lang="en-US" sz="2400" b="1" dirty="0" smtClean="0"/>
                        <a:t>1.08</a:t>
                      </a:r>
                      <a:endParaRPr lang="en-US" sz="2400" b="1" dirty="0"/>
                    </a:p>
                  </a:txBody>
                  <a:tcPr/>
                </a:tc>
              </a:tr>
              <a:tr h="674914">
                <a:tc>
                  <a:txBody>
                    <a:bodyPr/>
                    <a:lstStyle/>
                    <a:p>
                      <a:pPr algn="ctr"/>
                      <a:r>
                        <a:rPr lang="en-US" sz="2400" b="1" dirty="0" smtClean="0"/>
                        <a:t>5</a:t>
                      </a:r>
                      <a:endParaRPr lang="en-US" sz="2400" b="1" dirty="0"/>
                    </a:p>
                  </a:txBody>
                  <a:tcPr/>
                </a:tc>
                <a:tc>
                  <a:txBody>
                    <a:bodyPr/>
                    <a:lstStyle/>
                    <a:p>
                      <a:pPr algn="ctr"/>
                      <a:r>
                        <a:rPr lang="en-US" sz="2400" b="1" dirty="0" smtClean="0">
                          <a:solidFill>
                            <a:srgbClr val="FF0000"/>
                          </a:solidFill>
                        </a:rPr>
                        <a:t>2.80</a:t>
                      </a:r>
                      <a:endParaRPr lang="en-US" sz="2400" b="1" dirty="0">
                        <a:solidFill>
                          <a:srgbClr val="FF0000"/>
                        </a:solidFill>
                      </a:endParaRPr>
                    </a:p>
                  </a:txBody>
                  <a:tcPr/>
                </a:tc>
                <a:tc>
                  <a:txBody>
                    <a:bodyPr/>
                    <a:lstStyle/>
                    <a:p>
                      <a:pPr algn="ctr"/>
                      <a:r>
                        <a:rPr lang="en-US" sz="2400" b="1" dirty="0" smtClean="0"/>
                        <a:t>0.76</a:t>
                      </a:r>
                      <a:endParaRPr lang="en-US" sz="2400" b="1" dirty="0"/>
                    </a:p>
                  </a:txBody>
                  <a:tcPr/>
                </a:tc>
                <a:tc>
                  <a:txBody>
                    <a:bodyPr/>
                    <a:lstStyle/>
                    <a:p>
                      <a:pPr algn="ctr"/>
                      <a:r>
                        <a:rPr lang="en-US" sz="2400" b="1" dirty="0" smtClean="0"/>
                        <a:t>0.80</a:t>
                      </a:r>
                      <a:endParaRPr lang="en-US" sz="2400" b="1" dirty="0"/>
                    </a:p>
                  </a:txBody>
                  <a:tcPr/>
                </a:tc>
              </a:tr>
              <a:tr h="674914">
                <a:tc>
                  <a:txBody>
                    <a:bodyPr/>
                    <a:lstStyle/>
                    <a:p>
                      <a:pPr algn="ctr"/>
                      <a:r>
                        <a:rPr lang="en-US" sz="2400" b="1" dirty="0" smtClean="0"/>
                        <a:t>6</a:t>
                      </a:r>
                      <a:endParaRPr lang="en-US" sz="2400" b="1" dirty="0"/>
                    </a:p>
                  </a:txBody>
                  <a:tcPr/>
                </a:tc>
                <a:tc>
                  <a:txBody>
                    <a:bodyPr/>
                    <a:lstStyle/>
                    <a:p>
                      <a:pPr algn="ctr"/>
                      <a:r>
                        <a:rPr lang="en-US" sz="2400" b="1" dirty="0" smtClean="0">
                          <a:solidFill>
                            <a:srgbClr val="FF0000"/>
                          </a:solidFill>
                        </a:rPr>
                        <a:t>1.98</a:t>
                      </a:r>
                      <a:endParaRPr lang="en-US" sz="2400" b="1" dirty="0">
                        <a:solidFill>
                          <a:srgbClr val="FF0000"/>
                        </a:solidFill>
                      </a:endParaRPr>
                    </a:p>
                  </a:txBody>
                  <a:tcPr/>
                </a:tc>
                <a:tc>
                  <a:txBody>
                    <a:bodyPr/>
                    <a:lstStyle/>
                    <a:p>
                      <a:pPr algn="ctr"/>
                      <a:r>
                        <a:rPr lang="en-US" sz="2400" b="1" dirty="0" smtClean="0"/>
                        <a:t>0.82</a:t>
                      </a:r>
                      <a:endParaRPr lang="en-US" sz="2400" b="1" dirty="0"/>
                    </a:p>
                  </a:txBody>
                  <a:tcPr/>
                </a:tc>
                <a:tc>
                  <a:txBody>
                    <a:bodyPr/>
                    <a:lstStyle/>
                    <a:p>
                      <a:pPr algn="ctr"/>
                      <a:r>
                        <a:rPr lang="en-US" sz="2400" b="1" dirty="0" smtClean="0"/>
                        <a:t>0.68</a:t>
                      </a:r>
                      <a:endParaRPr lang="en-US" sz="2400" b="1" dirty="0"/>
                    </a:p>
                  </a:txBody>
                  <a:tcPr/>
                </a:tc>
              </a:tr>
            </a:tbl>
          </a:graphicData>
        </a:graphic>
      </p:graphicFrame>
      <p:sp>
        <p:nvSpPr>
          <p:cNvPr id="4" name="Slide Number Placeholder 3"/>
          <p:cNvSpPr>
            <a:spLocks noGrp="1"/>
          </p:cNvSpPr>
          <p:nvPr>
            <p:ph type="sldNum" sz="quarter" idx="12"/>
          </p:nvPr>
        </p:nvSpPr>
        <p:spPr/>
        <p:txBody>
          <a:bodyPr/>
          <a:lstStyle/>
          <a:p>
            <a:pPr>
              <a:defRPr/>
            </a:pPr>
            <a:fld id="{4147A26E-DDC5-48D0-96DF-2CAD335E0FFC}" type="slidenum">
              <a:rPr lang="en-US" smtClean="0"/>
              <a:pPr>
                <a:defRPr/>
              </a:pPr>
              <a:t>65</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b="1" smtClean="0">
                <a:solidFill>
                  <a:srgbClr val="FFFF00"/>
                </a:solidFill>
                <a:effectLst/>
              </a:rPr>
              <a:t>Soil Carbon Data – Carbon Assessment Per Acre</a:t>
            </a:r>
          </a:p>
        </p:txBody>
      </p:sp>
      <p:graphicFrame>
        <p:nvGraphicFramePr>
          <p:cNvPr id="5" name="Content Placeholder 4"/>
          <p:cNvGraphicFramePr>
            <a:graphicFrameLocks noGrp="1"/>
          </p:cNvGraphicFramePr>
          <p:nvPr>
            <p:ph idx="1"/>
          </p:nvPr>
        </p:nvGraphicFramePr>
        <p:xfrm>
          <a:off x="457200" y="1600200"/>
          <a:ext cx="8229600" cy="4419600"/>
        </p:xfrm>
        <a:graphic>
          <a:graphicData uri="http://schemas.openxmlformats.org/drawingml/2006/table">
            <a:tbl>
              <a:tblPr firstRow="1" bandRow="1">
                <a:tableStyleId>{5C22544A-7EE6-4342-B048-85BDC9FD1C3A}</a:tableStyleId>
              </a:tblPr>
              <a:tblGrid>
                <a:gridCol w="2057400"/>
                <a:gridCol w="2057400"/>
                <a:gridCol w="2057400"/>
                <a:gridCol w="2057400"/>
              </a:tblGrid>
              <a:tr h="1104900">
                <a:tc>
                  <a:txBody>
                    <a:bodyPr/>
                    <a:lstStyle/>
                    <a:p>
                      <a:r>
                        <a:rPr lang="en-US" sz="2400" dirty="0" smtClean="0">
                          <a:solidFill>
                            <a:srgbClr val="FFFF00"/>
                          </a:solidFill>
                        </a:rPr>
                        <a:t>Farm</a:t>
                      </a:r>
                      <a:r>
                        <a:rPr lang="en-US" sz="2400" baseline="0" dirty="0" smtClean="0">
                          <a:solidFill>
                            <a:srgbClr val="FFFF00"/>
                          </a:solidFill>
                        </a:rPr>
                        <a:t> </a:t>
                      </a:r>
                      <a:r>
                        <a:rPr lang="en-US" sz="2400" baseline="0" dirty="0" err="1" smtClean="0">
                          <a:solidFill>
                            <a:srgbClr val="FFFF00"/>
                          </a:solidFill>
                        </a:rPr>
                        <a:t>Descrip</a:t>
                      </a:r>
                      <a:endParaRPr lang="en-US" sz="2400" dirty="0">
                        <a:solidFill>
                          <a:srgbClr val="FFFF00"/>
                        </a:solidFill>
                      </a:endParaRPr>
                    </a:p>
                  </a:txBody>
                  <a:tcPr>
                    <a:solidFill>
                      <a:srgbClr val="FF0000"/>
                    </a:solidFill>
                  </a:tcPr>
                </a:tc>
                <a:tc>
                  <a:txBody>
                    <a:bodyPr/>
                    <a:lstStyle/>
                    <a:p>
                      <a:r>
                        <a:rPr lang="en-US" sz="2400" dirty="0" smtClean="0">
                          <a:solidFill>
                            <a:srgbClr val="FFFF00"/>
                          </a:solidFill>
                        </a:rPr>
                        <a:t>Carbon (kg/</a:t>
                      </a:r>
                      <a:r>
                        <a:rPr lang="en-US" sz="2400" dirty="0" err="1" smtClean="0">
                          <a:solidFill>
                            <a:srgbClr val="FFFF00"/>
                          </a:solidFill>
                        </a:rPr>
                        <a:t>sq</a:t>
                      </a:r>
                      <a:r>
                        <a:rPr lang="en-US" sz="2400" dirty="0" smtClean="0">
                          <a:solidFill>
                            <a:srgbClr val="FFFF00"/>
                          </a:solidFill>
                        </a:rPr>
                        <a:t> meter</a:t>
                      </a:r>
                      <a:endParaRPr lang="en-US" sz="2400" dirty="0">
                        <a:solidFill>
                          <a:srgbClr val="FFFF00"/>
                        </a:solidFill>
                      </a:endParaRPr>
                    </a:p>
                  </a:txBody>
                  <a:tcPr>
                    <a:solidFill>
                      <a:srgbClr val="FF0000"/>
                    </a:solidFill>
                  </a:tcPr>
                </a:tc>
                <a:tc>
                  <a:txBody>
                    <a:bodyPr/>
                    <a:lstStyle/>
                    <a:p>
                      <a:r>
                        <a:rPr lang="en-US" sz="2400" dirty="0" smtClean="0">
                          <a:solidFill>
                            <a:srgbClr val="FFFF00"/>
                          </a:solidFill>
                        </a:rPr>
                        <a:t>Carbon  (Ton/ac)</a:t>
                      </a:r>
                      <a:endParaRPr lang="en-US" sz="2400" dirty="0">
                        <a:solidFill>
                          <a:srgbClr val="FFFF00"/>
                        </a:solidFill>
                      </a:endParaRPr>
                    </a:p>
                  </a:txBody>
                  <a:tcPr>
                    <a:solidFill>
                      <a:srgbClr val="FF0000"/>
                    </a:solidFill>
                  </a:tcPr>
                </a:tc>
                <a:tc>
                  <a:txBody>
                    <a:bodyPr/>
                    <a:lstStyle/>
                    <a:p>
                      <a:r>
                        <a:rPr lang="en-US" sz="2400" dirty="0" smtClean="0">
                          <a:solidFill>
                            <a:srgbClr val="FFFF00"/>
                          </a:solidFill>
                        </a:rPr>
                        <a:t>Carbon (Ton CO2 </a:t>
                      </a:r>
                      <a:r>
                        <a:rPr lang="en-US" sz="2400" dirty="0" err="1" smtClean="0">
                          <a:solidFill>
                            <a:srgbClr val="FFFF00"/>
                          </a:solidFill>
                        </a:rPr>
                        <a:t>Equiv</a:t>
                      </a:r>
                      <a:r>
                        <a:rPr lang="en-US" sz="2400" dirty="0" smtClean="0">
                          <a:solidFill>
                            <a:srgbClr val="FFFF00"/>
                          </a:solidFill>
                        </a:rPr>
                        <a:t>)</a:t>
                      </a:r>
                      <a:endParaRPr lang="en-US" sz="2400" dirty="0">
                        <a:solidFill>
                          <a:srgbClr val="FFFF00"/>
                        </a:solidFill>
                      </a:endParaRPr>
                    </a:p>
                  </a:txBody>
                  <a:tcPr>
                    <a:solidFill>
                      <a:srgbClr val="FF0000"/>
                    </a:solidFill>
                  </a:tcPr>
                </a:tc>
              </a:tr>
              <a:tr h="1104900">
                <a:tc>
                  <a:txBody>
                    <a:bodyPr/>
                    <a:lstStyle/>
                    <a:p>
                      <a:r>
                        <a:rPr lang="en-US" sz="2400" b="1" dirty="0" smtClean="0"/>
                        <a:t>AHSD</a:t>
                      </a:r>
                      <a:endParaRPr lang="en-US" sz="2400" b="1" dirty="0"/>
                    </a:p>
                  </a:txBody>
                  <a:tcPr/>
                </a:tc>
                <a:tc>
                  <a:txBody>
                    <a:bodyPr/>
                    <a:lstStyle/>
                    <a:p>
                      <a:pPr algn="ctr"/>
                      <a:r>
                        <a:rPr lang="en-US" sz="2400" b="1" dirty="0" smtClean="0">
                          <a:solidFill>
                            <a:srgbClr val="FF0000"/>
                          </a:solidFill>
                        </a:rPr>
                        <a:t>12.69</a:t>
                      </a:r>
                      <a:endParaRPr lang="en-US" sz="2400" b="1" dirty="0">
                        <a:solidFill>
                          <a:srgbClr val="FF0000"/>
                        </a:solidFill>
                      </a:endParaRPr>
                    </a:p>
                  </a:txBody>
                  <a:tcPr/>
                </a:tc>
                <a:tc>
                  <a:txBody>
                    <a:bodyPr/>
                    <a:lstStyle/>
                    <a:p>
                      <a:pPr algn="ctr"/>
                      <a:r>
                        <a:rPr lang="en-US" sz="2400" b="1" dirty="0" smtClean="0"/>
                        <a:t>51.41</a:t>
                      </a:r>
                      <a:endParaRPr lang="en-US" sz="2400" b="1" dirty="0"/>
                    </a:p>
                  </a:txBody>
                  <a:tcPr/>
                </a:tc>
                <a:tc>
                  <a:txBody>
                    <a:bodyPr/>
                    <a:lstStyle/>
                    <a:p>
                      <a:pPr algn="ctr"/>
                      <a:r>
                        <a:rPr lang="en-US" sz="2400" b="1" dirty="0" smtClean="0"/>
                        <a:t>188.13</a:t>
                      </a:r>
                      <a:endParaRPr lang="en-US" sz="2400" b="1" dirty="0"/>
                    </a:p>
                  </a:txBody>
                  <a:tcPr/>
                </a:tc>
              </a:tr>
              <a:tr h="1104900">
                <a:tc>
                  <a:txBody>
                    <a:bodyPr/>
                    <a:lstStyle/>
                    <a:p>
                      <a:r>
                        <a:rPr lang="en-US" sz="2400" b="1" dirty="0" smtClean="0"/>
                        <a:t>CG – Good</a:t>
                      </a:r>
                      <a:endParaRPr lang="en-US" sz="2400" b="1" dirty="0"/>
                    </a:p>
                  </a:txBody>
                  <a:tcPr/>
                </a:tc>
                <a:tc>
                  <a:txBody>
                    <a:bodyPr/>
                    <a:lstStyle/>
                    <a:p>
                      <a:pPr algn="ctr"/>
                      <a:r>
                        <a:rPr lang="en-US" sz="2400" b="1" dirty="0" smtClean="0">
                          <a:solidFill>
                            <a:srgbClr val="FF0000"/>
                          </a:solidFill>
                        </a:rPr>
                        <a:t>7.09</a:t>
                      </a:r>
                      <a:endParaRPr lang="en-US" sz="2400" b="1" dirty="0">
                        <a:solidFill>
                          <a:srgbClr val="FF0000"/>
                        </a:solidFill>
                      </a:endParaRPr>
                    </a:p>
                  </a:txBody>
                  <a:tcPr/>
                </a:tc>
                <a:tc>
                  <a:txBody>
                    <a:bodyPr/>
                    <a:lstStyle/>
                    <a:p>
                      <a:pPr algn="ctr"/>
                      <a:r>
                        <a:rPr lang="en-US" sz="2400" b="1" dirty="0" smtClean="0"/>
                        <a:t>28.71</a:t>
                      </a:r>
                      <a:endParaRPr lang="en-US" sz="2400" b="1" dirty="0"/>
                    </a:p>
                  </a:txBody>
                  <a:tcPr/>
                </a:tc>
                <a:tc>
                  <a:txBody>
                    <a:bodyPr/>
                    <a:lstStyle/>
                    <a:p>
                      <a:pPr algn="ctr"/>
                      <a:r>
                        <a:rPr lang="en-US" sz="2400" b="1" dirty="0" smtClean="0"/>
                        <a:t>105.07</a:t>
                      </a:r>
                      <a:endParaRPr lang="en-US" sz="2400" b="1" dirty="0"/>
                    </a:p>
                  </a:txBody>
                  <a:tcPr/>
                </a:tc>
              </a:tr>
              <a:tr h="1104900">
                <a:tc>
                  <a:txBody>
                    <a:bodyPr/>
                    <a:lstStyle/>
                    <a:p>
                      <a:r>
                        <a:rPr lang="en-US" sz="2400" b="1" dirty="0" smtClean="0"/>
                        <a:t>CG - Poor</a:t>
                      </a:r>
                      <a:endParaRPr lang="en-US" sz="2400" b="1" dirty="0"/>
                    </a:p>
                  </a:txBody>
                  <a:tcPr/>
                </a:tc>
                <a:tc>
                  <a:txBody>
                    <a:bodyPr/>
                    <a:lstStyle/>
                    <a:p>
                      <a:pPr algn="ctr"/>
                      <a:r>
                        <a:rPr lang="en-US" sz="2400" b="1" dirty="0" smtClean="0">
                          <a:solidFill>
                            <a:srgbClr val="FF0000"/>
                          </a:solidFill>
                        </a:rPr>
                        <a:t>5.47</a:t>
                      </a:r>
                      <a:endParaRPr lang="en-US" sz="2400" b="1" dirty="0">
                        <a:solidFill>
                          <a:srgbClr val="FF0000"/>
                        </a:solidFill>
                      </a:endParaRPr>
                    </a:p>
                  </a:txBody>
                  <a:tcPr/>
                </a:tc>
                <a:tc>
                  <a:txBody>
                    <a:bodyPr/>
                    <a:lstStyle/>
                    <a:p>
                      <a:pPr algn="ctr"/>
                      <a:r>
                        <a:rPr lang="en-US" sz="2400" b="1" dirty="0" smtClean="0"/>
                        <a:t>22.16</a:t>
                      </a:r>
                      <a:endParaRPr lang="en-US" sz="2400" b="1" dirty="0"/>
                    </a:p>
                  </a:txBody>
                  <a:tcPr/>
                </a:tc>
                <a:tc>
                  <a:txBody>
                    <a:bodyPr/>
                    <a:lstStyle/>
                    <a:p>
                      <a:pPr algn="ctr"/>
                      <a:r>
                        <a:rPr lang="en-US" sz="2400" b="1" dirty="0" smtClean="0"/>
                        <a:t>81.09</a:t>
                      </a:r>
                      <a:endParaRPr lang="en-US" sz="2400" b="1" dirty="0"/>
                    </a:p>
                  </a:txBody>
                  <a:tcPr/>
                </a:tc>
              </a:tr>
            </a:tbl>
          </a:graphicData>
        </a:graphic>
      </p:graphicFrame>
      <p:sp>
        <p:nvSpPr>
          <p:cNvPr id="4" name="Slide Number Placeholder 3"/>
          <p:cNvSpPr>
            <a:spLocks noGrp="1"/>
          </p:cNvSpPr>
          <p:nvPr>
            <p:ph type="sldNum" sz="quarter" idx="12"/>
          </p:nvPr>
        </p:nvSpPr>
        <p:spPr/>
        <p:txBody>
          <a:bodyPr/>
          <a:lstStyle/>
          <a:p>
            <a:pPr>
              <a:defRPr/>
            </a:pPr>
            <a:fld id="{9AAF6020-31AF-4770-A76F-EAFA8948AF4F}" type="slidenum">
              <a:rPr lang="en-US" smtClean="0"/>
              <a:pPr>
                <a:defRPr/>
              </a:pPr>
              <a:t>66</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294187"/>
          </a:xfrm>
        </p:spPr>
        <p:txBody>
          <a:bodyPr/>
          <a:lstStyle/>
          <a:p>
            <a:pPr>
              <a:defRPr/>
            </a:pPr>
            <a:r>
              <a:rPr lang="en-US" sz="13800" b="1" dirty="0" smtClean="0">
                <a:solidFill>
                  <a:srgbClr val="FFFF00"/>
                </a:solidFill>
              </a:rPr>
              <a:t>Case Studies</a:t>
            </a:r>
            <a:endParaRPr lang="en-US" sz="13800" b="1" dirty="0">
              <a:solidFill>
                <a:srgbClr val="FFFF00"/>
              </a:solidFill>
            </a:endParaRPr>
          </a:p>
        </p:txBody>
      </p:sp>
      <p:sp>
        <p:nvSpPr>
          <p:cNvPr id="3" name="Content Placeholder 2"/>
          <p:cNvSpPr>
            <a:spLocks noGrp="1"/>
          </p:cNvSpPr>
          <p:nvPr>
            <p:ph idx="1"/>
          </p:nvPr>
        </p:nvSpPr>
        <p:spPr>
          <a:xfrm>
            <a:off x="457200" y="3048000"/>
            <a:ext cx="8229600" cy="30829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41991FD-488C-493D-A7CB-A8C7EB82424E}" type="slidenum">
              <a:rPr lang="en-US" smtClean="0"/>
              <a:pPr>
                <a:defRPr/>
              </a:pPr>
              <a:t>67</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Gabe Brown - ND</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dirty="0" smtClean="0"/>
              <a:t>1991 – Purchased land in ND that was heavily tilled for decades.  </a:t>
            </a:r>
          </a:p>
          <a:p>
            <a:pPr>
              <a:defRPr/>
            </a:pPr>
            <a:r>
              <a:rPr lang="en-US" dirty="0" smtClean="0"/>
              <a:t>Synthetic fertilizers &amp; herbicides used regularly.</a:t>
            </a:r>
          </a:p>
          <a:p>
            <a:pPr>
              <a:defRPr/>
            </a:pPr>
            <a:r>
              <a:rPr lang="en-US" dirty="0" smtClean="0">
                <a:solidFill>
                  <a:srgbClr val="FFFF00"/>
                </a:solidFill>
              </a:rPr>
              <a:t>Starting SOM </a:t>
            </a:r>
            <a:r>
              <a:rPr lang="en-US" dirty="0" smtClean="0"/>
              <a:t>– </a:t>
            </a:r>
            <a:r>
              <a:rPr lang="en-US" dirty="0" smtClean="0">
                <a:solidFill>
                  <a:srgbClr val="FFFF00"/>
                </a:solidFill>
              </a:rPr>
              <a:t>1.7% - 1.9% </a:t>
            </a:r>
            <a:r>
              <a:rPr lang="en-US" dirty="0" smtClean="0"/>
              <a:t>with water infiltration rates of only </a:t>
            </a:r>
            <a:r>
              <a:rPr lang="en-US" dirty="0" smtClean="0">
                <a:solidFill>
                  <a:srgbClr val="FFFF00"/>
                </a:solidFill>
              </a:rPr>
              <a:t>½ inch per hour</a:t>
            </a:r>
            <a:r>
              <a:rPr lang="en-US" dirty="0" smtClean="0"/>
              <a:t>.</a:t>
            </a:r>
          </a:p>
          <a:p>
            <a:pPr>
              <a:defRPr/>
            </a:pPr>
            <a:r>
              <a:rPr lang="en-US" dirty="0" smtClean="0">
                <a:solidFill>
                  <a:srgbClr val="FFFF00"/>
                </a:solidFill>
              </a:rPr>
              <a:t>Now</a:t>
            </a:r>
            <a:r>
              <a:rPr lang="en-US" dirty="0" smtClean="0"/>
              <a:t> – SOM of </a:t>
            </a:r>
            <a:r>
              <a:rPr lang="en-US" dirty="0" smtClean="0">
                <a:solidFill>
                  <a:srgbClr val="FFFF00"/>
                </a:solidFill>
                <a:effectLst/>
              </a:rPr>
              <a:t>11+%</a:t>
            </a:r>
            <a:r>
              <a:rPr lang="en-US" dirty="0" smtClean="0"/>
              <a:t>.  Water infiltration rates exceed </a:t>
            </a:r>
            <a:r>
              <a:rPr lang="en-US" dirty="0" smtClean="0">
                <a:solidFill>
                  <a:srgbClr val="FFFF00"/>
                </a:solidFill>
                <a:effectLst/>
              </a:rPr>
              <a:t>10+ inches </a:t>
            </a:r>
            <a:r>
              <a:rPr lang="en-US" dirty="0" smtClean="0"/>
              <a:t>per hour.  </a:t>
            </a:r>
          </a:p>
        </p:txBody>
      </p:sp>
      <p:sp>
        <p:nvSpPr>
          <p:cNvPr id="4" name="Slide Number Placeholder 3"/>
          <p:cNvSpPr>
            <a:spLocks noGrp="1"/>
          </p:cNvSpPr>
          <p:nvPr>
            <p:ph type="sldNum" sz="quarter" idx="12"/>
          </p:nvPr>
        </p:nvSpPr>
        <p:spPr/>
        <p:txBody>
          <a:bodyPr/>
          <a:lstStyle/>
          <a:p>
            <a:pPr>
              <a:defRPr/>
            </a:pPr>
            <a:fld id="{DA17858F-55BD-4493-A976-67ECE4F8CC41}" type="slidenum">
              <a:rPr lang="en-US" smtClean="0"/>
              <a:pPr>
                <a:defRPr/>
              </a:pPr>
              <a:t>68</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Pictures\MobGrz\DSC00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itle 1"/>
          <p:cNvSpPr>
            <a:spLocks noGrp="1"/>
          </p:cNvSpPr>
          <p:nvPr>
            <p:ph type="title"/>
          </p:nvPr>
        </p:nvSpPr>
        <p:spPr>
          <a:xfrm>
            <a:off x="0" y="0"/>
            <a:ext cx="9144000" cy="152400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defRPr/>
            </a:pPr>
            <a:r>
              <a:rPr lang="en-US" b="1" dirty="0">
                <a:solidFill>
                  <a:srgbClr val="FFFF00"/>
                </a:solidFill>
              </a:rPr>
              <a:t>Livestock </a:t>
            </a:r>
            <a:r>
              <a:rPr lang="en-US" b="1" dirty="0" smtClean="0">
                <a:solidFill>
                  <a:srgbClr val="FFFF00"/>
                </a:solidFill>
              </a:rPr>
              <a:t>and Cocktail Cover Crops Used As Tool for Land Improvement</a:t>
            </a:r>
          </a:p>
        </p:txBody>
      </p:sp>
      <p:sp>
        <p:nvSpPr>
          <p:cNvPr id="150532" name="Content Placeholder 2"/>
          <p:cNvSpPr>
            <a:spLocks noGrp="1"/>
          </p:cNvSpPr>
          <p:nvPr>
            <p:ph idx="1"/>
          </p:nvPr>
        </p:nvSpPr>
        <p:spPr/>
        <p:txBody>
          <a:bodyPr/>
          <a:lstStyle/>
          <a:p>
            <a:pPr eaLnBrk="1" hangingPunct="1">
              <a:defRPr/>
            </a:pPr>
            <a:endParaRPr 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b="1" dirty="0" smtClean="0">
                <a:solidFill>
                  <a:srgbClr val="FFFF00"/>
                </a:solidFill>
              </a:rPr>
              <a:t>Forage DM Yield in High vs. Low Microbial Activity Fields</a:t>
            </a:r>
            <a:endParaRPr lang="en-US" sz="4000" b="1" dirty="0">
              <a:solidFill>
                <a:srgbClr val="FFFF00"/>
              </a:solidFill>
            </a:endParaRPr>
          </a:p>
        </p:txBody>
      </p:sp>
      <p:graphicFrame>
        <p:nvGraphicFramePr>
          <p:cNvPr id="5" name="Content Placeholder 4"/>
          <p:cNvGraphicFramePr>
            <a:graphicFrameLocks noGrp="1"/>
          </p:cNvGraphicFramePr>
          <p:nvPr>
            <p:ph idx="1"/>
          </p:nvPr>
        </p:nvGraphicFramePr>
        <p:xfrm>
          <a:off x="533400" y="2133600"/>
          <a:ext cx="8229600" cy="3352800"/>
        </p:xfrm>
        <a:graphic>
          <a:graphicData uri="http://schemas.openxmlformats.org/drawingml/2006/table">
            <a:tbl>
              <a:tblPr firstRow="1" bandRow="1">
                <a:tableStyleId>{5C22544A-7EE6-4342-B048-85BDC9FD1C3A}</a:tableStyleId>
              </a:tblPr>
              <a:tblGrid>
                <a:gridCol w="2971800"/>
                <a:gridCol w="2667000"/>
                <a:gridCol w="2590800"/>
              </a:tblGrid>
              <a:tr h="370840">
                <a:tc>
                  <a:txBody>
                    <a:bodyPr/>
                    <a:lstStyle/>
                    <a:p>
                      <a:pPr algn="ctr"/>
                      <a:r>
                        <a:rPr lang="en-US" sz="2800" dirty="0" smtClean="0">
                          <a:solidFill>
                            <a:srgbClr val="FFFF00"/>
                          </a:solidFill>
                        </a:rPr>
                        <a:t>Variable</a:t>
                      </a:r>
                      <a:endParaRPr lang="en-US" sz="2800" dirty="0">
                        <a:solidFill>
                          <a:srgbClr val="FFFF00"/>
                        </a:solidFill>
                      </a:endParaRPr>
                    </a:p>
                  </a:txBody>
                  <a:tcPr>
                    <a:solidFill>
                      <a:srgbClr val="C00000"/>
                    </a:solidFill>
                  </a:tcPr>
                </a:tc>
                <a:tc>
                  <a:txBody>
                    <a:bodyPr/>
                    <a:lstStyle/>
                    <a:p>
                      <a:pPr algn="ctr"/>
                      <a:r>
                        <a:rPr lang="en-US" sz="2800" dirty="0" smtClean="0">
                          <a:solidFill>
                            <a:srgbClr val="FFFF00"/>
                          </a:solidFill>
                        </a:rPr>
                        <a:t>High Microbial Activity</a:t>
                      </a:r>
                      <a:endParaRPr lang="en-US" sz="2800" dirty="0">
                        <a:solidFill>
                          <a:srgbClr val="FFFF00"/>
                        </a:solidFill>
                      </a:endParaRPr>
                    </a:p>
                  </a:txBody>
                  <a:tcPr>
                    <a:solidFill>
                      <a:srgbClr val="C00000"/>
                    </a:solidFill>
                  </a:tcPr>
                </a:tc>
                <a:tc>
                  <a:txBody>
                    <a:bodyPr/>
                    <a:lstStyle/>
                    <a:p>
                      <a:pPr algn="ctr"/>
                      <a:r>
                        <a:rPr lang="en-US" sz="2800" dirty="0" smtClean="0">
                          <a:solidFill>
                            <a:srgbClr val="FFFF00"/>
                          </a:solidFill>
                        </a:rPr>
                        <a:t>Low Microbial Activity</a:t>
                      </a:r>
                      <a:endParaRPr lang="en-US" sz="2800" dirty="0">
                        <a:solidFill>
                          <a:srgbClr val="FFFF00"/>
                        </a:solidFill>
                      </a:endParaRPr>
                    </a:p>
                  </a:txBody>
                  <a:tcPr>
                    <a:solidFill>
                      <a:srgbClr val="C00000"/>
                    </a:solidFill>
                  </a:tcPr>
                </a:tc>
              </a:tr>
              <a:tr h="370840">
                <a:tc>
                  <a:txBody>
                    <a:bodyPr/>
                    <a:lstStyle/>
                    <a:p>
                      <a:pPr algn="ctr"/>
                      <a:r>
                        <a:rPr lang="en-US" sz="2800" b="1" dirty="0" smtClean="0"/>
                        <a:t>Dry Matter (</a:t>
                      </a:r>
                      <a:r>
                        <a:rPr lang="en-US" sz="2800" b="1" dirty="0" err="1" smtClean="0"/>
                        <a:t>lbs</a:t>
                      </a:r>
                      <a:r>
                        <a:rPr lang="en-US" sz="2800" b="1" dirty="0" smtClean="0"/>
                        <a:t>/ac)</a:t>
                      </a:r>
                      <a:endParaRPr lang="en-US" sz="2800" b="1" dirty="0"/>
                    </a:p>
                  </a:txBody>
                  <a:tcPr>
                    <a:solidFill>
                      <a:srgbClr val="FFFF00"/>
                    </a:solidFill>
                  </a:tcPr>
                </a:tc>
                <a:tc>
                  <a:txBody>
                    <a:bodyPr/>
                    <a:lstStyle/>
                    <a:p>
                      <a:pPr algn="ctr"/>
                      <a:r>
                        <a:rPr lang="en-US" sz="2800" b="1" dirty="0" smtClean="0"/>
                        <a:t>8573</a:t>
                      </a:r>
                      <a:endParaRPr lang="en-US" sz="2800" b="1" dirty="0"/>
                    </a:p>
                  </a:txBody>
                  <a:tcPr>
                    <a:solidFill>
                      <a:srgbClr val="FFFF00"/>
                    </a:solidFill>
                  </a:tcPr>
                </a:tc>
                <a:tc>
                  <a:txBody>
                    <a:bodyPr/>
                    <a:lstStyle/>
                    <a:p>
                      <a:pPr algn="ctr"/>
                      <a:r>
                        <a:rPr lang="en-US" sz="2800" b="1" dirty="0" smtClean="0"/>
                        <a:t>2559</a:t>
                      </a:r>
                      <a:endParaRPr lang="en-US" sz="2800" b="1" dirty="0"/>
                    </a:p>
                  </a:txBody>
                  <a:tcPr>
                    <a:solidFill>
                      <a:srgbClr val="FFFF00"/>
                    </a:solidFill>
                  </a:tcPr>
                </a:tc>
              </a:tr>
              <a:tr h="370840">
                <a:tc>
                  <a:txBody>
                    <a:bodyPr/>
                    <a:lstStyle/>
                    <a:p>
                      <a:pPr algn="ctr"/>
                      <a:r>
                        <a:rPr lang="en-US" sz="2800" b="1" dirty="0" smtClean="0"/>
                        <a:t>Crude Protein (%)</a:t>
                      </a:r>
                      <a:endParaRPr lang="en-US" sz="2800" b="1" dirty="0"/>
                    </a:p>
                  </a:txBody>
                  <a:tcPr>
                    <a:solidFill>
                      <a:srgbClr val="FFFF00"/>
                    </a:solidFill>
                  </a:tcPr>
                </a:tc>
                <a:tc>
                  <a:txBody>
                    <a:bodyPr/>
                    <a:lstStyle/>
                    <a:p>
                      <a:pPr algn="ctr"/>
                      <a:r>
                        <a:rPr lang="en-US" sz="2800" b="1" dirty="0" smtClean="0"/>
                        <a:t>11.9</a:t>
                      </a:r>
                      <a:endParaRPr lang="en-US" sz="2800" b="1" dirty="0"/>
                    </a:p>
                  </a:txBody>
                  <a:tcPr>
                    <a:solidFill>
                      <a:srgbClr val="FFFF00"/>
                    </a:solidFill>
                  </a:tcPr>
                </a:tc>
                <a:tc>
                  <a:txBody>
                    <a:bodyPr/>
                    <a:lstStyle/>
                    <a:p>
                      <a:pPr algn="ctr"/>
                      <a:r>
                        <a:rPr lang="en-US" sz="2800" b="1" dirty="0" smtClean="0"/>
                        <a:t>7.9</a:t>
                      </a:r>
                      <a:endParaRPr lang="en-US" sz="2800" b="1" dirty="0"/>
                    </a:p>
                  </a:txBody>
                  <a:tcPr>
                    <a:solidFill>
                      <a:srgbClr val="FFFF00"/>
                    </a:solidFill>
                  </a:tcPr>
                </a:tc>
              </a:tr>
              <a:tr h="370840">
                <a:tc>
                  <a:txBody>
                    <a:bodyPr/>
                    <a:lstStyle/>
                    <a:p>
                      <a:pPr algn="ctr"/>
                      <a:r>
                        <a:rPr lang="en-US" sz="2800" b="1" dirty="0" smtClean="0"/>
                        <a:t>TDN (%)</a:t>
                      </a:r>
                      <a:endParaRPr lang="en-US" sz="2800" b="1" dirty="0"/>
                    </a:p>
                  </a:txBody>
                  <a:tcPr>
                    <a:solidFill>
                      <a:srgbClr val="FFFF00"/>
                    </a:solidFill>
                  </a:tcPr>
                </a:tc>
                <a:tc>
                  <a:txBody>
                    <a:bodyPr/>
                    <a:lstStyle/>
                    <a:p>
                      <a:pPr algn="ctr"/>
                      <a:r>
                        <a:rPr lang="en-US" sz="2800" b="1" dirty="0" smtClean="0"/>
                        <a:t>69.4</a:t>
                      </a:r>
                      <a:endParaRPr lang="en-US" sz="2800" b="1" dirty="0"/>
                    </a:p>
                  </a:txBody>
                  <a:tcPr>
                    <a:solidFill>
                      <a:srgbClr val="FFFF00"/>
                    </a:solidFill>
                  </a:tcPr>
                </a:tc>
                <a:tc>
                  <a:txBody>
                    <a:bodyPr/>
                    <a:lstStyle/>
                    <a:p>
                      <a:pPr algn="ctr"/>
                      <a:r>
                        <a:rPr lang="en-US" sz="2800" b="1" dirty="0" smtClean="0"/>
                        <a:t>55.7</a:t>
                      </a:r>
                      <a:endParaRPr lang="en-US" sz="2800" b="1" dirty="0"/>
                    </a:p>
                  </a:txBody>
                  <a:tcPr>
                    <a:solidFill>
                      <a:srgbClr val="FFFF00"/>
                    </a:solidFill>
                  </a:tcPr>
                </a:tc>
              </a:tr>
            </a:tbl>
          </a:graphicData>
        </a:graphic>
      </p:graphicFrame>
      <p:sp>
        <p:nvSpPr>
          <p:cNvPr id="4" name="Slide Number Placeholder 3"/>
          <p:cNvSpPr>
            <a:spLocks noGrp="1"/>
          </p:cNvSpPr>
          <p:nvPr>
            <p:ph type="sldNum" sz="quarter" idx="12"/>
          </p:nvPr>
        </p:nvSpPr>
        <p:spPr/>
        <p:txBody>
          <a:bodyPr/>
          <a:lstStyle/>
          <a:p>
            <a:pPr>
              <a:defRPr/>
            </a:pPr>
            <a:fld id="{D575C492-0465-430C-8225-A53F77901EC2}" type="slidenum">
              <a:rPr lang="en-US" smtClean="0"/>
              <a:pPr>
                <a:defRPr/>
              </a:pPr>
              <a:t>70</a:t>
            </a:fld>
            <a:endParaRPr lang="en-US"/>
          </a:p>
        </p:txBody>
      </p:sp>
      <p:sp>
        <p:nvSpPr>
          <p:cNvPr id="73754" name="TextBox 5"/>
          <p:cNvSpPr txBox="1">
            <a:spLocks noChangeArrowheads="1"/>
          </p:cNvSpPr>
          <p:nvPr/>
        </p:nvSpPr>
        <p:spPr bwMode="auto">
          <a:xfrm>
            <a:off x="609600" y="54864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r>
              <a:rPr lang="en-US" altLang="en-US" sz="1600"/>
              <a:t>Source: USDA NRCS Mandan, ND.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1143000"/>
          </a:xfrm>
        </p:spPr>
        <p:txBody>
          <a:bodyPr/>
          <a:lstStyle/>
          <a:p>
            <a:r>
              <a:rPr lang="en-US" altLang="en-US" b="1" smtClean="0">
                <a:solidFill>
                  <a:srgbClr val="FFFF00"/>
                </a:solidFill>
                <a:effectLst/>
              </a:rPr>
              <a:t>Key Benefits</a:t>
            </a:r>
          </a:p>
        </p:txBody>
      </p:sp>
      <p:sp>
        <p:nvSpPr>
          <p:cNvPr id="3" name="Content Placeholder 2"/>
          <p:cNvSpPr>
            <a:spLocks noGrp="1"/>
          </p:cNvSpPr>
          <p:nvPr>
            <p:ph idx="1"/>
          </p:nvPr>
        </p:nvSpPr>
        <p:spPr>
          <a:xfrm>
            <a:off x="457200" y="1219200"/>
            <a:ext cx="8229600" cy="4911725"/>
          </a:xfrm>
        </p:spPr>
        <p:txBody>
          <a:bodyPr/>
          <a:lstStyle/>
          <a:p>
            <a:pPr>
              <a:defRPr/>
            </a:pPr>
            <a:r>
              <a:rPr lang="en-US" sz="2800" dirty="0" smtClean="0"/>
              <a:t>Increased </a:t>
            </a:r>
            <a:r>
              <a:rPr lang="en-US" sz="2800" dirty="0"/>
              <a:t>forage dry matter production on a seasonal and annual basis. </a:t>
            </a:r>
          </a:p>
          <a:p>
            <a:pPr>
              <a:defRPr/>
            </a:pPr>
            <a:r>
              <a:rPr lang="en-US" sz="2800" dirty="0" smtClean="0"/>
              <a:t>Enhanced </a:t>
            </a:r>
            <a:r>
              <a:rPr lang="en-US" sz="2800" dirty="0"/>
              <a:t>animal performance. </a:t>
            </a:r>
          </a:p>
          <a:p>
            <a:pPr>
              <a:defRPr/>
            </a:pPr>
            <a:r>
              <a:rPr lang="en-US" sz="2800" dirty="0" smtClean="0"/>
              <a:t>Significant </a:t>
            </a:r>
            <a:r>
              <a:rPr lang="en-US" sz="2800" dirty="0"/>
              <a:t>improvements in soil health, including: </a:t>
            </a:r>
          </a:p>
          <a:p>
            <a:pPr>
              <a:defRPr/>
            </a:pPr>
            <a:r>
              <a:rPr lang="en-US" sz="2400" dirty="0" smtClean="0"/>
              <a:t>Increased </a:t>
            </a:r>
            <a:r>
              <a:rPr lang="en-US" sz="2400" dirty="0"/>
              <a:t>water infiltration rates and soil water retention. </a:t>
            </a:r>
          </a:p>
          <a:p>
            <a:pPr>
              <a:defRPr/>
            </a:pPr>
            <a:r>
              <a:rPr lang="en-US" sz="2400" dirty="0" smtClean="0"/>
              <a:t>Increased </a:t>
            </a:r>
            <a:r>
              <a:rPr lang="en-US" sz="2400" dirty="0"/>
              <a:t>soil aggregation, improved soil </a:t>
            </a:r>
            <a:r>
              <a:rPr lang="en-US" sz="2400" dirty="0" err="1"/>
              <a:t>tilth</a:t>
            </a:r>
            <a:r>
              <a:rPr lang="en-US" sz="2400" dirty="0"/>
              <a:t>, and reduction in soil compaction. </a:t>
            </a:r>
          </a:p>
          <a:p>
            <a:pPr>
              <a:defRPr/>
            </a:pPr>
            <a:r>
              <a:rPr lang="en-US" sz="2400" dirty="0" smtClean="0"/>
              <a:t>Reduced </a:t>
            </a:r>
            <a:r>
              <a:rPr lang="en-US" sz="2400" dirty="0"/>
              <a:t>erosion and runoff. </a:t>
            </a:r>
          </a:p>
          <a:p>
            <a:pPr>
              <a:defRPr/>
            </a:pPr>
            <a:r>
              <a:rPr lang="en-US" sz="2400" dirty="0" smtClean="0"/>
              <a:t>Increased </a:t>
            </a:r>
            <a:r>
              <a:rPr lang="en-US" sz="2400" dirty="0"/>
              <a:t>soil microbial population and microbial balance. </a:t>
            </a:r>
          </a:p>
        </p:txBody>
      </p:sp>
      <p:sp>
        <p:nvSpPr>
          <p:cNvPr id="4" name="Slide Number Placeholder 3"/>
          <p:cNvSpPr>
            <a:spLocks noGrp="1"/>
          </p:cNvSpPr>
          <p:nvPr>
            <p:ph type="sldNum" sz="quarter" idx="12"/>
          </p:nvPr>
        </p:nvSpPr>
        <p:spPr/>
        <p:txBody>
          <a:bodyPr/>
          <a:lstStyle/>
          <a:p>
            <a:pPr>
              <a:defRPr/>
            </a:pPr>
            <a:fld id="{B450BEB2-EBB2-4B5F-9573-42F7B989502C}" type="slidenum">
              <a:rPr lang="en-US" smtClean="0"/>
              <a:pPr>
                <a:defRPr/>
              </a:pPr>
              <a:t>8</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7813"/>
            <a:ext cx="8229600" cy="4598987"/>
          </a:xfrm>
        </p:spPr>
        <p:txBody>
          <a:bodyPr/>
          <a:lstStyle/>
          <a:p>
            <a:r>
              <a:rPr lang="en-US" altLang="en-US" sz="7200" b="1" smtClean="0">
                <a:solidFill>
                  <a:srgbClr val="FFFF00"/>
                </a:solidFill>
                <a:effectLst/>
              </a:rPr>
              <a:t>Mississippi Farm</a:t>
            </a:r>
          </a:p>
        </p:txBody>
      </p:sp>
      <p:sp>
        <p:nvSpPr>
          <p:cNvPr id="3" name="Content Placeholder 2"/>
          <p:cNvSpPr>
            <a:spLocks noGrp="1"/>
          </p:cNvSpPr>
          <p:nvPr>
            <p:ph idx="1"/>
          </p:nvPr>
        </p:nvSpPr>
        <p:spPr>
          <a:xfrm>
            <a:off x="457200" y="4114800"/>
            <a:ext cx="8229600" cy="2016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A04B924E-3FE8-4007-8A82-9AF1A2A56891}"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788987"/>
          </a:xfrm>
        </p:spPr>
        <p:txBody>
          <a:bodyPr/>
          <a:lstStyle/>
          <a:p>
            <a:pPr>
              <a:defRPr/>
            </a:pPr>
            <a:endParaRPr lang="en-US" b="1" dirty="0">
              <a:solidFill>
                <a:srgbClr val="FFFF00"/>
              </a:solidFill>
            </a:endParaRPr>
          </a:p>
        </p:txBody>
      </p:sp>
      <p:sp>
        <p:nvSpPr>
          <p:cNvPr id="3" name="Content Placeholder 2"/>
          <p:cNvSpPr>
            <a:spLocks noGrp="1"/>
          </p:cNvSpPr>
          <p:nvPr>
            <p:ph sz="quarter" idx="1"/>
          </p:nvPr>
        </p:nvSpPr>
        <p:spPr/>
        <p:txBody>
          <a:bodyPr/>
          <a:lstStyle/>
          <a:p>
            <a:pPr>
              <a:defRPr/>
            </a:pPr>
            <a:endParaRPr lang="en-US" dirty="0"/>
          </a:p>
        </p:txBody>
      </p:sp>
      <p:sp>
        <p:nvSpPr>
          <p:cNvPr id="4" name="Content Placeholder 3"/>
          <p:cNvSpPr>
            <a:spLocks noGrp="1"/>
          </p:cNvSpPr>
          <p:nvPr>
            <p:ph sz="quarter" idx="2"/>
          </p:nvPr>
        </p:nvSpPr>
        <p:spPr/>
        <p:txBody>
          <a:bodyPr/>
          <a:lstStyle/>
          <a:p>
            <a:pPr>
              <a:defRPr/>
            </a:pPr>
            <a:endParaRPr lang="en-US" dirty="0"/>
          </a:p>
        </p:txBody>
      </p:sp>
      <p:sp>
        <p:nvSpPr>
          <p:cNvPr id="5" name="Content Placeholder 4"/>
          <p:cNvSpPr>
            <a:spLocks noGrp="1"/>
          </p:cNvSpPr>
          <p:nvPr>
            <p:ph sz="quarter" idx="3"/>
          </p:nvPr>
        </p:nvSpPr>
        <p:spPr/>
        <p:txBody>
          <a:bodyPr/>
          <a:lstStyle/>
          <a:p>
            <a:pPr>
              <a:defRPr/>
            </a:pPr>
            <a:endParaRPr lang="en-US" dirty="0"/>
          </a:p>
        </p:txBody>
      </p:sp>
      <p:sp>
        <p:nvSpPr>
          <p:cNvPr id="6" name="Content Placeholder 5"/>
          <p:cNvSpPr>
            <a:spLocks noGrp="1"/>
          </p:cNvSpPr>
          <p:nvPr>
            <p:ph sz="quarter" idx="4"/>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42212EE-0998-4D02-B2D2-C34655BC8C82}" type="slidenum">
              <a:rPr lang="en-US" smtClean="0"/>
              <a:pPr>
                <a:defRPr/>
              </a:pPr>
              <a:t>72</a:t>
            </a:fld>
            <a:endParaRPr lang="en-US"/>
          </a:p>
        </p:txBody>
      </p:sp>
      <p:pic>
        <p:nvPicPr>
          <p:cNvPr id="75784" name="Picture 2" descr="C:\Users\Allen\Pictures\Devices Download Files\IMG00220-20100318-15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25450"/>
            <a:ext cx="4394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4" descr="C:\Users\Allen\Pictures\Devices Download Files\IMG00225-20100318-1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405765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5" descr="C:\Users\Allen\Pictures\Devices Download Files\IMG00228-20100318-15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433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Picture 6" descr="C:\Users\Allen\Pictures\Devices Download Files\IMG00231-20100318-1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42545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8" name="TextBox 7"/>
          <p:cNvSpPr txBox="1">
            <a:spLocks noChangeArrowheads="1"/>
          </p:cNvSpPr>
          <p:nvPr/>
        </p:nvSpPr>
        <p:spPr bwMode="auto">
          <a:xfrm>
            <a:off x="1752600" y="425450"/>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6"/>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7"/>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8"/>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FF00"/>
                </a:solidFill>
              </a:rPr>
              <a:t>Condition at Purchase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Implemented Strategy</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sz="3600" dirty="0" smtClean="0"/>
              <a:t>Bale Grazing 1</a:t>
            </a:r>
            <a:r>
              <a:rPr lang="en-US" sz="3600" baseline="30000" dirty="0" smtClean="0"/>
              <a:t>st</a:t>
            </a:r>
            <a:r>
              <a:rPr lang="en-US" sz="3600" dirty="0" smtClean="0"/>
              <a:t> winter.</a:t>
            </a:r>
          </a:p>
          <a:p>
            <a:pPr>
              <a:defRPr/>
            </a:pPr>
            <a:r>
              <a:rPr lang="en-US" sz="3600" dirty="0" smtClean="0"/>
              <a:t>High Stock Density/Short Duration Grazing.</a:t>
            </a:r>
          </a:p>
          <a:p>
            <a:pPr>
              <a:defRPr/>
            </a:pPr>
            <a:r>
              <a:rPr lang="en-US" sz="3600" dirty="0" smtClean="0"/>
              <a:t>Long rest periods.</a:t>
            </a:r>
          </a:p>
          <a:p>
            <a:pPr>
              <a:defRPr/>
            </a:pPr>
            <a:r>
              <a:rPr lang="en-US" sz="3600" dirty="0" smtClean="0"/>
              <a:t>Strategic use of soil </a:t>
            </a:r>
            <a:r>
              <a:rPr lang="en-US" sz="3600" dirty="0" err="1" smtClean="0"/>
              <a:t>microbials</a:t>
            </a:r>
            <a:r>
              <a:rPr lang="en-US" sz="3600" dirty="0" smtClean="0"/>
              <a:t>.  </a:t>
            </a:r>
            <a:endParaRPr lang="en-US" sz="3600" dirty="0"/>
          </a:p>
        </p:txBody>
      </p:sp>
      <p:sp>
        <p:nvSpPr>
          <p:cNvPr id="4" name="Slide Number Placeholder 3"/>
          <p:cNvSpPr>
            <a:spLocks noGrp="1"/>
          </p:cNvSpPr>
          <p:nvPr>
            <p:ph type="sldNum" sz="quarter" idx="12"/>
          </p:nvPr>
        </p:nvSpPr>
        <p:spPr/>
        <p:txBody>
          <a:bodyPr/>
          <a:lstStyle/>
          <a:p>
            <a:pPr>
              <a:defRPr/>
            </a:pPr>
            <a:fld id="{F7191D7C-1527-4C88-B1F7-68B42F968097}"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a:defRPr/>
            </a:pPr>
            <a:endParaRPr lang="en-US"/>
          </a:p>
        </p:txBody>
      </p:sp>
      <p:sp>
        <p:nvSpPr>
          <p:cNvPr id="3" name="Content Placeholder 2"/>
          <p:cNvSpPr>
            <a:spLocks noGrp="1"/>
          </p:cNvSpPr>
          <p:nvPr>
            <p:ph sz="quarter" idx="1"/>
          </p:nvPr>
        </p:nvSpPr>
        <p:spPr/>
        <p:txBody>
          <a:bodyPr/>
          <a:lstStyle/>
          <a:p>
            <a:pPr>
              <a:defRPr/>
            </a:pPr>
            <a:endParaRPr lang="en-US" dirty="0"/>
          </a:p>
        </p:txBody>
      </p:sp>
      <p:sp>
        <p:nvSpPr>
          <p:cNvPr id="4" name="Content Placeholder 3"/>
          <p:cNvSpPr>
            <a:spLocks noGrp="1"/>
          </p:cNvSpPr>
          <p:nvPr>
            <p:ph sz="quarter" idx="2"/>
          </p:nvPr>
        </p:nvSpPr>
        <p:spPr/>
        <p:txBody>
          <a:bodyPr/>
          <a:lstStyle/>
          <a:p>
            <a:pPr>
              <a:defRPr/>
            </a:pPr>
            <a:endParaRPr lang="en-US" dirty="0"/>
          </a:p>
        </p:txBody>
      </p:sp>
      <p:sp>
        <p:nvSpPr>
          <p:cNvPr id="5" name="Content Placeholder 4"/>
          <p:cNvSpPr>
            <a:spLocks noGrp="1"/>
          </p:cNvSpPr>
          <p:nvPr>
            <p:ph sz="quarter" idx="3"/>
          </p:nvPr>
        </p:nvSpPr>
        <p:spPr/>
        <p:txBody>
          <a:bodyPr/>
          <a:lstStyle/>
          <a:p>
            <a:pPr>
              <a:defRPr/>
            </a:pPr>
            <a:endParaRPr lang="en-US" dirty="0"/>
          </a:p>
        </p:txBody>
      </p:sp>
      <p:sp>
        <p:nvSpPr>
          <p:cNvPr id="6" name="Content Placeholder 5"/>
          <p:cNvSpPr>
            <a:spLocks noGrp="1"/>
          </p:cNvSpPr>
          <p:nvPr>
            <p:ph sz="quarter" idx="4"/>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03837D6-6B94-4006-9353-84631D2D47D8}" type="slidenum">
              <a:rPr lang="en-US" smtClean="0"/>
              <a:pPr>
                <a:defRPr/>
              </a:pPr>
              <a:t>74</a:t>
            </a:fld>
            <a:endParaRPr lang="en-US"/>
          </a:p>
        </p:txBody>
      </p:sp>
      <p:pic>
        <p:nvPicPr>
          <p:cNvPr id="77832" name="Picture 2" descr="C:\Users\Allen\Pictures\Devices Download Files\Copy (2) of IMG00500-20100716-08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242888"/>
            <a:ext cx="3924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3" descr="C:\Users\Allen\Pictures\Devices Download Files\Copy (2) of IMG00509-20100716-08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7000"/>
            <a:ext cx="40386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4" descr="C:\Users\Allen\Pictures\Devices Download Files\Copy (2) of IMG00519-20100717-09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267075"/>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5" descr="C:\Users\Allen\Pictures\Devices Download Files\Copy (2) of IMG00521-20100717-09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4802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6" name="TextBox 7"/>
          <p:cNvSpPr txBox="1">
            <a:spLocks noChangeArrowheads="1"/>
          </p:cNvSpPr>
          <p:nvPr/>
        </p:nvSpPr>
        <p:spPr bwMode="auto">
          <a:xfrm>
            <a:off x="1905000" y="242888"/>
            <a:ext cx="556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6"/>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7"/>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8"/>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9pPr>
          </a:lstStyle>
          <a:p>
            <a:pPr eaLnBrk="1" hangingPunct="1">
              <a:spcBef>
                <a:spcPct val="0"/>
              </a:spcBef>
              <a:buClrTx/>
              <a:buSzTx/>
              <a:buFontTx/>
              <a:buNone/>
            </a:pPr>
            <a:r>
              <a:rPr lang="en-US" altLang="en-US" sz="2000" b="1">
                <a:solidFill>
                  <a:srgbClr val="FF0000"/>
                </a:solidFill>
              </a:rPr>
              <a:t>Year 1 Grazing Season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Text Placeholder 2"/>
          <p:cNvSpPr>
            <a:spLocks noGrp="1"/>
          </p:cNvSpPr>
          <p:nvPr>
            <p:ph type="body"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dirty="0"/>
          </a:p>
        </p:txBody>
      </p:sp>
      <p:sp>
        <p:nvSpPr>
          <p:cNvPr id="5" name="Text Placeholder 4"/>
          <p:cNvSpPr>
            <a:spLocks noGrp="1"/>
          </p:cNvSpPr>
          <p:nvPr>
            <p:ph type="body" sz="quarter" idx="3"/>
          </p:nvPr>
        </p:nvSpPr>
        <p:spPr/>
        <p:txBody>
          <a:bodyPr/>
          <a:lstStyle/>
          <a:p>
            <a:pPr>
              <a:defRPr/>
            </a:pPr>
            <a:endParaRPr lang="en-US"/>
          </a:p>
        </p:txBody>
      </p:sp>
      <p:sp>
        <p:nvSpPr>
          <p:cNvPr id="6" name="Content Placeholder 5"/>
          <p:cNvSpPr>
            <a:spLocks noGrp="1"/>
          </p:cNvSpPr>
          <p:nvPr>
            <p:ph sz="quarter" idx="4"/>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AE98EA5-E418-41F6-AD7C-F7CE0CBB1196}" type="slidenum">
              <a:rPr lang="en-US" smtClean="0"/>
              <a:pPr>
                <a:defRPr/>
              </a:pPr>
              <a:t>75</a:t>
            </a:fld>
            <a:endParaRPr lang="en-US"/>
          </a:p>
        </p:txBody>
      </p:sp>
      <p:pic>
        <p:nvPicPr>
          <p:cNvPr id="78856" name="Picture 2" descr="C:\Users\Allen\Pictures\Devices Download Files\IMG00569-20100824-13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3" descr="C:\Users\Allen\Pictures\Devices Download Files\IMG00570-20100824-1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00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Box 7"/>
          <p:cNvSpPr txBox="1">
            <a:spLocks noChangeArrowheads="1"/>
          </p:cNvSpPr>
          <p:nvPr/>
        </p:nvSpPr>
        <p:spPr bwMode="auto">
          <a:xfrm>
            <a:off x="990600" y="609600"/>
            <a:ext cx="419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2800" b="1">
                <a:solidFill>
                  <a:srgbClr val="FFFF00"/>
                </a:solidFill>
              </a:rPr>
              <a:t>Grazing Weeds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Text Placeholder 2"/>
          <p:cNvSpPr>
            <a:spLocks noGrp="1"/>
          </p:cNvSpPr>
          <p:nvPr>
            <p:ph type="body"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dirty="0"/>
          </a:p>
        </p:txBody>
      </p:sp>
      <p:sp>
        <p:nvSpPr>
          <p:cNvPr id="5" name="Text Placeholder 4"/>
          <p:cNvSpPr>
            <a:spLocks noGrp="1"/>
          </p:cNvSpPr>
          <p:nvPr>
            <p:ph type="body" sz="quarter" idx="3"/>
          </p:nvPr>
        </p:nvSpPr>
        <p:spPr/>
        <p:txBody>
          <a:bodyPr/>
          <a:lstStyle/>
          <a:p>
            <a:pPr>
              <a:defRPr/>
            </a:pPr>
            <a:endParaRPr lang="en-US"/>
          </a:p>
        </p:txBody>
      </p:sp>
      <p:sp>
        <p:nvSpPr>
          <p:cNvPr id="6" name="Content Placeholder 5"/>
          <p:cNvSpPr>
            <a:spLocks noGrp="1"/>
          </p:cNvSpPr>
          <p:nvPr>
            <p:ph sz="quarter" idx="4"/>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42B81A9-5077-4613-B675-DC92E7380E50}" type="slidenum">
              <a:rPr lang="en-US" smtClean="0"/>
              <a:pPr>
                <a:defRPr/>
              </a:pPr>
              <a:t>76</a:t>
            </a:fld>
            <a:endParaRPr lang="en-US"/>
          </a:p>
        </p:txBody>
      </p:sp>
      <p:pic>
        <p:nvPicPr>
          <p:cNvPr id="79880" name="Picture 2" descr="C:\Users\Allen\Pictures\Devices Download Files\IMG00338-20100607-1452 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6688"/>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descr="C:\Users\Allen\Pictures\Devices Download Files\IMG00347-20100608-1615 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4" descr="C:\Users\Allen\Pictures\Devices Download Files\IMG00349-20100608-1615 0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200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5" descr="C:\Users\Allen\Pictures\Devices Download Files\IMG00344-20100608-12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514725"/>
            <a:ext cx="4100513"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TextBox 8"/>
          <p:cNvSpPr txBox="1">
            <a:spLocks noChangeArrowheads="1"/>
          </p:cNvSpPr>
          <p:nvPr/>
        </p:nvSpPr>
        <p:spPr bwMode="auto">
          <a:xfrm>
            <a:off x="2362200" y="3810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6"/>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7"/>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8"/>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9pPr>
          </a:lstStyle>
          <a:p>
            <a:pPr algn="ctr" eaLnBrk="1" hangingPunct="1">
              <a:spcBef>
                <a:spcPct val="0"/>
              </a:spcBef>
              <a:buClrTx/>
              <a:buSzTx/>
              <a:buFontTx/>
              <a:buNone/>
            </a:pPr>
            <a:r>
              <a:rPr lang="en-US" altLang="en-US" sz="2400" b="1">
                <a:solidFill>
                  <a:srgbClr val="FFFF00"/>
                </a:solidFill>
              </a:rPr>
              <a:t>Year 2 Grazing Season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Text Placeholder 2"/>
          <p:cNvSpPr>
            <a:spLocks noGrp="1"/>
          </p:cNvSpPr>
          <p:nvPr>
            <p:ph type="body"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dirty="0"/>
          </a:p>
        </p:txBody>
      </p:sp>
      <p:sp>
        <p:nvSpPr>
          <p:cNvPr id="5" name="Text Placeholder 4"/>
          <p:cNvSpPr>
            <a:spLocks noGrp="1"/>
          </p:cNvSpPr>
          <p:nvPr>
            <p:ph type="body" sz="quarter" idx="3"/>
          </p:nvPr>
        </p:nvSpPr>
        <p:spPr/>
        <p:txBody>
          <a:bodyPr/>
          <a:lstStyle/>
          <a:p>
            <a:pPr>
              <a:defRPr/>
            </a:pPr>
            <a:endParaRPr lang="en-US"/>
          </a:p>
        </p:txBody>
      </p:sp>
      <p:sp>
        <p:nvSpPr>
          <p:cNvPr id="6" name="Content Placeholder 5"/>
          <p:cNvSpPr>
            <a:spLocks noGrp="1"/>
          </p:cNvSpPr>
          <p:nvPr>
            <p:ph sz="quarter" idx="4"/>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4C65CC6-EDEF-43D3-813E-D84389B6B1CB}" type="slidenum">
              <a:rPr lang="en-US" smtClean="0"/>
              <a:pPr>
                <a:defRPr/>
              </a:pPr>
              <a:t>77</a:t>
            </a:fld>
            <a:endParaRPr lang="en-US"/>
          </a:p>
        </p:txBody>
      </p:sp>
      <p:pic>
        <p:nvPicPr>
          <p:cNvPr id="80904" name="Picture 2" descr="C:\Users\Allen\Pictures\Bunker Hill Grass 2012\IMG_0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060700"/>
            <a:ext cx="457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9" descr="C:\Users\Allen\Pictures\Morrisy Forage Pics\IMG_05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63" y="304800"/>
            <a:ext cx="4224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0" descr="C:\Users\Allen\Pictures\Morrisy Forage Pics\IMG_05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3073400"/>
            <a:ext cx="457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descr="C:\Users\Allen\Pictures\Morrisy Forage Pics\IMG_057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152400"/>
            <a:ext cx="42846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TextBox 7"/>
          <p:cNvSpPr txBox="1">
            <a:spLocks noChangeArrowheads="1"/>
          </p:cNvSpPr>
          <p:nvPr/>
        </p:nvSpPr>
        <p:spPr bwMode="auto">
          <a:xfrm>
            <a:off x="1752600" y="6096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6"/>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7"/>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8"/>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0000"/>
                </a:solidFill>
              </a:rPr>
              <a:t>Year 3 Grazing Season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304B692-41EE-4236-810E-1027F4F37A19}" type="slidenum">
              <a:rPr lang="en-US" smtClean="0"/>
              <a:pPr>
                <a:defRPr/>
              </a:pPr>
              <a:t>78</a:t>
            </a:fld>
            <a:endParaRPr lang="en-US"/>
          </a:p>
        </p:txBody>
      </p:sp>
      <p:pic>
        <p:nvPicPr>
          <p:cNvPr id="81925" name="Picture 2" descr="C:\Users\Allen\Pictures\2012-03-24 001\IMG_0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49990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3" descr="C:\Users\Allen\Pictures\Bunker Hill Grass 2012\IMG_0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12913"/>
            <a:ext cx="54102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C:\Users\Allen\Pictures\Devices Download Files\IMG00296-20100503-16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4267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Box 4"/>
          <p:cNvSpPr txBox="1">
            <a:spLocks noChangeArrowheads="1"/>
          </p:cNvSpPr>
          <p:nvPr/>
        </p:nvSpPr>
        <p:spPr bwMode="auto">
          <a:xfrm>
            <a:off x="1676400" y="3810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5"/>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6"/>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7"/>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defRPr>
            </a:lvl9pPr>
          </a:lstStyle>
          <a:p>
            <a:pPr eaLnBrk="1" hangingPunct="1">
              <a:spcBef>
                <a:spcPct val="0"/>
              </a:spcBef>
              <a:buClrTx/>
              <a:buSzTx/>
              <a:buFontTx/>
              <a:buNone/>
            </a:pPr>
            <a:r>
              <a:rPr lang="en-US" altLang="en-US" sz="2400" b="1">
                <a:solidFill>
                  <a:srgbClr val="FF0000"/>
                </a:solidFill>
              </a:rPr>
              <a:t>Year 4 Grazing Season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6000" b="1" dirty="0" smtClean="0">
                <a:solidFill>
                  <a:srgbClr val="FFFF00"/>
                </a:solidFill>
              </a:rPr>
              <a:t>Progress</a:t>
            </a:r>
            <a:endParaRPr lang="en-US" sz="6000" b="1" dirty="0">
              <a:solidFill>
                <a:srgbClr val="FFFF00"/>
              </a:solidFill>
            </a:endParaRPr>
          </a:p>
        </p:txBody>
      </p:sp>
      <p:sp>
        <p:nvSpPr>
          <p:cNvPr id="3" name="Content Placeholder 2"/>
          <p:cNvSpPr>
            <a:spLocks noGrp="1"/>
          </p:cNvSpPr>
          <p:nvPr>
            <p:ph idx="1"/>
          </p:nvPr>
        </p:nvSpPr>
        <p:spPr/>
        <p:txBody>
          <a:bodyPr/>
          <a:lstStyle/>
          <a:p>
            <a:pPr>
              <a:defRPr/>
            </a:pPr>
            <a:r>
              <a:rPr lang="en-US" dirty="0" smtClean="0"/>
              <a:t>Tripled Stocking Rate.</a:t>
            </a:r>
          </a:p>
          <a:p>
            <a:pPr>
              <a:defRPr/>
            </a:pPr>
            <a:r>
              <a:rPr lang="en-US" dirty="0" smtClean="0"/>
              <a:t>Forage species increased from less than </a:t>
            </a:r>
            <a:r>
              <a:rPr lang="en-US" dirty="0" smtClean="0">
                <a:solidFill>
                  <a:srgbClr val="FFFF00"/>
                </a:solidFill>
              </a:rPr>
              <a:t>3-4</a:t>
            </a:r>
            <a:r>
              <a:rPr lang="en-US" dirty="0" smtClean="0"/>
              <a:t> major species to more than </a:t>
            </a:r>
            <a:r>
              <a:rPr lang="en-US" dirty="0" smtClean="0">
                <a:solidFill>
                  <a:srgbClr val="FFFF00"/>
                </a:solidFill>
              </a:rPr>
              <a:t>35</a:t>
            </a:r>
            <a:r>
              <a:rPr lang="en-US" dirty="0" smtClean="0"/>
              <a:t>.  </a:t>
            </a:r>
          </a:p>
          <a:p>
            <a:pPr>
              <a:defRPr/>
            </a:pPr>
            <a:r>
              <a:rPr lang="en-US" dirty="0" smtClean="0"/>
              <a:t>Soil OM increased from </a:t>
            </a:r>
            <a:r>
              <a:rPr lang="en-US" dirty="0" smtClean="0">
                <a:solidFill>
                  <a:srgbClr val="FFFF00"/>
                </a:solidFill>
              </a:rPr>
              <a:t>1.5%  to 4.3%.</a:t>
            </a:r>
          </a:p>
          <a:p>
            <a:pPr>
              <a:defRPr/>
            </a:pPr>
            <a:r>
              <a:rPr lang="en-US" dirty="0" smtClean="0"/>
              <a:t>Brix increased </a:t>
            </a:r>
            <a:r>
              <a:rPr lang="en-US" dirty="0" smtClean="0">
                <a:solidFill>
                  <a:srgbClr val="FFFF00"/>
                </a:solidFill>
              </a:rPr>
              <a:t>400%+.</a:t>
            </a:r>
          </a:p>
          <a:p>
            <a:pPr>
              <a:defRPr/>
            </a:pPr>
            <a:r>
              <a:rPr lang="en-US" dirty="0" smtClean="0"/>
              <a:t>Water infiltration and retention increased.</a:t>
            </a:r>
          </a:p>
          <a:p>
            <a:pPr>
              <a:defRPr/>
            </a:pPr>
            <a:r>
              <a:rPr lang="en-US" dirty="0" smtClean="0"/>
              <a:t>Increase in earthworms, soil level insects, pollinators, and wildlife.  </a:t>
            </a:r>
          </a:p>
          <a:p>
            <a:pPr>
              <a:defRPr/>
            </a:pPr>
            <a:endParaRPr lang="en-US" dirty="0"/>
          </a:p>
        </p:txBody>
      </p:sp>
      <p:sp>
        <p:nvSpPr>
          <p:cNvPr id="4" name="Slide Number Placeholder 3"/>
          <p:cNvSpPr>
            <a:spLocks noGrp="1"/>
          </p:cNvSpPr>
          <p:nvPr>
            <p:ph type="sldNum" sz="quarter" idx="12"/>
          </p:nvPr>
        </p:nvSpPr>
        <p:spPr/>
        <p:txBody>
          <a:bodyPr/>
          <a:lstStyle/>
          <a:p>
            <a:pPr>
              <a:defRPr/>
            </a:pPr>
            <a:fld id="{9C493D20-EB81-45D1-8C8E-7E9714E45E35}"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77813"/>
            <a:ext cx="8229600" cy="4446587"/>
          </a:xfrm>
        </p:spPr>
        <p:txBody>
          <a:bodyPr/>
          <a:lstStyle/>
          <a:p>
            <a:r>
              <a:rPr lang="en-US" altLang="en-US" sz="6600" b="1" smtClean="0">
                <a:solidFill>
                  <a:srgbClr val="FFFF00"/>
                </a:solidFill>
                <a:effectLst/>
              </a:rPr>
              <a:t>Las Damas Ranch</a:t>
            </a:r>
          </a:p>
        </p:txBody>
      </p:sp>
      <p:sp>
        <p:nvSpPr>
          <p:cNvPr id="3" name="Content Placeholder 2"/>
          <p:cNvSpPr>
            <a:spLocks noGrp="1"/>
          </p:cNvSpPr>
          <p:nvPr>
            <p:ph idx="1"/>
          </p:nvPr>
        </p:nvSpPr>
        <p:spPr>
          <a:xfrm>
            <a:off x="457200" y="3886200"/>
            <a:ext cx="8229600" cy="22447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9613A23-C1CF-441B-87E1-87DF0A0C1EA4}" type="slidenum">
              <a:rPr lang="en-US" smtClean="0"/>
              <a:pPr>
                <a:defRPr/>
              </a:pPr>
              <a:t>80</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smtClean="0">
                <a:solidFill>
                  <a:srgbClr val="FFFF00"/>
                </a:solidFill>
                <a:effectLst/>
              </a:rPr>
              <a:t>Key Benefits, Con’t.</a:t>
            </a:r>
          </a:p>
        </p:txBody>
      </p:sp>
      <p:sp>
        <p:nvSpPr>
          <p:cNvPr id="3" name="Content Placeholder 2"/>
          <p:cNvSpPr>
            <a:spLocks noGrp="1"/>
          </p:cNvSpPr>
          <p:nvPr>
            <p:ph idx="1"/>
          </p:nvPr>
        </p:nvSpPr>
        <p:spPr/>
        <p:txBody>
          <a:bodyPr/>
          <a:lstStyle/>
          <a:p>
            <a:pPr>
              <a:defRPr/>
            </a:pPr>
            <a:r>
              <a:rPr lang="en-US" dirty="0" smtClean="0"/>
              <a:t>Greater plant </a:t>
            </a:r>
            <a:r>
              <a:rPr lang="en-US" dirty="0"/>
              <a:t>diversity through “tapping” of latent seed bank. </a:t>
            </a:r>
          </a:p>
          <a:p>
            <a:pPr>
              <a:defRPr/>
            </a:pPr>
            <a:r>
              <a:rPr lang="en-US" dirty="0" smtClean="0"/>
              <a:t>Increased </a:t>
            </a:r>
            <a:r>
              <a:rPr lang="en-US" dirty="0"/>
              <a:t>atmospheric nitrogen fixation through plant legumes and N-fixing soil </a:t>
            </a:r>
            <a:r>
              <a:rPr lang="en-US" dirty="0" smtClean="0"/>
              <a:t>bacteria – </a:t>
            </a:r>
            <a:r>
              <a:rPr lang="en-US" dirty="0" err="1" smtClean="0"/>
              <a:t>nodulating</a:t>
            </a:r>
            <a:r>
              <a:rPr lang="en-US" dirty="0" smtClean="0"/>
              <a:t> and non-</a:t>
            </a:r>
            <a:r>
              <a:rPr lang="en-US" dirty="0" err="1" smtClean="0"/>
              <a:t>nodulating</a:t>
            </a:r>
            <a:r>
              <a:rPr lang="en-US" dirty="0" smtClean="0"/>
              <a:t>. </a:t>
            </a:r>
            <a:endParaRPr lang="en-US" dirty="0"/>
          </a:p>
          <a:p>
            <a:pPr>
              <a:defRPr/>
            </a:pPr>
            <a:r>
              <a:rPr lang="en-US" dirty="0" smtClean="0"/>
              <a:t>Reduced </a:t>
            </a:r>
            <a:r>
              <a:rPr lang="en-US" dirty="0"/>
              <a:t>reliance on inorganic fertilizers. </a:t>
            </a:r>
          </a:p>
          <a:p>
            <a:pPr>
              <a:defRPr/>
            </a:pPr>
            <a:r>
              <a:rPr lang="en-US" dirty="0" smtClean="0"/>
              <a:t>Incremental </a:t>
            </a:r>
            <a:r>
              <a:rPr lang="en-US" dirty="0"/>
              <a:t>increases in soil organic matter and CEC. </a:t>
            </a:r>
          </a:p>
        </p:txBody>
      </p:sp>
      <p:sp>
        <p:nvSpPr>
          <p:cNvPr id="4" name="Slide Number Placeholder 3"/>
          <p:cNvSpPr>
            <a:spLocks noGrp="1"/>
          </p:cNvSpPr>
          <p:nvPr>
            <p:ph type="sldNum" sz="quarter" idx="12"/>
          </p:nvPr>
        </p:nvSpPr>
        <p:spPr/>
        <p:txBody>
          <a:bodyPr/>
          <a:lstStyle/>
          <a:p>
            <a:pPr>
              <a:defRPr/>
            </a:pPr>
            <a:fld id="{BEB99DAD-A17F-492E-B3BE-6EC21449644C}" type="slidenum">
              <a:rPr lang="en-US" smtClean="0"/>
              <a:pPr>
                <a:defRPr/>
              </a:pPr>
              <a:t>9</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88D85FD-B90E-4FE3-8425-0AB5DBBD5D49}" type="slidenum">
              <a:rPr lang="en-US" smtClean="0"/>
              <a:pPr>
                <a:defRPr/>
              </a:pPr>
              <a:t>81</a:t>
            </a:fld>
            <a:endParaRPr lang="en-US"/>
          </a:p>
        </p:txBody>
      </p:sp>
      <p:pic>
        <p:nvPicPr>
          <p:cNvPr id="8499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09600"/>
            <a:ext cx="7848600" cy="5865813"/>
          </a:xfrm>
        </p:spPr>
      </p:pic>
      <p:sp>
        <p:nvSpPr>
          <p:cNvPr id="84997" name="TextBox 4"/>
          <p:cNvSpPr txBox="1">
            <a:spLocks noChangeArrowheads="1"/>
          </p:cNvSpPr>
          <p:nvPr/>
        </p:nvSpPr>
        <p:spPr bwMode="auto">
          <a:xfrm>
            <a:off x="4114800" y="1752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FFFF00"/>
                </a:solidFill>
              </a:rPr>
              <a:t>Neighbor’s Pasture</a:t>
            </a:r>
          </a:p>
        </p:txBody>
      </p:sp>
      <p:sp>
        <p:nvSpPr>
          <p:cNvPr id="84998" name="TextBox 5"/>
          <p:cNvSpPr txBox="1">
            <a:spLocks noChangeArrowheads="1"/>
          </p:cNvSpPr>
          <p:nvPr/>
        </p:nvSpPr>
        <p:spPr bwMode="auto">
          <a:xfrm>
            <a:off x="2362200" y="48006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FFFF00"/>
                </a:solidFill>
              </a:rPr>
              <a:t>Las Damas Ranch</a:t>
            </a:r>
          </a:p>
        </p:txBody>
      </p:sp>
      <p:cxnSp>
        <p:nvCxnSpPr>
          <p:cNvPr id="84999" name="Straight Arrow Connector 7"/>
          <p:cNvCxnSpPr>
            <a:cxnSpLocks noChangeShapeType="1"/>
          </p:cNvCxnSpPr>
          <p:nvPr/>
        </p:nvCxnSpPr>
        <p:spPr bwMode="auto">
          <a:xfrm>
            <a:off x="1143000" y="2209800"/>
            <a:ext cx="7162800" cy="2133600"/>
          </a:xfrm>
          <a:prstGeom prst="straightConnector1">
            <a:avLst/>
          </a:prstGeom>
          <a:noFill/>
          <a:ln w="2857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85000" name="Straight Arrow Connector 9"/>
          <p:cNvCxnSpPr>
            <a:cxnSpLocks noChangeShapeType="1"/>
          </p:cNvCxnSpPr>
          <p:nvPr/>
        </p:nvCxnSpPr>
        <p:spPr bwMode="auto">
          <a:xfrm flipV="1">
            <a:off x="5181600" y="1143000"/>
            <a:ext cx="0" cy="5334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1" name="Straight Arrow Connector 11"/>
          <p:cNvCxnSpPr>
            <a:cxnSpLocks noChangeShapeType="1"/>
          </p:cNvCxnSpPr>
          <p:nvPr/>
        </p:nvCxnSpPr>
        <p:spPr bwMode="auto">
          <a:xfrm>
            <a:off x="5181600" y="2122488"/>
            <a:ext cx="0" cy="696912"/>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2" name="Straight Arrow Connector 13"/>
          <p:cNvCxnSpPr>
            <a:cxnSpLocks noChangeShapeType="1"/>
          </p:cNvCxnSpPr>
          <p:nvPr/>
        </p:nvCxnSpPr>
        <p:spPr bwMode="auto">
          <a:xfrm>
            <a:off x="6553200" y="1936750"/>
            <a:ext cx="685800" cy="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3" name="Straight Arrow Connector 15"/>
          <p:cNvCxnSpPr>
            <a:cxnSpLocks noChangeShapeType="1"/>
          </p:cNvCxnSpPr>
          <p:nvPr/>
        </p:nvCxnSpPr>
        <p:spPr bwMode="auto">
          <a:xfrm flipH="1">
            <a:off x="3276600" y="1936750"/>
            <a:ext cx="762000"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4" name="Straight Arrow Connector 17"/>
          <p:cNvCxnSpPr>
            <a:cxnSpLocks noChangeShapeType="1"/>
          </p:cNvCxnSpPr>
          <p:nvPr/>
        </p:nvCxnSpPr>
        <p:spPr bwMode="auto">
          <a:xfrm flipV="1">
            <a:off x="3429000" y="4343400"/>
            <a:ext cx="0" cy="4572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5" name="Straight Arrow Connector 19"/>
          <p:cNvCxnSpPr>
            <a:cxnSpLocks noChangeShapeType="1"/>
          </p:cNvCxnSpPr>
          <p:nvPr/>
        </p:nvCxnSpPr>
        <p:spPr bwMode="auto">
          <a:xfrm>
            <a:off x="3429000" y="5257800"/>
            <a:ext cx="0" cy="5334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6" name="Straight Arrow Connector 21"/>
          <p:cNvCxnSpPr>
            <a:cxnSpLocks noChangeShapeType="1"/>
          </p:cNvCxnSpPr>
          <p:nvPr/>
        </p:nvCxnSpPr>
        <p:spPr bwMode="auto">
          <a:xfrm>
            <a:off x="4572000" y="4984750"/>
            <a:ext cx="609600"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5007" name="Straight Arrow Connector 23"/>
          <p:cNvCxnSpPr>
            <a:cxnSpLocks noChangeShapeType="1"/>
          </p:cNvCxnSpPr>
          <p:nvPr/>
        </p:nvCxnSpPr>
        <p:spPr bwMode="auto">
          <a:xfrm flipH="1">
            <a:off x="1752600" y="4984750"/>
            <a:ext cx="533400"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B6EF717-36F5-44F2-97F4-4AC86E1C2ADF}" type="slidenum">
              <a:rPr lang="en-US" smtClean="0"/>
              <a:pPr>
                <a:defRPr/>
              </a:pPr>
              <a:t>82</a:t>
            </a:fld>
            <a:endParaRPr lang="en-US"/>
          </a:p>
        </p:txBody>
      </p:sp>
      <p:pic>
        <p:nvPicPr>
          <p:cNvPr id="8602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533400"/>
            <a:ext cx="7991475" cy="6003925"/>
          </a:xfrm>
        </p:spPr>
      </p:pic>
      <p:sp>
        <p:nvSpPr>
          <p:cNvPr id="86021" name="TextBox 4"/>
          <p:cNvSpPr txBox="1">
            <a:spLocks noChangeArrowheads="1"/>
          </p:cNvSpPr>
          <p:nvPr/>
        </p:nvSpPr>
        <p:spPr bwMode="auto">
          <a:xfrm>
            <a:off x="2895600" y="3124200"/>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sz="2800" b="1">
                <a:solidFill>
                  <a:srgbClr val="FFFF00"/>
                </a:solidFill>
              </a:rPr>
              <a:t>Las Damas Ranch</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Background</a:t>
            </a:r>
            <a:endParaRPr lang="en-US" b="1" dirty="0">
              <a:solidFill>
                <a:srgbClr val="FFFF00"/>
              </a:solidFill>
            </a:endParaRPr>
          </a:p>
        </p:txBody>
      </p:sp>
      <p:sp>
        <p:nvSpPr>
          <p:cNvPr id="3" name="Content Placeholder 2"/>
          <p:cNvSpPr>
            <a:spLocks noGrp="1"/>
          </p:cNvSpPr>
          <p:nvPr>
            <p:ph idx="1"/>
          </p:nvPr>
        </p:nvSpPr>
        <p:spPr/>
        <p:txBody>
          <a:bodyPr/>
          <a:lstStyle/>
          <a:p>
            <a:pPr>
              <a:defRPr/>
            </a:pPr>
            <a:r>
              <a:rPr lang="en-US" dirty="0" smtClean="0"/>
              <a:t>Typical 11 inch rainfall region.  </a:t>
            </a:r>
          </a:p>
          <a:p>
            <a:pPr lvl="1">
              <a:defRPr/>
            </a:pPr>
            <a:r>
              <a:rPr lang="en-US" dirty="0" smtClean="0"/>
              <a:t>Last 4 years – 10”, 9”, 8”, 5” inches.</a:t>
            </a:r>
          </a:p>
          <a:p>
            <a:pPr>
              <a:defRPr/>
            </a:pPr>
            <a:r>
              <a:rPr lang="en-US" dirty="0" smtClean="0"/>
              <a:t>5 years ago – monoculture of </a:t>
            </a:r>
            <a:r>
              <a:rPr lang="en-US" dirty="0" err="1" smtClean="0"/>
              <a:t>tobosagrass</a:t>
            </a:r>
            <a:endParaRPr lang="en-US" dirty="0" smtClean="0"/>
          </a:p>
          <a:p>
            <a:pPr lvl="1">
              <a:defRPr/>
            </a:pPr>
            <a:r>
              <a:rPr lang="en-US" dirty="0" smtClean="0"/>
              <a:t>Now = side-oats </a:t>
            </a:r>
            <a:r>
              <a:rPr lang="en-US" dirty="0" err="1" smtClean="0"/>
              <a:t>grama</a:t>
            </a:r>
            <a:r>
              <a:rPr lang="en-US" dirty="0" smtClean="0"/>
              <a:t>, blue </a:t>
            </a:r>
            <a:r>
              <a:rPr lang="en-US" dirty="0" err="1" smtClean="0"/>
              <a:t>grama</a:t>
            </a:r>
            <a:r>
              <a:rPr lang="en-US" dirty="0" smtClean="0"/>
              <a:t>, green </a:t>
            </a:r>
            <a:r>
              <a:rPr lang="en-US" dirty="0" err="1" smtClean="0"/>
              <a:t>spangletop</a:t>
            </a:r>
            <a:r>
              <a:rPr lang="en-US" dirty="0" smtClean="0"/>
              <a:t>, …..</a:t>
            </a:r>
          </a:p>
          <a:p>
            <a:pPr>
              <a:defRPr/>
            </a:pPr>
            <a:r>
              <a:rPr lang="en-US" dirty="0" smtClean="0"/>
              <a:t>Run 1 cow/calf per 40 acres.</a:t>
            </a:r>
          </a:p>
          <a:p>
            <a:pPr>
              <a:defRPr/>
            </a:pPr>
            <a:r>
              <a:rPr lang="en-US" dirty="0" smtClean="0"/>
              <a:t>Neighbor ranch runs 1 cow/calf per 200 acres.  </a:t>
            </a:r>
            <a:endParaRPr lang="en-US" dirty="0"/>
          </a:p>
        </p:txBody>
      </p:sp>
      <p:sp>
        <p:nvSpPr>
          <p:cNvPr id="4" name="Slide Number Placeholder 3"/>
          <p:cNvSpPr>
            <a:spLocks noGrp="1"/>
          </p:cNvSpPr>
          <p:nvPr>
            <p:ph type="sldNum" sz="quarter" idx="12"/>
          </p:nvPr>
        </p:nvSpPr>
        <p:spPr/>
        <p:txBody>
          <a:bodyPr/>
          <a:lstStyle/>
          <a:p>
            <a:pPr>
              <a:defRPr/>
            </a:pPr>
            <a:fld id="{BC3C269F-604A-406D-8A75-B0C7FD493625}" type="slidenum">
              <a:rPr lang="en-US" smtClean="0"/>
              <a:pPr>
                <a:defRPr/>
              </a:pPr>
              <a:t>83</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813"/>
            <a:ext cx="8686800" cy="1143000"/>
          </a:xfrm>
        </p:spPr>
        <p:txBody>
          <a:bodyPr/>
          <a:lstStyle/>
          <a:p>
            <a:pPr>
              <a:defRPr/>
            </a:pPr>
            <a:r>
              <a:rPr lang="en-US" dirty="0" smtClean="0">
                <a:solidFill>
                  <a:srgbClr val="FFFF00"/>
                </a:solidFill>
              </a:rPr>
              <a:t>California – Regenerative Grazin</a:t>
            </a:r>
            <a:r>
              <a:rPr lang="en-US" dirty="0">
                <a:solidFill>
                  <a:srgbClr val="FFFF00"/>
                </a:solidFill>
              </a:rPr>
              <a:t>g</a:t>
            </a:r>
          </a:p>
        </p:txBody>
      </p:sp>
      <p:sp>
        <p:nvSpPr>
          <p:cNvPr id="4" name="Slide Number Placeholder 3"/>
          <p:cNvSpPr>
            <a:spLocks noGrp="1"/>
          </p:cNvSpPr>
          <p:nvPr>
            <p:ph type="sldNum" sz="quarter" idx="12"/>
          </p:nvPr>
        </p:nvSpPr>
        <p:spPr/>
        <p:txBody>
          <a:bodyPr/>
          <a:lstStyle/>
          <a:p>
            <a:pPr>
              <a:defRPr/>
            </a:pPr>
            <a:fld id="{F7BCFE8F-B7E2-4E5C-B4A6-ED7E3ABC3768}" type="slidenum">
              <a:rPr lang="en-US" smtClean="0"/>
              <a:pPr>
                <a:defRPr/>
              </a:pPr>
              <a:t>84</a:t>
            </a:fld>
            <a:endParaRPr lang="en-US"/>
          </a:p>
        </p:txBody>
      </p:sp>
      <p:pic>
        <p:nvPicPr>
          <p:cNvPr id="8806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524000"/>
            <a:ext cx="6858000" cy="5143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4"/>
          <p:cNvSpPr>
            <a:spLocks noGrp="1"/>
          </p:cNvSpPr>
          <p:nvPr>
            <p:ph type="sldNum" sz="quarter" idx="12"/>
          </p:nvPr>
        </p:nvSpPr>
        <p:spPr/>
        <p:txBody>
          <a:bodyPr/>
          <a:lstStyle/>
          <a:p>
            <a:pPr>
              <a:defRPr/>
            </a:pPr>
            <a:fld id="{8B9D189E-F646-4580-A9F6-060498A9E916}" type="slidenum">
              <a:rPr lang="en-US"/>
              <a:pPr>
                <a:defRPr/>
              </a:pPr>
              <a:t>85</a:t>
            </a:fld>
            <a:endParaRPr lang="en-US"/>
          </a:p>
        </p:txBody>
      </p:sp>
      <p:sp>
        <p:nvSpPr>
          <p:cNvPr id="1618946" name="Rectangle 2"/>
          <p:cNvSpPr>
            <a:spLocks noGrp="1" noChangeArrowheads="1"/>
          </p:cNvSpPr>
          <p:nvPr>
            <p:ph type="title"/>
          </p:nvPr>
        </p:nvSpPr>
        <p:spPr>
          <a:xfrm>
            <a:off x="457200" y="0"/>
            <a:ext cx="8229600" cy="1066800"/>
          </a:xfrm>
        </p:spPr>
        <p:txBody>
          <a:bodyPr/>
          <a:lstStyle/>
          <a:p>
            <a:pPr eaLnBrk="1" hangingPunct="1">
              <a:defRPr/>
            </a:pPr>
            <a:r>
              <a:rPr lang="en-US" sz="2400" b="1" smtClean="0">
                <a:solidFill>
                  <a:srgbClr val="FFFF00"/>
                </a:solidFill>
              </a:rPr>
              <a:t>Effects of Stage of Maturity on Pasture Composition</a:t>
            </a:r>
          </a:p>
        </p:txBody>
      </p:sp>
      <p:sp>
        <p:nvSpPr>
          <p:cNvPr id="89092" name="Rectangle 3"/>
          <p:cNvSpPr>
            <a:spLocks noChangeArrowheads="1"/>
          </p:cNvSpPr>
          <p:nvPr/>
        </p:nvSpPr>
        <p:spPr bwMode="auto">
          <a:xfrm>
            <a:off x="2209800" y="1828800"/>
            <a:ext cx="533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89093" name="Text Box 4"/>
          <p:cNvSpPr txBox="1">
            <a:spLocks noChangeArrowheads="1"/>
          </p:cNvSpPr>
          <p:nvPr/>
        </p:nvSpPr>
        <p:spPr bwMode="auto">
          <a:xfrm>
            <a:off x="762000" y="12954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endParaRPr lang="en-US" altLang="en-US" sz="2800">
              <a:solidFill>
                <a:schemeClr val="tx2"/>
              </a:solidFill>
            </a:endParaRPr>
          </a:p>
        </p:txBody>
      </p:sp>
      <p:sp>
        <p:nvSpPr>
          <p:cNvPr id="89094" name="Rectangle 5"/>
          <p:cNvSpPr>
            <a:spLocks noChangeArrowheads="1"/>
          </p:cNvSpPr>
          <p:nvPr/>
        </p:nvSpPr>
        <p:spPr bwMode="auto">
          <a:xfrm>
            <a:off x="1066800" y="1066800"/>
            <a:ext cx="6934200" cy="5257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89095" name="Rectangle 6"/>
          <p:cNvSpPr>
            <a:spLocks noChangeArrowheads="1"/>
          </p:cNvSpPr>
          <p:nvPr/>
        </p:nvSpPr>
        <p:spPr bwMode="auto">
          <a:xfrm>
            <a:off x="1066800" y="1066800"/>
            <a:ext cx="6934200" cy="5257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89096" name="Text Box 7"/>
          <p:cNvSpPr txBox="1">
            <a:spLocks noChangeArrowheads="1"/>
          </p:cNvSpPr>
          <p:nvPr/>
        </p:nvSpPr>
        <p:spPr bwMode="auto">
          <a:xfrm>
            <a:off x="914400" y="5638800"/>
            <a:ext cx="739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3                                               Lignin                                                    7</a:t>
            </a:r>
          </a:p>
        </p:txBody>
      </p:sp>
      <p:sp>
        <p:nvSpPr>
          <p:cNvPr id="89097" name="Line 8"/>
          <p:cNvSpPr>
            <a:spLocks noChangeShapeType="1"/>
          </p:cNvSpPr>
          <p:nvPr/>
        </p:nvSpPr>
        <p:spPr bwMode="auto">
          <a:xfrm flipV="1">
            <a:off x="1143000" y="5334000"/>
            <a:ext cx="67056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098" name="Text Box 9"/>
          <p:cNvSpPr txBox="1">
            <a:spLocks noChangeArrowheads="1"/>
          </p:cNvSpPr>
          <p:nvPr/>
        </p:nvSpPr>
        <p:spPr bwMode="auto">
          <a:xfrm>
            <a:off x="914400" y="4876800"/>
            <a:ext cx="723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Cellulose</a:t>
            </a:r>
          </a:p>
        </p:txBody>
      </p:sp>
      <p:sp>
        <p:nvSpPr>
          <p:cNvPr id="89099" name="Line 10"/>
          <p:cNvSpPr>
            <a:spLocks noChangeShapeType="1"/>
          </p:cNvSpPr>
          <p:nvPr/>
        </p:nvSpPr>
        <p:spPr bwMode="auto">
          <a:xfrm flipV="1">
            <a:off x="1143000" y="4191000"/>
            <a:ext cx="6858000" cy="685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100" name="Text Box 11"/>
          <p:cNvSpPr txBox="1">
            <a:spLocks noChangeArrowheads="1"/>
          </p:cNvSpPr>
          <p:nvPr/>
        </p:nvSpPr>
        <p:spPr bwMode="auto">
          <a:xfrm>
            <a:off x="990600" y="3886200"/>
            <a:ext cx="701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Hemicellulose</a:t>
            </a:r>
          </a:p>
        </p:txBody>
      </p:sp>
      <p:sp>
        <p:nvSpPr>
          <p:cNvPr id="89101" name="Text Box 12"/>
          <p:cNvSpPr txBox="1">
            <a:spLocks noChangeArrowheads="1"/>
          </p:cNvSpPr>
          <p:nvPr/>
        </p:nvSpPr>
        <p:spPr bwMode="auto">
          <a:xfrm>
            <a:off x="1066800" y="43434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14</a:t>
            </a:r>
          </a:p>
        </p:txBody>
      </p:sp>
      <p:sp>
        <p:nvSpPr>
          <p:cNvPr id="89102" name="Text Box 13"/>
          <p:cNvSpPr txBox="1">
            <a:spLocks noChangeArrowheads="1"/>
          </p:cNvSpPr>
          <p:nvPr/>
        </p:nvSpPr>
        <p:spPr bwMode="auto">
          <a:xfrm>
            <a:off x="990600" y="5105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18</a:t>
            </a:r>
          </a:p>
        </p:txBody>
      </p:sp>
      <p:sp>
        <p:nvSpPr>
          <p:cNvPr id="89103" name="Text Box 14"/>
          <p:cNvSpPr txBox="1">
            <a:spLocks noChangeArrowheads="1"/>
          </p:cNvSpPr>
          <p:nvPr/>
        </p:nvSpPr>
        <p:spPr bwMode="auto">
          <a:xfrm>
            <a:off x="7391400" y="44196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30</a:t>
            </a:r>
          </a:p>
        </p:txBody>
      </p:sp>
      <p:sp>
        <p:nvSpPr>
          <p:cNvPr id="89104" name="Text Box 15"/>
          <p:cNvSpPr txBox="1">
            <a:spLocks noChangeArrowheads="1"/>
          </p:cNvSpPr>
          <p:nvPr/>
        </p:nvSpPr>
        <p:spPr bwMode="auto">
          <a:xfrm>
            <a:off x="7239000" y="34290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23</a:t>
            </a:r>
          </a:p>
        </p:txBody>
      </p:sp>
      <p:sp>
        <p:nvSpPr>
          <p:cNvPr id="89105" name="Text Box 16"/>
          <p:cNvSpPr txBox="1">
            <a:spLocks noChangeArrowheads="1"/>
          </p:cNvSpPr>
          <p:nvPr/>
        </p:nvSpPr>
        <p:spPr bwMode="auto">
          <a:xfrm>
            <a:off x="3505200" y="33528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Minerals</a:t>
            </a:r>
          </a:p>
        </p:txBody>
      </p:sp>
      <p:sp>
        <p:nvSpPr>
          <p:cNvPr id="89106" name="Text Box 17"/>
          <p:cNvSpPr txBox="1">
            <a:spLocks noChangeArrowheads="1"/>
          </p:cNvSpPr>
          <p:nvPr/>
        </p:nvSpPr>
        <p:spPr bwMode="auto">
          <a:xfrm>
            <a:off x="1219200" y="35814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12</a:t>
            </a:r>
          </a:p>
        </p:txBody>
      </p:sp>
      <p:sp>
        <p:nvSpPr>
          <p:cNvPr id="89107" name="Text Box 18"/>
          <p:cNvSpPr txBox="1">
            <a:spLocks noChangeArrowheads="1"/>
          </p:cNvSpPr>
          <p:nvPr/>
        </p:nvSpPr>
        <p:spPr bwMode="auto">
          <a:xfrm>
            <a:off x="6934200" y="3048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chemeClr val="tx2"/>
                </a:solidFill>
              </a:rPr>
              <a:t>5</a:t>
            </a:r>
          </a:p>
        </p:txBody>
      </p:sp>
      <p:sp>
        <p:nvSpPr>
          <p:cNvPr id="89108" name="Line 19"/>
          <p:cNvSpPr>
            <a:spLocks noChangeShapeType="1"/>
          </p:cNvSpPr>
          <p:nvPr/>
        </p:nvSpPr>
        <p:spPr bwMode="auto">
          <a:xfrm flipV="1">
            <a:off x="1219200" y="3276600"/>
            <a:ext cx="6553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18964" name="Text Box 20"/>
          <p:cNvSpPr txBox="1">
            <a:spLocks noChangeArrowheads="1"/>
          </p:cNvSpPr>
          <p:nvPr/>
        </p:nvSpPr>
        <p:spPr bwMode="auto">
          <a:xfrm>
            <a:off x="4038600" y="2743200"/>
            <a:ext cx="1905000" cy="336550"/>
          </a:xfrm>
          <a:prstGeom prst="rect">
            <a:avLst/>
          </a:prstGeom>
          <a:noFill/>
          <a:ln>
            <a:noFill/>
          </a:ln>
          <a:effectLst/>
          <a:extLst/>
        </p:spPr>
        <p:txBody>
          <a:bodyPr>
            <a:spAutoFit/>
          </a:bodyPr>
          <a:lstStyle/>
          <a:p>
            <a:pPr>
              <a:spcBef>
                <a:spcPct val="50000"/>
              </a:spcBef>
              <a:defRPr/>
            </a:pPr>
            <a:r>
              <a:rPr lang="en-US" sz="1600" b="1" dirty="0">
                <a:solidFill>
                  <a:srgbClr val="FF0000"/>
                </a:solidFill>
                <a:effectLst>
                  <a:outerShdw blurRad="38100" dist="38100" dir="2700000" algn="tl">
                    <a:srgbClr val="000000">
                      <a:alpha val="43137"/>
                    </a:srgbClr>
                  </a:outerShdw>
                </a:effectLst>
                <a:latin typeface="Arial" charset="0"/>
                <a:cs typeface="+mn-cs"/>
              </a:rPr>
              <a:t>Sugars</a:t>
            </a:r>
          </a:p>
        </p:txBody>
      </p:sp>
      <p:sp>
        <p:nvSpPr>
          <p:cNvPr id="1618965" name="Text Box 21"/>
          <p:cNvSpPr txBox="1">
            <a:spLocks noChangeArrowheads="1"/>
          </p:cNvSpPr>
          <p:nvPr/>
        </p:nvSpPr>
        <p:spPr bwMode="auto">
          <a:xfrm>
            <a:off x="1279525" y="3124200"/>
            <a:ext cx="409575" cy="336550"/>
          </a:xfrm>
          <a:prstGeom prst="rect">
            <a:avLst/>
          </a:prstGeom>
          <a:noFill/>
          <a:ln>
            <a:noFill/>
          </a:ln>
          <a:effectLst/>
          <a:extLst/>
        </p:spPr>
        <p:txBody>
          <a:bodyPr>
            <a:spAutoFit/>
          </a:bodyPr>
          <a:lstStyle/>
          <a:p>
            <a:pPr>
              <a:defRPr/>
            </a:pPr>
            <a:r>
              <a:rPr lang="en-US" sz="1600" b="1" dirty="0">
                <a:solidFill>
                  <a:srgbClr val="FF0000"/>
                </a:solidFill>
                <a:effectLst>
                  <a:outerShdw blurRad="38100" dist="38100" dir="2700000" algn="tl">
                    <a:srgbClr val="000000">
                      <a:alpha val="43137"/>
                    </a:srgbClr>
                  </a:outerShdw>
                </a:effectLst>
                <a:latin typeface="Arial" charset="0"/>
                <a:cs typeface="+mn-cs"/>
              </a:rPr>
              <a:t>10</a:t>
            </a:r>
          </a:p>
        </p:txBody>
      </p:sp>
      <p:sp>
        <p:nvSpPr>
          <p:cNvPr id="1618966" name="Text Box 22"/>
          <p:cNvSpPr txBox="1">
            <a:spLocks noChangeArrowheads="1"/>
          </p:cNvSpPr>
          <p:nvPr/>
        </p:nvSpPr>
        <p:spPr bwMode="auto">
          <a:xfrm>
            <a:off x="6858000" y="2286000"/>
            <a:ext cx="457200" cy="336550"/>
          </a:xfrm>
          <a:prstGeom prst="rect">
            <a:avLst/>
          </a:prstGeom>
          <a:noFill/>
          <a:ln>
            <a:noFill/>
          </a:ln>
          <a:effectLst/>
          <a:extLst/>
        </p:spPr>
        <p:txBody>
          <a:bodyPr>
            <a:spAutoFit/>
          </a:bodyPr>
          <a:lstStyle/>
          <a:p>
            <a:pPr>
              <a:spcBef>
                <a:spcPct val="50000"/>
              </a:spcBef>
              <a:defRPr/>
            </a:pPr>
            <a:r>
              <a:rPr lang="en-US" sz="1600" b="1" dirty="0">
                <a:solidFill>
                  <a:srgbClr val="FF0000"/>
                </a:solidFill>
                <a:effectLst>
                  <a:outerShdw blurRad="38100" dist="38100" dir="2700000" algn="tl">
                    <a:srgbClr val="000000">
                      <a:alpha val="43137"/>
                    </a:srgbClr>
                  </a:outerShdw>
                </a:effectLst>
                <a:latin typeface="Arial" charset="0"/>
                <a:cs typeface="+mn-cs"/>
              </a:rPr>
              <a:t>25</a:t>
            </a:r>
          </a:p>
        </p:txBody>
      </p:sp>
      <p:sp>
        <p:nvSpPr>
          <p:cNvPr id="89112" name="Line 23"/>
          <p:cNvSpPr>
            <a:spLocks noChangeShapeType="1"/>
          </p:cNvSpPr>
          <p:nvPr/>
        </p:nvSpPr>
        <p:spPr bwMode="auto">
          <a:xfrm flipV="1">
            <a:off x="1143000" y="1828800"/>
            <a:ext cx="640080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113" name="Line 24"/>
          <p:cNvSpPr>
            <a:spLocks noChangeShapeType="1"/>
          </p:cNvSpPr>
          <p:nvPr/>
        </p:nvSpPr>
        <p:spPr bwMode="auto">
          <a:xfrm flipV="1">
            <a:off x="1143000" y="2971800"/>
            <a:ext cx="66294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114" name="Text Box 25"/>
          <p:cNvSpPr txBox="1">
            <a:spLocks noChangeArrowheads="1"/>
          </p:cNvSpPr>
          <p:nvPr/>
        </p:nvSpPr>
        <p:spPr bwMode="auto">
          <a:xfrm>
            <a:off x="1219200" y="2667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10</a:t>
            </a:r>
          </a:p>
        </p:txBody>
      </p:sp>
      <p:sp>
        <p:nvSpPr>
          <p:cNvPr id="89115" name="Text Box 26"/>
          <p:cNvSpPr txBox="1">
            <a:spLocks noChangeArrowheads="1"/>
          </p:cNvSpPr>
          <p:nvPr/>
        </p:nvSpPr>
        <p:spPr bwMode="auto">
          <a:xfrm>
            <a:off x="6934200" y="1592263"/>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3</a:t>
            </a:r>
          </a:p>
        </p:txBody>
      </p:sp>
      <p:sp>
        <p:nvSpPr>
          <p:cNvPr id="89116" name="Text Box 27"/>
          <p:cNvSpPr txBox="1">
            <a:spLocks noChangeArrowheads="1"/>
          </p:cNvSpPr>
          <p:nvPr/>
        </p:nvSpPr>
        <p:spPr bwMode="auto">
          <a:xfrm>
            <a:off x="3124200" y="22860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Lipid</a:t>
            </a:r>
          </a:p>
        </p:txBody>
      </p:sp>
      <p:sp>
        <p:nvSpPr>
          <p:cNvPr id="89117" name="Text Box 28"/>
          <p:cNvSpPr txBox="1">
            <a:spLocks noChangeArrowheads="1"/>
          </p:cNvSpPr>
          <p:nvPr/>
        </p:nvSpPr>
        <p:spPr bwMode="auto">
          <a:xfrm>
            <a:off x="1371600" y="16002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33</a:t>
            </a:r>
          </a:p>
        </p:txBody>
      </p:sp>
      <p:sp>
        <p:nvSpPr>
          <p:cNvPr id="89118" name="Text Box 29"/>
          <p:cNvSpPr txBox="1">
            <a:spLocks noChangeArrowheads="1"/>
          </p:cNvSpPr>
          <p:nvPr/>
        </p:nvSpPr>
        <p:spPr bwMode="auto">
          <a:xfrm>
            <a:off x="3124200" y="1516063"/>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Protein</a:t>
            </a:r>
          </a:p>
        </p:txBody>
      </p:sp>
      <p:sp>
        <p:nvSpPr>
          <p:cNvPr id="89119" name="Text Box 30"/>
          <p:cNvSpPr txBox="1">
            <a:spLocks noChangeArrowheads="1"/>
          </p:cNvSpPr>
          <p:nvPr/>
        </p:nvSpPr>
        <p:spPr bwMode="auto">
          <a:xfrm>
            <a:off x="6400800" y="10668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r>
              <a:rPr lang="en-US" altLang="en-US" sz="1600">
                <a:solidFill>
                  <a:schemeClr val="tx2"/>
                </a:solidFill>
              </a:rPr>
              <a:t>7</a:t>
            </a:r>
          </a:p>
        </p:txBody>
      </p:sp>
      <p:sp>
        <p:nvSpPr>
          <p:cNvPr id="89120" name="Line 31"/>
          <p:cNvSpPr>
            <a:spLocks noChangeShapeType="1"/>
          </p:cNvSpPr>
          <p:nvPr/>
        </p:nvSpPr>
        <p:spPr bwMode="auto">
          <a:xfrm>
            <a:off x="1295400" y="25146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89121" name="Line 32"/>
          <p:cNvSpPr>
            <a:spLocks noChangeShapeType="1"/>
          </p:cNvSpPr>
          <p:nvPr/>
        </p:nvSpPr>
        <p:spPr bwMode="auto">
          <a:xfrm flipV="1">
            <a:off x="1143000" y="1143000"/>
            <a:ext cx="6400800" cy="1600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89122" name="Text Box 33"/>
          <p:cNvSpPr txBox="1">
            <a:spLocks noChangeArrowheads="1"/>
          </p:cNvSpPr>
          <p:nvPr/>
        </p:nvSpPr>
        <p:spPr bwMode="auto">
          <a:xfrm>
            <a:off x="762000" y="6324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400" b="1">
                <a:solidFill>
                  <a:srgbClr val="FFFF00"/>
                </a:solidFill>
              </a:rPr>
              <a:t>Early Maturity</a:t>
            </a:r>
          </a:p>
        </p:txBody>
      </p:sp>
      <p:sp>
        <p:nvSpPr>
          <p:cNvPr id="89123" name="Text Box 34"/>
          <p:cNvSpPr txBox="1">
            <a:spLocks noChangeArrowheads="1"/>
          </p:cNvSpPr>
          <p:nvPr/>
        </p:nvSpPr>
        <p:spPr bwMode="auto">
          <a:xfrm>
            <a:off x="6096000" y="6324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rgbClr val="FFFF00"/>
                </a:solidFill>
              </a:rPr>
              <a:t>Late Maturity</a:t>
            </a:r>
          </a:p>
        </p:txBody>
      </p:sp>
      <p:sp>
        <p:nvSpPr>
          <p:cNvPr id="89124" name="Text Box 35"/>
          <p:cNvSpPr txBox="1">
            <a:spLocks noChangeArrowheads="1"/>
          </p:cNvSpPr>
          <p:nvPr/>
        </p:nvSpPr>
        <p:spPr bwMode="auto">
          <a:xfrm>
            <a:off x="3733800" y="6324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rgbClr val="FFFF00"/>
                </a:solidFill>
              </a:rPr>
              <a:t>Mid Maturity</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4"/>
          <p:cNvSpPr>
            <a:spLocks noGrp="1"/>
          </p:cNvSpPr>
          <p:nvPr>
            <p:ph type="sldNum" sz="quarter" idx="12"/>
          </p:nvPr>
        </p:nvSpPr>
        <p:spPr/>
        <p:txBody>
          <a:bodyPr/>
          <a:lstStyle/>
          <a:p>
            <a:pPr>
              <a:defRPr/>
            </a:pPr>
            <a:fld id="{B3E5254D-D379-463A-9C38-306ABFFC4D43}" type="slidenum">
              <a:rPr lang="en-US"/>
              <a:pPr>
                <a:defRPr/>
              </a:pPr>
              <a:t>86</a:t>
            </a:fld>
            <a:endParaRPr lang="en-US"/>
          </a:p>
        </p:txBody>
      </p:sp>
      <p:sp>
        <p:nvSpPr>
          <p:cNvPr id="1618946" name="Rectangle 2"/>
          <p:cNvSpPr>
            <a:spLocks noGrp="1" noChangeArrowheads="1"/>
          </p:cNvSpPr>
          <p:nvPr>
            <p:ph type="title"/>
          </p:nvPr>
        </p:nvSpPr>
        <p:spPr>
          <a:xfrm>
            <a:off x="457200" y="0"/>
            <a:ext cx="8229600" cy="1066800"/>
          </a:xfrm>
        </p:spPr>
        <p:txBody>
          <a:bodyPr/>
          <a:lstStyle/>
          <a:p>
            <a:pPr eaLnBrk="1" hangingPunct="1">
              <a:defRPr/>
            </a:pPr>
            <a:r>
              <a:rPr lang="en-US" sz="2400" b="1" smtClean="0">
                <a:solidFill>
                  <a:srgbClr val="FFFF00"/>
                </a:solidFill>
              </a:rPr>
              <a:t>Effects of Stage of Maturity on Pasture Composition</a:t>
            </a:r>
          </a:p>
        </p:txBody>
      </p:sp>
      <p:sp>
        <p:nvSpPr>
          <p:cNvPr id="90116" name="Rectangle 3"/>
          <p:cNvSpPr>
            <a:spLocks noChangeArrowheads="1"/>
          </p:cNvSpPr>
          <p:nvPr/>
        </p:nvSpPr>
        <p:spPr bwMode="auto">
          <a:xfrm>
            <a:off x="2209800" y="1828800"/>
            <a:ext cx="533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90117" name="Text Box 4"/>
          <p:cNvSpPr txBox="1">
            <a:spLocks noChangeArrowheads="1"/>
          </p:cNvSpPr>
          <p:nvPr/>
        </p:nvSpPr>
        <p:spPr bwMode="auto">
          <a:xfrm>
            <a:off x="762000" y="12954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endParaRPr lang="en-US" altLang="en-US" sz="2800">
              <a:solidFill>
                <a:schemeClr val="tx2"/>
              </a:solidFill>
            </a:endParaRPr>
          </a:p>
        </p:txBody>
      </p:sp>
      <p:sp>
        <p:nvSpPr>
          <p:cNvPr id="90118" name="Rectangle 5"/>
          <p:cNvSpPr>
            <a:spLocks noChangeArrowheads="1"/>
          </p:cNvSpPr>
          <p:nvPr/>
        </p:nvSpPr>
        <p:spPr bwMode="auto">
          <a:xfrm>
            <a:off x="1066800" y="1066800"/>
            <a:ext cx="6934200" cy="5257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90119" name="Rectangle 6"/>
          <p:cNvSpPr>
            <a:spLocks noChangeArrowheads="1"/>
          </p:cNvSpPr>
          <p:nvPr/>
        </p:nvSpPr>
        <p:spPr bwMode="auto">
          <a:xfrm>
            <a:off x="1066800" y="1066800"/>
            <a:ext cx="6934200" cy="5257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90120" name="Text Box 7"/>
          <p:cNvSpPr txBox="1">
            <a:spLocks noChangeArrowheads="1"/>
          </p:cNvSpPr>
          <p:nvPr/>
        </p:nvSpPr>
        <p:spPr bwMode="auto">
          <a:xfrm>
            <a:off x="914400" y="5638800"/>
            <a:ext cx="739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3                                               Lignin                                                    7</a:t>
            </a:r>
          </a:p>
        </p:txBody>
      </p:sp>
      <p:sp>
        <p:nvSpPr>
          <p:cNvPr id="90121" name="Line 8"/>
          <p:cNvSpPr>
            <a:spLocks noChangeShapeType="1"/>
          </p:cNvSpPr>
          <p:nvPr/>
        </p:nvSpPr>
        <p:spPr bwMode="auto">
          <a:xfrm flipV="1">
            <a:off x="1143000" y="5334000"/>
            <a:ext cx="67056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22" name="Text Box 9"/>
          <p:cNvSpPr txBox="1">
            <a:spLocks noChangeArrowheads="1"/>
          </p:cNvSpPr>
          <p:nvPr/>
        </p:nvSpPr>
        <p:spPr bwMode="auto">
          <a:xfrm>
            <a:off x="914400" y="4876800"/>
            <a:ext cx="723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Cellulose</a:t>
            </a:r>
          </a:p>
        </p:txBody>
      </p:sp>
      <p:sp>
        <p:nvSpPr>
          <p:cNvPr id="90123" name="Line 10"/>
          <p:cNvSpPr>
            <a:spLocks noChangeShapeType="1"/>
          </p:cNvSpPr>
          <p:nvPr/>
        </p:nvSpPr>
        <p:spPr bwMode="auto">
          <a:xfrm flipV="1">
            <a:off x="1181100" y="4168775"/>
            <a:ext cx="6858000" cy="685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24" name="Text Box 11"/>
          <p:cNvSpPr txBox="1">
            <a:spLocks noChangeArrowheads="1"/>
          </p:cNvSpPr>
          <p:nvPr/>
        </p:nvSpPr>
        <p:spPr bwMode="auto">
          <a:xfrm>
            <a:off x="990600" y="3886200"/>
            <a:ext cx="701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Hemicellulose</a:t>
            </a:r>
          </a:p>
        </p:txBody>
      </p:sp>
      <p:sp>
        <p:nvSpPr>
          <p:cNvPr id="90125" name="Text Box 12"/>
          <p:cNvSpPr txBox="1">
            <a:spLocks noChangeArrowheads="1"/>
          </p:cNvSpPr>
          <p:nvPr/>
        </p:nvSpPr>
        <p:spPr bwMode="auto">
          <a:xfrm>
            <a:off x="1066800" y="43434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14</a:t>
            </a:r>
          </a:p>
        </p:txBody>
      </p:sp>
      <p:sp>
        <p:nvSpPr>
          <p:cNvPr id="90126" name="Text Box 13"/>
          <p:cNvSpPr txBox="1">
            <a:spLocks noChangeArrowheads="1"/>
          </p:cNvSpPr>
          <p:nvPr/>
        </p:nvSpPr>
        <p:spPr bwMode="auto">
          <a:xfrm>
            <a:off x="990600" y="5105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  18</a:t>
            </a:r>
          </a:p>
        </p:txBody>
      </p:sp>
      <p:sp>
        <p:nvSpPr>
          <p:cNvPr id="90127" name="Text Box 14"/>
          <p:cNvSpPr txBox="1">
            <a:spLocks noChangeArrowheads="1"/>
          </p:cNvSpPr>
          <p:nvPr/>
        </p:nvSpPr>
        <p:spPr bwMode="auto">
          <a:xfrm>
            <a:off x="7391400" y="44196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30</a:t>
            </a:r>
          </a:p>
        </p:txBody>
      </p:sp>
      <p:sp>
        <p:nvSpPr>
          <p:cNvPr id="90128" name="Text Box 15"/>
          <p:cNvSpPr txBox="1">
            <a:spLocks noChangeArrowheads="1"/>
          </p:cNvSpPr>
          <p:nvPr/>
        </p:nvSpPr>
        <p:spPr bwMode="auto">
          <a:xfrm>
            <a:off x="7239000" y="34290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23</a:t>
            </a:r>
          </a:p>
        </p:txBody>
      </p:sp>
      <p:sp>
        <p:nvSpPr>
          <p:cNvPr id="90129" name="Text Box 16"/>
          <p:cNvSpPr txBox="1">
            <a:spLocks noChangeArrowheads="1"/>
          </p:cNvSpPr>
          <p:nvPr/>
        </p:nvSpPr>
        <p:spPr bwMode="auto">
          <a:xfrm>
            <a:off x="3505200" y="33528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Minerals</a:t>
            </a:r>
          </a:p>
        </p:txBody>
      </p:sp>
      <p:sp>
        <p:nvSpPr>
          <p:cNvPr id="90130" name="Text Box 17"/>
          <p:cNvSpPr txBox="1">
            <a:spLocks noChangeArrowheads="1"/>
          </p:cNvSpPr>
          <p:nvPr/>
        </p:nvSpPr>
        <p:spPr bwMode="auto">
          <a:xfrm>
            <a:off x="1219200" y="35814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12</a:t>
            </a:r>
          </a:p>
        </p:txBody>
      </p:sp>
      <p:sp>
        <p:nvSpPr>
          <p:cNvPr id="90131" name="Text Box 18"/>
          <p:cNvSpPr txBox="1">
            <a:spLocks noChangeArrowheads="1"/>
          </p:cNvSpPr>
          <p:nvPr/>
        </p:nvSpPr>
        <p:spPr bwMode="auto">
          <a:xfrm>
            <a:off x="6934200" y="3048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r>
              <a:rPr lang="en-US" altLang="en-US" sz="1800">
                <a:solidFill>
                  <a:schemeClr val="tx2"/>
                </a:solidFill>
              </a:rPr>
              <a:t>5</a:t>
            </a:r>
          </a:p>
        </p:txBody>
      </p:sp>
      <p:sp>
        <p:nvSpPr>
          <p:cNvPr id="90132" name="Line 19"/>
          <p:cNvSpPr>
            <a:spLocks noChangeShapeType="1"/>
          </p:cNvSpPr>
          <p:nvPr/>
        </p:nvSpPr>
        <p:spPr bwMode="auto">
          <a:xfrm flipV="1">
            <a:off x="1219200" y="3276600"/>
            <a:ext cx="6553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18964" name="Text Box 20"/>
          <p:cNvSpPr txBox="1">
            <a:spLocks noChangeArrowheads="1"/>
          </p:cNvSpPr>
          <p:nvPr/>
        </p:nvSpPr>
        <p:spPr bwMode="auto">
          <a:xfrm>
            <a:off x="4038600" y="2743200"/>
            <a:ext cx="1905000" cy="336550"/>
          </a:xfrm>
          <a:prstGeom prst="rect">
            <a:avLst/>
          </a:prstGeom>
          <a:noFill/>
          <a:ln>
            <a:noFill/>
          </a:ln>
          <a:effectLst/>
          <a:extLst/>
        </p:spPr>
        <p:txBody>
          <a:bodyPr>
            <a:spAutoFit/>
          </a:bodyPr>
          <a:lstStyle/>
          <a:p>
            <a:pPr>
              <a:spcBef>
                <a:spcPct val="50000"/>
              </a:spcBef>
              <a:defRPr/>
            </a:pPr>
            <a:r>
              <a:rPr lang="en-US" sz="1600" b="1" dirty="0">
                <a:solidFill>
                  <a:srgbClr val="FF0000"/>
                </a:solidFill>
                <a:effectLst>
                  <a:outerShdw blurRad="38100" dist="38100" dir="2700000" algn="tl">
                    <a:srgbClr val="000000">
                      <a:alpha val="43137"/>
                    </a:srgbClr>
                  </a:outerShdw>
                </a:effectLst>
                <a:latin typeface="Arial" charset="0"/>
                <a:cs typeface="+mn-cs"/>
              </a:rPr>
              <a:t>Sugars</a:t>
            </a:r>
          </a:p>
        </p:txBody>
      </p:sp>
      <p:sp>
        <p:nvSpPr>
          <p:cNvPr id="1618965" name="Text Box 21"/>
          <p:cNvSpPr txBox="1">
            <a:spLocks noChangeArrowheads="1"/>
          </p:cNvSpPr>
          <p:nvPr/>
        </p:nvSpPr>
        <p:spPr bwMode="auto">
          <a:xfrm>
            <a:off x="1279525" y="3124200"/>
            <a:ext cx="409575" cy="336550"/>
          </a:xfrm>
          <a:prstGeom prst="rect">
            <a:avLst/>
          </a:prstGeom>
          <a:noFill/>
          <a:ln>
            <a:noFill/>
          </a:ln>
          <a:effectLst/>
          <a:extLst/>
        </p:spPr>
        <p:txBody>
          <a:bodyPr>
            <a:spAutoFit/>
          </a:bodyPr>
          <a:lstStyle/>
          <a:p>
            <a:pPr>
              <a:defRPr/>
            </a:pPr>
            <a:r>
              <a:rPr lang="en-US" sz="1600" b="1" dirty="0">
                <a:solidFill>
                  <a:srgbClr val="FF0000"/>
                </a:solidFill>
                <a:effectLst>
                  <a:outerShdw blurRad="38100" dist="38100" dir="2700000" algn="tl">
                    <a:srgbClr val="000000">
                      <a:alpha val="43137"/>
                    </a:srgbClr>
                  </a:outerShdw>
                </a:effectLst>
                <a:latin typeface="Arial" charset="0"/>
                <a:cs typeface="+mn-cs"/>
              </a:rPr>
              <a:t>10</a:t>
            </a:r>
          </a:p>
        </p:txBody>
      </p:sp>
      <p:sp>
        <p:nvSpPr>
          <p:cNvPr id="1618966" name="Text Box 22"/>
          <p:cNvSpPr txBox="1">
            <a:spLocks noChangeArrowheads="1"/>
          </p:cNvSpPr>
          <p:nvPr/>
        </p:nvSpPr>
        <p:spPr bwMode="auto">
          <a:xfrm>
            <a:off x="6858000" y="2286000"/>
            <a:ext cx="457200" cy="336550"/>
          </a:xfrm>
          <a:prstGeom prst="rect">
            <a:avLst/>
          </a:prstGeom>
          <a:noFill/>
          <a:ln>
            <a:noFill/>
          </a:ln>
          <a:effectLst/>
          <a:extLst/>
        </p:spPr>
        <p:txBody>
          <a:bodyPr>
            <a:spAutoFit/>
          </a:bodyPr>
          <a:lstStyle/>
          <a:p>
            <a:pPr>
              <a:spcBef>
                <a:spcPct val="50000"/>
              </a:spcBef>
              <a:defRPr/>
            </a:pPr>
            <a:r>
              <a:rPr lang="en-US" sz="1600" b="1" dirty="0">
                <a:solidFill>
                  <a:srgbClr val="FF0000"/>
                </a:solidFill>
                <a:effectLst>
                  <a:outerShdw blurRad="38100" dist="38100" dir="2700000" algn="tl">
                    <a:srgbClr val="000000">
                      <a:alpha val="43137"/>
                    </a:srgbClr>
                  </a:outerShdw>
                </a:effectLst>
                <a:latin typeface="Arial" charset="0"/>
                <a:cs typeface="+mn-cs"/>
              </a:rPr>
              <a:t>25</a:t>
            </a:r>
          </a:p>
        </p:txBody>
      </p:sp>
      <p:sp>
        <p:nvSpPr>
          <p:cNvPr id="90136" name="Line 23"/>
          <p:cNvSpPr>
            <a:spLocks noChangeShapeType="1"/>
          </p:cNvSpPr>
          <p:nvPr/>
        </p:nvSpPr>
        <p:spPr bwMode="auto">
          <a:xfrm flipV="1">
            <a:off x="1143000" y="1828800"/>
            <a:ext cx="640080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37" name="Line 24"/>
          <p:cNvSpPr>
            <a:spLocks noChangeShapeType="1"/>
          </p:cNvSpPr>
          <p:nvPr/>
        </p:nvSpPr>
        <p:spPr bwMode="auto">
          <a:xfrm flipV="1">
            <a:off x="1143000" y="2971800"/>
            <a:ext cx="66294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38" name="Text Box 25"/>
          <p:cNvSpPr txBox="1">
            <a:spLocks noChangeArrowheads="1"/>
          </p:cNvSpPr>
          <p:nvPr/>
        </p:nvSpPr>
        <p:spPr bwMode="auto">
          <a:xfrm>
            <a:off x="1219200" y="2667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10</a:t>
            </a:r>
          </a:p>
        </p:txBody>
      </p:sp>
      <p:sp>
        <p:nvSpPr>
          <p:cNvPr id="90139" name="Text Box 26"/>
          <p:cNvSpPr txBox="1">
            <a:spLocks noChangeArrowheads="1"/>
          </p:cNvSpPr>
          <p:nvPr/>
        </p:nvSpPr>
        <p:spPr bwMode="auto">
          <a:xfrm>
            <a:off x="6934200" y="1592263"/>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3</a:t>
            </a:r>
          </a:p>
        </p:txBody>
      </p:sp>
      <p:sp>
        <p:nvSpPr>
          <p:cNvPr id="90140" name="Text Box 27"/>
          <p:cNvSpPr txBox="1">
            <a:spLocks noChangeArrowheads="1"/>
          </p:cNvSpPr>
          <p:nvPr/>
        </p:nvSpPr>
        <p:spPr bwMode="auto">
          <a:xfrm>
            <a:off x="3124200" y="22860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Lipid</a:t>
            </a:r>
          </a:p>
        </p:txBody>
      </p:sp>
      <p:sp>
        <p:nvSpPr>
          <p:cNvPr id="90141" name="Text Box 28"/>
          <p:cNvSpPr txBox="1">
            <a:spLocks noChangeArrowheads="1"/>
          </p:cNvSpPr>
          <p:nvPr/>
        </p:nvSpPr>
        <p:spPr bwMode="auto">
          <a:xfrm>
            <a:off x="1371600" y="16002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33</a:t>
            </a:r>
          </a:p>
        </p:txBody>
      </p:sp>
      <p:sp>
        <p:nvSpPr>
          <p:cNvPr id="90142" name="Text Box 29"/>
          <p:cNvSpPr txBox="1">
            <a:spLocks noChangeArrowheads="1"/>
          </p:cNvSpPr>
          <p:nvPr/>
        </p:nvSpPr>
        <p:spPr bwMode="auto">
          <a:xfrm>
            <a:off x="3124200" y="1516063"/>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chemeClr val="tx2"/>
                </a:solidFill>
              </a:rPr>
              <a:t>Protein</a:t>
            </a:r>
          </a:p>
        </p:txBody>
      </p:sp>
      <p:sp>
        <p:nvSpPr>
          <p:cNvPr id="90143" name="Text Box 30"/>
          <p:cNvSpPr txBox="1">
            <a:spLocks noChangeArrowheads="1"/>
          </p:cNvSpPr>
          <p:nvPr/>
        </p:nvSpPr>
        <p:spPr bwMode="auto">
          <a:xfrm>
            <a:off x="6400800" y="10668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r>
              <a:rPr lang="en-US" altLang="en-US" sz="1600">
                <a:solidFill>
                  <a:schemeClr val="tx2"/>
                </a:solidFill>
              </a:rPr>
              <a:t>7</a:t>
            </a:r>
          </a:p>
        </p:txBody>
      </p:sp>
      <p:sp>
        <p:nvSpPr>
          <p:cNvPr id="90144" name="Line 31"/>
          <p:cNvSpPr>
            <a:spLocks noChangeShapeType="1"/>
          </p:cNvSpPr>
          <p:nvPr/>
        </p:nvSpPr>
        <p:spPr bwMode="auto">
          <a:xfrm>
            <a:off x="1295400" y="25146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90145" name="Line 32"/>
          <p:cNvSpPr>
            <a:spLocks noChangeShapeType="1"/>
          </p:cNvSpPr>
          <p:nvPr/>
        </p:nvSpPr>
        <p:spPr bwMode="auto">
          <a:xfrm flipV="1">
            <a:off x="1143000" y="1143000"/>
            <a:ext cx="6400800" cy="1600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0146" name="Text Box 33"/>
          <p:cNvSpPr txBox="1">
            <a:spLocks noChangeArrowheads="1"/>
          </p:cNvSpPr>
          <p:nvPr/>
        </p:nvSpPr>
        <p:spPr bwMode="auto">
          <a:xfrm>
            <a:off x="762000" y="6324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400" b="1">
                <a:solidFill>
                  <a:srgbClr val="FFFF00"/>
                </a:solidFill>
              </a:rPr>
              <a:t>Early Maturity</a:t>
            </a:r>
          </a:p>
        </p:txBody>
      </p:sp>
      <p:sp>
        <p:nvSpPr>
          <p:cNvPr id="90147" name="Text Box 34"/>
          <p:cNvSpPr txBox="1">
            <a:spLocks noChangeArrowheads="1"/>
          </p:cNvSpPr>
          <p:nvPr/>
        </p:nvSpPr>
        <p:spPr bwMode="auto">
          <a:xfrm>
            <a:off x="6096000" y="6324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rgbClr val="FFFF00"/>
                </a:solidFill>
              </a:rPr>
              <a:t>Late Maturity</a:t>
            </a:r>
          </a:p>
        </p:txBody>
      </p:sp>
      <p:sp>
        <p:nvSpPr>
          <p:cNvPr id="90148" name="Text Box 35"/>
          <p:cNvSpPr txBox="1">
            <a:spLocks noChangeArrowheads="1"/>
          </p:cNvSpPr>
          <p:nvPr/>
        </p:nvSpPr>
        <p:spPr bwMode="auto">
          <a:xfrm>
            <a:off x="3733800" y="6324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50000"/>
              </a:spcBef>
              <a:buClrTx/>
              <a:buSzTx/>
              <a:buFontTx/>
              <a:buNone/>
            </a:pPr>
            <a:r>
              <a:rPr lang="en-US" altLang="en-US" sz="1600">
                <a:solidFill>
                  <a:srgbClr val="FFFF00"/>
                </a:solidFill>
              </a:rPr>
              <a:t>Mid Maturity</a:t>
            </a:r>
          </a:p>
        </p:txBody>
      </p:sp>
      <p:sp>
        <p:nvSpPr>
          <p:cNvPr id="90149" name="Oval 1"/>
          <p:cNvSpPr>
            <a:spLocks noChangeArrowheads="1"/>
          </p:cNvSpPr>
          <p:nvPr/>
        </p:nvSpPr>
        <p:spPr bwMode="auto">
          <a:xfrm>
            <a:off x="4991100" y="990600"/>
            <a:ext cx="800100" cy="5410200"/>
          </a:xfrm>
          <a:prstGeom prst="ellipse">
            <a:avLst/>
          </a:prstGeom>
          <a:solidFill>
            <a:schemeClr val="accent1"/>
          </a:solidFill>
          <a:ln w="9525" algn="ctr">
            <a:solidFill>
              <a:schemeClr val="tx1"/>
            </a:solidFill>
            <a:round/>
            <a:headEnd/>
            <a:tailEnd/>
          </a:ln>
        </p:spPr>
        <p:txBody>
          <a:bodyPr anchor="ct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spcBef>
                <a:spcPct val="0"/>
              </a:spcBef>
              <a:buClrTx/>
              <a:buSzTx/>
              <a:buFontTx/>
              <a:buNone/>
            </a:pPr>
            <a:endParaRPr lang="en-US" altLang="en-US" sz="1800"/>
          </a:p>
        </p:txBody>
      </p:sp>
      <p:sp>
        <p:nvSpPr>
          <p:cNvPr id="90150" name="TextBox 3"/>
          <p:cNvSpPr txBox="1">
            <a:spLocks noChangeArrowheads="1"/>
          </p:cNvSpPr>
          <p:nvPr/>
        </p:nvSpPr>
        <p:spPr bwMode="auto">
          <a:xfrm>
            <a:off x="4610100" y="3460750"/>
            <a:ext cx="163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lgn="ctr" eaLnBrk="1" hangingPunct="1">
              <a:spcBef>
                <a:spcPct val="0"/>
              </a:spcBef>
              <a:buClrTx/>
              <a:buSzTx/>
              <a:buFontTx/>
              <a:buNone/>
            </a:pPr>
            <a:r>
              <a:rPr lang="en-US" altLang="en-US" sz="1800" b="1">
                <a:solidFill>
                  <a:srgbClr val="FFFF00"/>
                </a:solidFill>
              </a:rPr>
              <a:t>Sweet Spot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277813"/>
            <a:ext cx="8229600" cy="4141787"/>
          </a:xfrm>
        </p:spPr>
        <p:txBody>
          <a:bodyPr/>
          <a:lstStyle/>
          <a:p>
            <a:r>
              <a:rPr lang="en-US" altLang="en-US" sz="8800" b="1" smtClean="0">
                <a:solidFill>
                  <a:srgbClr val="FFFF00"/>
                </a:solidFill>
                <a:effectLst/>
              </a:rPr>
              <a:t>Measurable Benefits</a:t>
            </a:r>
          </a:p>
        </p:txBody>
      </p:sp>
      <p:sp>
        <p:nvSpPr>
          <p:cNvPr id="3" name="Content Placeholder 2"/>
          <p:cNvSpPr>
            <a:spLocks noGrp="1"/>
          </p:cNvSpPr>
          <p:nvPr>
            <p:ph idx="1"/>
          </p:nvPr>
        </p:nvSpPr>
        <p:spPr>
          <a:xfrm>
            <a:off x="457200" y="5791200"/>
            <a:ext cx="8229600" cy="3397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E54683E-2520-41C4-B8CE-5391AE984F40}" type="slidenum">
              <a:rPr lang="en-US" smtClean="0"/>
              <a:pPr>
                <a:defRPr/>
              </a:pPr>
              <a:t>87</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2EDBBD3A-0C80-4A91-83F6-B822410DA96A}" type="slidenum">
              <a:rPr lang="en-US"/>
              <a:pPr>
                <a:defRPr/>
              </a:pPr>
              <a:t>88</a:t>
            </a:fld>
            <a:endParaRPr lang="en-US"/>
          </a:p>
        </p:txBody>
      </p:sp>
      <p:sp>
        <p:nvSpPr>
          <p:cNvPr id="203778" name="Rectangle 2"/>
          <p:cNvSpPr>
            <a:spLocks noGrp="1" noChangeArrowheads="1"/>
          </p:cNvSpPr>
          <p:nvPr>
            <p:ph type="title" idx="4294967295"/>
          </p:nvPr>
        </p:nvSpPr>
        <p:spPr/>
        <p:txBody>
          <a:bodyPr/>
          <a:lstStyle/>
          <a:p>
            <a:pPr eaLnBrk="1" hangingPunct="1">
              <a:defRPr/>
            </a:pPr>
            <a:r>
              <a:rPr lang="en-US" b="1" dirty="0" smtClean="0">
                <a:solidFill>
                  <a:srgbClr val="FFFF66"/>
                </a:solidFill>
              </a:rPr>
              <a:t>Optimum Soil Health</a:t>
            </a:r>
          </a:p>
        </p:txBody>
      </p:sp>
      <p:sp>
        <p:nvSpPr>
          <p:cNvPr id="203779" name="Rectangle 3"/>
          <p:cNvSpPr>
            <a:spLocks noGrp="1" noChangeArrowheads="1"/>
          </p:cNvSpPr>
          <p:nvPr>
            <p:ph type="body" idx="4294967295"/>
          </p:nvPr>
        </p:nvSpPr>
        <p:spPr>
          <a:xfrm>
            <a:off x="533400" y="1371600"/>
            <a:ext cx="8229600" cy="4572000"/>
          </a:xfrm>
        </p:spPr>
        <p:txBody>
          <a:bodyPr/>
          <a:lstStyle/>
          <a:p>
            <a:pPr eaLnBrk="1" hangingPunct="1">
              <a:buFont typeface="Wingdings" pitchFamily="2" charset="2"/>
              <a:buNone/>
              <a:defRPr/>
            </a:pPr>
            <a:r>
              <a:rPr lang="en-US" sz="2400" u="sng" dirty="0" smtClean="0"/>
              <a:t>Type of Organism   	 number/acre                      </a:t>
            </a:r>
            <a:r>
              <a:rPr lang="en-US" sz="2400" u="sng" dirty="0" err="1" smtClean="0"/>
              <a:t>lbs</a:t>
            </a:r>
            <a:r>
              <a:rPr lang="en-US" sz="2400" u="sng" dirty="0" smtClean="0"/>
              <a:t>/acre</a:t>
            </a:r>
            <a:endParaRPr lang="en-US" sz="2400" dirty="0" smtClean="0"/>
          </a:p>
          <a:p>
            <a:pPr eaLnBrk="1" hangingPunct="1">
              <a:buFont typeface="Wingdings" pitchFamily="2" charset="2"/>
              <a:buNone/>
              <a:defRPr/>
            </a:pPr>
            <a:r>
              <a:rPr lang="es-ES" sz="2400" dirty="0" smtClean="0"/>
              <a:t>Bacteria    	800,000,000,000,000,000,000      </a:t>
            </a:r>
            <a:r>
              <a:rPr lang="es-ES" sz="2400" dirty="0" smtClean="0">
                <a:solidFill>
                  <a:srgbClr val="FF0000"/>
                </a:solidFill>
              </a:rPr>
              <a:t> 2,600</a:t>
            </a:r>
            <a:r>
              <a:rPr lang="es-ES" sz="2400" dirty="0" smtClean="0"/>
              <a:t>  </a:t>
            </a:r>
            <a:endParaRPr lang="en-US" sz="2400" dirty="0" smtClean="0"/>
          </a:p>
          <a:p>
            <a:pPr eaLnBrk="1" hangingPunct="1">
              <a:buFont typeface="Wingdings" pitchFamily="2" charset="2"/>
              <a:buNone/>
              <a:defRPr/>
            </a:pPr>
            <a:r>
              <a:rPr lang="es-ES" sz="2400" dirty="0" err="1" smtClean="0"/>
              <a:t>Actinobacteria</a:t>
            </a:r>
            <a:r>
              <a:rPr lang="es-ES" sz="2400" dirty="0" smtClean="0"/>
              <a:t>        20,000,000,000,000,000       </a:t>
            </a:r>
            <a:r>
              <a:rPr lang="es-ES" sz="2400" dirty="0" smtClean="0">
                <a:solidFill>
                  <a:srgbClr val="FF0000"/>
                </a:solidFill>
              </a:rPr>
              <a:t>1,300</a:t>
            </a:r>
            <a:endParaRPr lang="en-US" sz="2400" dirty="0" smtClean="0">
              <a:solidFill>
                <a:srgbClr val="FF0000"/>
              </a:solidFill>
            </a:endParaRPr>
          </a:p>
          <a:p>
            <a:pPr eaLnBrk="1" hangingPunct="1">
              <a:buFont typeface="Wingdings" pitchFamily="2" charset="2"/>
              <a:buNone/>
              <a:defRPr/>
            </a:pPr>
            <a:r>
              <a:rPr lang="es-ES" sz="2400" dirty="0" err="1" smtClean="0"/>
              <a:t>Fungi</a:t>
            </a:r>
            <a:r>
              <a:rPr lang="es-ES" sz="2400" dirty="0" smtClean="0"/>
              <a:t>		              200,000,000,000,000	 </a:t>
            </a:r>
            <a:r>
              <a:rPr lang="es-ES" sz="2400" dirty="0" smtClean="0">
                <a:solidFill>
                  <a:srgbClr val="FF0000"/>
                </a:solidFill>
              </a:rPr>
              <a:t>2,600</a:t>
            </a:r>
            <a:endParaRPr lang="en-US" sz="2400" dirty="0" smtClean="0">
              <a:solidFill>
                <a:srgbClr val="FF0000"/>
              </a:solidFill>
            </a:endParaRPr>
          </a:p>
          <a:p>
            <a:pPr eaLnBrk="1" hangingPunct="1">
              <a:buFont typeface="Wingdings" pitchFamily="2" charset="2"/>
              <a:buNone/>
              <a:defRPr/>
            </a:pPr>
            <a:r>
              <a:rPr lang="es-ES" sz="2400" dirty="0" err="1" smtClean="0"/>
              <a:t>Algae</a:t>
            </a:r>
            <a:r>
              <a:rPr lang="es-ES" sz="2400" dirty="0" smtClean="0"/>
              <a:t>	                                    4,000,000,000	      </a:t>
            </a:r>
            <a:r>
              <a:rPr lang="es-ES" sz="2400" dirty="0" smtClean="0">
                <a:solidFill>
                  <a:srgbClr val="FF0000"/>
                </a:solidFill>
              </a:rPr>
              <a:t>90</a:t>
            </a:r>
            <a:endParaRPr lang="en-US" sz="2400" dirty="0" smtClean="0">
              <a:solidFill>
                <a:srgbClr val="FF0000"/>
              </a:solidFill>
            </a:endParaRPr>
          </a:p>
          <a:p>
            <a:pPr eaLnBrk="1" hangingPunct="1">
              <a:buFont typeface="Wingdings" pitchFamily="2" charset="2"/>
              <a:buNone/>
              <a:defRPr/>
            </a:pPr>
            <a:r>
              <a:rPr lang="es-ES" sz="2400" dirty="0" err="1" smtClean="0"/>
              <a:t>Protozoa</a:t>
            </a:r>
            <a:r>
              <a:rPr lang="es-ES" sz="2400" dirty="0" smtClean="0"/>
              <a:t>	                  2,000,000,000,000            </a:t>
            </a:r>
            <a:r>
              <a:rPr lang="es-ES" sz="2400" dirty="0" smtClean="0">
                <a:solidFill>
                  <a:srgbClr val="FF0000"/>
                </a:solidFill>
              </a:rPr>
              <a:t>90</a:t>
            </a:r>
            <a:endParaRPr lang="en-US" sz="2400" dirty="0" smtClean="0">
              <a:solidFill>
                <a:srgbClr val="FF0000"/>
              </a:solidFill>
            </a:endParaRPr>
          </a:p>
          <a:p>
            <a:pPr eaLnBrk="1" hangingPunct="1">
              <a:buFont typeface="Wingdings" pitchFamily="2" charset="2"/>
              <a:buNone/>
              <a:defRPr/>
            </a:pPr>
            <a:r>
              <a:rPr lang="en-US" sz="2400" dirty="0" smtClean="0"/>
              <a:t>Nematodes                                 80,000,000	      </a:t>
            </a:r>
            <a:r>
              <a:rPr lang="en-US" sz="2400" dirty="0" smtClean="0">
                <a:solidFill>
                  <a:srgbClr val="FF0000"/>
                </a:solidFill>
              </a:rPr>
              <a:t>45</a:t>
            </a:r>
          </a:p>
          <a:p>
            <a:pPr eaLnBrk="1" hangingPunct="1">
              <a:buFont typeface="Wingdings" pitchFamily="2" charset="2"/>
              <a:buNone/>
              <a:defRPr/>
            </a:pPr>
            <a:r>
              <a:rPr lang="en-US" sz="2400" dirty="0" smtClean="0"/>
              <a:t>Earthworms                                       40,000	    </a:t>
            </a:r>
            <a:r>
              <a:rPr lang="en-US" sz="2400" dirty="0" smtClean="0">
                <a:solidFill>
                  <a:srgbClr val="FF0000"/>
                </a:solidFill>
              </a:rPr>
              <a:t>445</a:t>
            </a:r>
          </a:p>
          <a:p>
            <a:pPr eaLnBrk="1" hangingPunct="1">
              <a:buFont typeface="Wingdings" pitchFamily="2" charset="2"/>
              <a:buNone/>
              <a:defRPr/>
            </a:pPr>
            <a:r>
              <a:rPr lang="en-US" sz="2400" dirty="0" smtClean="0"/>
              <a:t>Insects /arthropods                       8,160,000</a:t>
            </a:r>
            <a:r>
              <a:rPr lang="en-US" sz="2800" dirty="0" smtClean="0"/>
              <a:t>        </a:t>
            </a:r>
            <a:r>
              <a:rPr lang="en-US" sz="2800" dirty="0" smtClean="0">
                <a:solidFill>
                  <a:srgbClr val="FF0000"/>
                </a:solidFill>
              </a:rPr>
              <a:t>830</a:t>
            </a:r>
          </a:p>
          <a:p>
            <a:pPr eaLnBrk="1" hangingPunct="1">
              <a:buFont typeface="Wingdings" pitchFamily="2" charset="2"/>
              <a:buNone/>
              <a:defRPr/>
            </a:pPr>
            <a:r>
              <a:rPr lang="en-US" sz="2800" dirty="0" smtClean="0"/>
              <a:t>							</a:t>
            </a:r>
            <a:r>
              <a:rPr lang="en-US" sz="1600" dirty="0" smtClean="0"/>
              <a:t>Soil Food Web</a:t>
            </a:r>
            <a:endParaRPr lang="en-US" sz="2800" dirty="0" smtClean="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FDEC3CC-961A-4214-9416-78FA7E514627}" type="slidenum">
              <a:rPr lang="en-US" smtClean="0"/>
              <a:pPr>
                <a:defRPr/>
              </a:pPr>
              <a:t>89</a:t>
            </a:fld>
            <a:endParaRPr lang="en-US"/>
          </a:p>
        </p:txBody>
      </p:sp>
      <p:pic>
        <p:nvPicPr>
          <p:cNvPr id="9318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304800"/>
            <a:ext cx="6934200" cy="6451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90% of soil function is mediated by microbes.  </a:t>
            </a:r>
          </a:p>
          <a:p>
            <a:pPr>
              <a:defRPr/>
            </a:pPr>
            <a:endParaRPr lang="en-US" dirty="0"/>
          </a:p>
          <a:p>
            <a:pPr>
              <a:defRPr/>
            </a:pPr>
            <a:r>
              <a:rPr lang="en-US" dirty="0" smtClean="0"/>
              <a:t>Microbes depend on plants.</a:t>
            </a:r>
          </a:p>
          <a:p>
            <a:pPr>
              <a:defRPr/>
            </a:pPr>
            <a:endParaRPr lang="en-US" dirty="0"/>
          </a:p>
          <a:p>
            <a:pPr>
              <a:defRPr/>
            </a:pPr>
            <a:r>
              <a:rPr lang="en-US" dirty="0" smtClean="0"/>
              <a:t>So, how we manage plants is critical.  </a:t>
            </a:r>
            <a:endParaRPr lang="en-US" dirty="0"/>
          </a:p>
        </p:txBody>
      </p:sp>
      <p:sp>
        <p:nvSpPr>
          <p:cNvPr id="4" name="Slide Number Placeholder 3"/>
          <p:cNvSpPr>
            <a:spLocks noGrp="1"/>
          </p:cNvSpPr>
          <p:nvPr>
            <p:ph type="sldNum" sz="quarter" idx="12"/>
          </p:nvPr>
        </p:nvSpPr>
        <p:spPr/>
        <p:txBody>
          <a:bodyPr/>
          <a:lstStyle/>
          <a:p>
            <a:pPr>
              <a:defRPr/>
            </a:pPr>
            <a:fld id="{41A710BC-7FC1-40A9-BB39-9ED2FB6A9119}" type="slidenum">
              <a:rPr lang="en-US" smtClean="0"/>
              <a:pPr>
                <a:defRPr/>
              </a:pPr>
              <a:t>90</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smtClean="0">
                <a:solidFill>
                  <a:srgbClr val="FFFF00"/>
                </a:solidFill>
                <a:effectLst/>
              </a:rPr>
              <a:t>Key Benefits, Con’t.</a:t>
            </a:r>
          </a:p>
        </p:txBody>
      </p:sp>
      <p:sp>
        <p:nvSpPr>
          <p:cNvPr id="3" name="Content Placeholder 2"/>
          <p:cNvSpPr>
            <a:spLocks noGrp="1"/>
          </p:cNvSpPr>
          <p:nvPr>
            <p:ph idx="1"/>
          </p:nvPr>
        </p:nvSpPr>
        <p:spPr/>
        <p:txBody>
          <a:bodyPr/>
          <a:lstStyle/>
          <a:p>
            <a:pPr>
              <a:defRPr/>
            </a:pPr>
            <a:r>
              <a:rPr lang="en-US" dirty="0" smtClean="0"/>
              <a:t>Natural </a:t>
            </a:r>
            <a:r>
              <a:rPr lang="en-US" dirty="0"/>
              <a:t>soil pH buffering capacity. </a:t>
            </a:r>
          </a:p>
          <a:p>
            <a:pPr>
              <a:defRPr/>
            </a:pPr>
            <a:r>
              <a:rPr lang="en-US" dirty="0" smtClean="0"/>
              <a:t>Incremental </a:t>
            </a:r>
            <a:r>
              <a:rPr lang="en-US" dirty="0"/>
              <a:t>increases in livestock carrying capacity. </a:t>
            </a:r>
          </a:p>
          <a:p>
            <a:pPr>
              <a:defRPr/>
            </a:pPr>
            <a:r>
              <a:rPr lang="en-US" dirty="0" smtClean="0"/>
              <a:t>Greater </a:t>
            </a:r>
            <a:r>
              <a:rPr lang="en-US" dirty="0"/>
              <a:t>plant species and wildlife species diversity. </a:t>
            </a:r>
          </a:p>
          <a:p>
            <a:pPr>
              <a:defRPr/>
            </a:pPr>
            <a:r>
              <a:rPr lang="en-US" dirty="0" smtClean="0"/>
              <a:t>Improvement </a:t>
            </a:r>
            <a:r>
              <a:rPr lang="en-US" dirty="0"/>
              <a:t>in earthworm, soil level arthropods, and pollinator insect populations. </a:t>
            </a: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F1363C15-BC9C-40E3-A804-5CC17108753A}" type="slidenum">
              <a:rPr lang="en-US" smtClean="0"/>
              <a:pPr>
                <a:defRPr/>
              </a:pPr>
              <a:t>10</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b="1" smtClean="0">
                <a:solidFill>
                  <a:srgbClr val="FFFF00"/>
                </a:solidFill>
                <a:effectLst/>
              </a:rPr>
              <a:t>How Rapidly Can We Build Soil Microbial Population?</a:t>
            </a:r>
          </a:p>
        </p:txBody>
      </p:sp>
      <p:graphicFrame>
        <p:nvGraphicFramePr>
          <p:cNvPr id="5" name="Content Placeholder 4"/>
          <p:cNvGraphicFramePr>
            <a:graphicFrameLocks noGrp="1"/>
          </p:cNvGraphicFramePr>
          <p:nvPr>
            <p:ph idx="1"/>
          </p:nvPr>
        </p:nvGraphicFramePr>
        <p:xfrm>
          <a:off x="457200" y="1676400"/>
          <a:ext cx="8229600" cy="4283076"/>
        </p:xfrm>
        <a:graphic>
          <a:graphicData uri="http://schemas.openxmlformats.org/drawingml/2006/table">
            <a:tbl>
              <a:tblPr firstRow="1" bandRow="1">
                <a:tableStyleId>{5C22544A-7EE6-4342-B048-85BDC9FD1C3A}</a:tableStyleId>
              </a:tblPr>
              <a:tblGrid>
                <a:gridCol w="2743200"/>
                <a:gridCol w="2743200"/>
                <a:gridCol w="2743200"/>
              </a:tblGrid>
              <a:tr h="713846">
                <a:tc>
                  <a:txBody>
                    <a:bodyPr/>
                    <a:lstStyle/>
                    <a:p>
                      <a:r>
                        <a:rPr lang="en-US" sz="2800" dirty="0" smtClean="0">
                          <a:solidFill>
                            <a:srgbClr val="FFFF00"/>
                          </a:solidFill>
                        </a:rPr>
                        <a:t>TLMB - Start</a:t>
                      </a:r>
                      <a:endParaRPr lang="en-US" sz="2800" dirty="0">
                        <a:solidFill>
                          <a:srgbClr val="FFFF00"/>
                        </a:solidFill>
                      </a:endParaRPr>
                    </a:p>
                  </a:txBody>
                  <a:tcPr marT="45727" marB="45727">
                    <a:solidFill>
                      <a:srgbClr val="FF0000"/>
                    </a:solidFill>
                  </a:tcPr>
                </a:tc>
                <a:tc>
                  <a:txBody>
                    <a:bodyPr/>
                    <a:lstStyle/>
                    <a:p>
                      <a:r>
                        <a:rPr lang="en-US" sz="2800" dirty="0" smtClean="0">
                          <a:solidFill>
                            <a:srgbClr val="FFFF00"/>
                          </a:solidFill>
                        </a:rPr>
                        <a:t>TLMB - End</a:t>
                      </a:r>
                      <a:endParaRPr lang="en-US" sz="2800" dirty="0">
                        <a:solidFill>
                          <a:srgbClr val="FFFF00"/>
                        </a:solidFill>
                      </a:endParaRPr>
                    </a:p>
                  </a:txBody>
                  <a:tcPr marT="45727" marB="45727">
                    <a:solidFill>
                      <a:srgbClr val="FF0000"/>
                    </a:solidFill>
                  </a:tcPr>
                </a:tc>
                <a:tc>
                  <a:txBody>
                    <a:bodyPr/>
                    <a:lstStyle/>
                    <a:p>
                      <a:r>
                        <a:rPr lang="en-US" sz="2800" dirty="0" smtClean="0">
                          <a:solidFill>
                            <a:srgbClr val="FFFF00"/>
                          </a:solidFill>
                        </a:rPr>
                        <a:t>No. Years</a:t>
                      </a:r>
                      <a:endParaRPr lang="en-US" sz="2800" dirty="0">
                        <a:solidFill>
                          <a:srgbClr val="FFFF00"/>
                        </a:solidFill>
                      </a:endParaRPr>
                    </a:p>
                  </a:txBody>
                  <a:tcPr marT="45727" marB="45727">
                    <a:solidFill>
                      <a:srgbClr val="FF0000"/>
                    </a:solidFill>
                  </a:tcPr>
                </a:tc>
              </a:tr>
              <a:tr h="713846">
                <a:tc>
                  <a:txBody>
                    <a:bodyPr/>
                    <a:lstStyle/>
                    <a:p>
                      <a:pPr algn="ctr"/>
                      <a:r>
                        <a:rPr lang="en-US" sz="2000" b="1" dirty="0" smtClean="0"/>
                        <a:t>987 ng/g</a:t>
                      </a:r>
                      <a:endParaRPr lang="en-US" sz="2000" b="1" dirty="0"/>
                    </a:p>
                  </a:txBody>
                  <a:tcPr marT="45727" marB="45727">
                    <a:solidFill>
                      <a:srgbClr val="92D050"/>
                    </a:solidFill>
                  </a:tcPr>
                </a:tc>
                <a:tc>
                  <a:txBody>
                    <a:bodyPr/>
                    <a:lstStyle/>
                    <a:p>
                      <a:pPr algn="ctr"/>
                      <a:r>
                        <a:rPr lang="en-US" sz="2000" b="1" dirty="0" smtClean="0"/>
                        <a:t>6748 ng/g</a:t>
                      </a:r>
                      <a:endParaRPr lang="en-US" sz="2000" b="1" dirty="0"/>
                    </a:p>
                  </a:txBody>
                  <a:tcPr marT="45727" marB="45727">
                    <a:solidFill>
                      <a:srgbClr val="92D050"/>
                    </a:solidFill>
                  </a:tcPr>
                </a:tc>
                <a:tc>
                  <a:txBody>
                    <a:bodyPr/>
                    <a:lstStyle/>
                    <a:p>
                      <a:pPr algn="ctr"/>
                      <a:r>
                        <a:rPr lang="en-US" sz="2000" b="1" dirty="0" smtClean="0"/>
                        <a:t>4</a:t>
                      </a:r>
                      <a:endParaRPr lang="en-US" sz="2000" b="1" dirty="0"/>
                    </a:p>
                  </a:txBody>
                  <a:tcPr marT="45727" marB="45727">
                    <a:solidFill>
                      <a:srgbClr val="92D050"/>
                    </a:solidFill>
                  </a:tcPr>
                </a:tc>
              </a:tr>
              <a:tr h="713846">
                <a:tc>
                  <a:txBody>
                    <a:bodyPr/>
                    <a:lstStyle/>
                    <a:p>
                      <a:pPr algn="ctr"/>
                      <a:r>
                        <a:rPr lang="en-US" sz="2000" b="1" dirty="0" smtClean="0"/>
                        <a:t>1231 ng/g</a:t>
                      </a:r>
                      <a:endParaRPr lang="en-US" sz="2000" b="1" dirty="0"/>
                    </a:p>
                  </a:txBody>
                  <a:tcPr marT="45727" marB="45727">
                    <a:solidFill>
                      <a:srgbClr val="92D050"/>
                    </a:solidFill>
                  </a:tcPr>
                </a:tc>
                <a:tc>
                  <a:txBody>
                    <a:bodyPr/>
                    <a:lstStyle/>
                    <a:p>
                      <a:pPr algn="ctr"/>
                      <a:r>
                        <a:rPr lang="en-US" sz="2000" b="1" dirty="0" smtClean="0"/>
                        <a:t>8901 ng/g</a:t>
                      </a:r>
                      <a:endParaRPr lang="en-US" sz="2000" b="1" dirty="0"/>
                    </a:p>
                  </a:txBody>
                  <a:tcPr marT="45727" marB="45727">
                    <a:solidFill>
                      <a:srgbClr val="92D050"/>
                    </a:solidFill>
                  </a:tcPr>
                </a:tc>
                <a:tc>
                  <a:txBody>
                    <a:bodyPr/>
                    <a:lstStyle/>
                    <a:p>
                      <a:pPr algn="ctr"/>
                      <a:r>
                        <a:rPr lang="en-US" sz="2000" b="1" dirty="0" smtClean="0"/>
                        <a:t>5</a:t>
                      </a:r>
                      <a:endParaRPr lang="en-US" sz="2000" b="1" dirty="0"/>
                    </a:p>
                  </a:txBody>
                  <a:tcPr marT="45727" marB="45727">
                    <a:solidFill>
                      <a:srgbClr val="92D050"/>
                    </a:solidFill>
                  </a:tcPr>
                </a:tc>
              </a:tr>
              <a:tr h="713846">
                <a:tc>
                  <a:txBody>
                    <a:bodyPr/>
                    <a:lstStyle/>
                    <a:p>
                      <a:pPr algn="ctr"/>
                      <a:r>
                        <a:rPr lang="en-US" sz="2000" b="1" dirty="0" smtClean="0"/>
                        <a:t>2214 ng/g</a:t>
                      </a:r>
                      <a:endParaRPr lang="en-US" sz="2000" b="1" dirty="0"/>
                    </a:p>
                  </a:txBody>
                  <a:tcPr marT="45727" marB="45727">
                    <a:solidFill>
                      <a:srgbClr val="92D050"/>
                    </a:solidFill>
                  </a:tcPr>
                </a:tc>
                <a:tc>
                  <a:txBody>
                    <a:bodyPr/>
                    <a:lstStyle/>
                    <a:p>
                      <a:pPr algn="ctr"/>
                      <a:r>
                        <a:rPr lang="en-US" sz="2000" b="1" dirty="0" smtClean="0"/>
                        <a:t>11342 ng/g</a:t>
                      </a:r>
                      <a:endParaRPr lang="en-US" sz="2000" b="1" dirty="0"/>
                    </a:p>
                  </a:txBody>
                  <a:tcPr marT="45727" marB="45727">
                    <a:solidFill>
                      <a:srgbClr val="92D050"/>
                    </a:solidFill>
                  </a:tcPr>
                </a:tc>
                <a:tc>
                  <a:txBody>
                    <a:bodyPr/>
                    <a:lstStyle/>
                    <a:p>
                      <a:pPr algn="ctr"/>
                      <a:r>
                        <a:rPr lang="en-US" sz="2000" b="1" dirty="0" smtClean="0"/>
                        <a:t>5</a:t>
                      </a:r>
                      <a:endParaRPr lang="en-US" sz="2000" b="1" dirty="0"/>
                    </a:p>
                  </a:txBody>
                  <a:tcPr marT="45727" marB="45727">
                    <a:solidFill>
                      <a:srgbClr val="92D050"/>
                    </a:solidFill>
                  </a:tcPr>
                </a:tc>
              </a:tr>
              <a:tr h="713846">
                <a:tc>
                  <a:txBody>
                    <a:bodyPr/>
                    <a:lstStyle/>
                    <a:p>
                      <a:pPr algn="ctr"/>
                      <a:r>
                        <a:rPr lang="en-US" sz="2000" b="1" dirty="0" smtClean="0"/>
                        <a:t>1575 ng/g</a:t>
                      </a:r>
                      <a:endParaRPr lang="en-US" sz="2000" b="1" dirty="0"/>
                    </a:p>
                  </a:txBody>
                  <a:tcPr marT="45727" marB="45727">
                    <a:solidFill>
                      <a:srgbClr val="92D050"/>
                    </a:solidFill>
                  </a:tcPr>
                </a:tc>
                <a:tc>
                  <a:txBody>
                    <a:bodyPr/>
                    <a:lstStyle/>
                    <a:p>
                      <a:pPr algn="ctr"/>
                      <a:r>
                        <a:rPr lang="en-US" sz="2000" b="1" dirty="0" smtClean="0"/>
                        <a:t>9657 ng/g</a:t>
                      </a:r>
                      <a:endParaRPr lang="en-US" sz="2000" b="1" dirty="0"/>
                    </a:p>
                  </a:txBody>
                  <a:tcPr marT="45727" marB="45727">
                    <a:solidFill>
                      <a:srgbClr val="92D050"/>
                    </a:solidFill>
                  </a:tcPr>
                </a:tc>
                <a:tc>
                  <a:txBody>
                    <a:bodyPr/>
                    <a:lstStyle/>
                    <a:p>
                      <a:pPr algn="ctr"/>
                      <a:r>
                        <a:rPr lang="en-US" sz="2000" b="1" dirty="0" smtClean="0"/>
                        <a:t>4</a:t>
                      </a:r>
                      <a:endParaRPr lang="en-US" sz="2000" b="1" dirty="0"/>
                    </a:p>
                  </a:txBody>
                  <a:tcPr marT="45727" marB="45727">
                    <a:solidFill>
                      <a:srgbClr val="92D050"/>
                    </a:solidFill>
                  </a:tcPr>
                </a:tc>
              </a:tr>
              <a:tr h="713846">
                <a:tc>
                  <a:txBody>
                    <a:bodyPr/>
                    <a:lstStyle/>
                    <a:p>
                      <a:pPr algn="ctr"/>
                      <a:r>
                        <a:rPr lang="en-US" sz="2000" b="1" dirty="0" smtClean="0"/>
                        <a:t>1898 ng/g</a:t>
                      </a:r>
                      <a:endParaRPr lang="en-US" sz="2000" b="1" dirty="0"/>
                    </a:p>
                  </a:txBody>
                  <a:tcPr marT="45727" marB="45727">
                    <a:solidFill>
                      <a:srgbClr val="92D050"/>
                    </a:solidFill>
                  </a:tcPr>
                </a:tc>
                <a:tc>
                  <a:txBody>
                    <a:bodyPr/>
                    <a:lstStyle/>
                    <a:p>
                      <a:pPr algn="ctr"/>
                      <a:r>
                        <a:rPr lang="en-US" sz="2000" b="1" dirty="0" smtClean="0"/>
                        <a:t>8431 ng/g</a:t>
                      </a:r>
                      <a:endParaRPr lang="en-US" sz="2000" b="1" dirty="0"/>
                    </a:p>
                  </a:txBody>
                  <a:tcPr marT="45727" marB="45727">
                    <a:solidFill>
                      <a:srgbClr val="92D050"/>
                    </a:solidFill>
                  </a:tcPr>
                </a:tc>
                <a:tc>
                  <a:txBody>
                    <a:bodyPr/>
                    <a:lstStyle/>
                    <a:p>
                      <a:pPr algn="ctr"/>
                      <a:r>
                        <a:rPr lang="en-US" sz="2000" b="1" dirty="0" smtClean="0"/>
                        <a:t>4</a:t>
                      </a:r>
                      <a:endParaRPr lang="en-US" sz="2000" b="1" dirty="0"/>
                    </a:p>
                  </a:txBody>
                  <a:tcPr marT="45727" marB="45727">
                    <a:solidFill>
                      <a:srgbClr val="92D050"/>
                    </a:solidFill>
                  </a:tcPr>
                </a:tc>
              </a:tr>
            </a:tbl>
          </a:graphicData>
        </a:graphic>
      </p:graphicFrame>
      <p:sp>
        <p:nvSpPr>
          <p:cNvPr id="4" name="Slide Number Placeholder 3"/>
          <p:cNvSpPr>
            <a:spLocks noGrp="1"/>
          </p:cNvSpPr>
          <p:nvPr>
            <p:ph type="sldNum" sz="quarter" idx="12"/>
          </p:nvPr>
        </p:nvSpPr>
        <p:spPr/>
        <p:txBody>
          <a:bodyPr/>
          <a:lstStyle/>
          <a:p>
            <a:pPr>
              <a:defRPr/>
            </a:pPr>
            <a:fld id="{F9CBC9EE-D7FD-4EF4-AAB7-B01055B92604}" type="slidenum">
              <a:rPr lang="en-US" smtClean="0"/>
              <a:pPr>
                <a:defRPr/>
              </a:pPr>
              <a:t>91</a:t>
            </a:fld>
            <a:endParaRPr lang="en-US"/>
          </a:p>
        </p:txBody>
      </p:sp>
      <p:sp>
        <p:nvSpPr>
          <p:cNvPr id="95266" name="TextBox 6"/>
          <p:cNvSpPr txBox="1">
            <a:spLocks noChangeArrowheads="1"/>
          </p:cNvSpPr>
          <p:nvPr/>
        </p:nvSpPr>
        <p:spPr bwMode="auto">
          <a:xfrm>
            <a:off x="609600" y="6172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a:t>TLMB = Total Living Microbial Biomass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Earthworms</a:t>
            </a:r>
            <a:endParaRPr lang="en-US" b="1" dirty="0">
              <a:solidFill>
                <a:srgbClr val="FFFF00"/>
              </a:solidFill>
            </a:endParaRPr>
          </a:p>
        </p:txBody>
      </p:sp>
      <p:sp>
        <p:nvSpPr>
          <p:cNvPr id="3" name="Text Placeholder 2"/>
          <p:cNvSpPr>
            <a:spLocks noGrp="1"/>
          </p:cNvSpPr>
          <p:nvPr>
            <p:ph type="body" sz="half" idx="1"/>
          </p:nvPr>
        </p:nvSpPr>
        <p:spPr>
          <a:xfrm>
            <a:off x="457200" y="1447800"/>
            <a:ext cx="4038600" cy="4683125"/>
          </a:xfrm>
        </p:spPr>
        <p:txBody>
          <a:bodyPr/>
          <a:lstStyle/>
          <a:p>
            <a:pPr marL="0" indent="0">
              <a:buFont typeface="Wingdings" pitchFamily="2" charset="2"/>
              <a:buNone/>
              <a:defRPr/>
            </a:pPr>
            <a:endParaRPr lang="en-US" sz="2400" dirty="0"/>
          </a:p>
        </p:txBody>
      </p:sp>
      <p:sp>
        <p:nvSpPr>
          <p:cNvPr id="6" name="Slide Number Placeholder 5"/>
          <p:cNvSpPr>
            <a:spLocks noGrp="1"/>
          </p:cNvSpPr>
          <p:nvPr>
            <p:ph type="sldNum" sz="quarter" idx="12"/>
          </p:nvPr>
        </p:nvSpPr>
        <p:spPr/>
        <p:txBody>
          <a:bodyPr/>
          <a:lstStyle/>
          <a:p>
            <a:pPr>
              <a:defRPr/>
            </a:pPr>
            <a:fld id="{8993AF93-22ED-4A94-9444-5E4474FCD5D6}" type="slidenum">
              <a:rPr lang="en-US" smtClean="0"/>
              <a:pPr>
                <a:defRPr/>
              </a:pPr>
              <a:t>92</a:t>
            </a:fld>
            <a:endParaRPr lang="en-US"/>
          </a:p>
        </p:txBody>
      </p:sp>
      <p:pic>
        <p:nvPicPr>
          <p:cNvPr id="96261"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81000" y="1447800"/>
            <a:ext cx="4427538" cy="2743200"/>
          </a:xfrm>
        </p:spPr>
      </p:pic>
      <p:pic>
        <p:nvPicPr>
          <p:cNvPr id="96262"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583113" y="3733800"/>
            <a:ext cx="4144962" cy="2590800"/>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C76ED2CE-072C-4B33-B3DF-F21629E1FFCF}" type="slidenum">
              <a:rPr lang="en-US"/>
              <a:pPr>
                <a:defRPr/>
              </a:pPr>
              <a:t>93</a:t>
            </a:fld>
            <a:endParaRPr lang="en-US"/>
          </a:p>
        </p:txBody>
      </p:sp>
      <p:sp>
        <p:nvSpPr>
          <p:cNvPr id="1283074" name="Rectangle 2"/>
          <p:cNvSpPr>
            <a:spLocks noGrp="1" noChangeArrowheads="1"/>
          </p:cNvSpPr>
          <p:nvPr>
            <p:ph type="title"/>
          </p:nvPr>
        </p:nvSpPr>
        <p:spPr/>
        <p:txBody>
          <a:bodyPr/>
          <a:lstStyle/>
          <a:p>
            <a:pPr eaLnBrk="1" hangingPunct="1">
              <a:defRPr/>
            </a:pPr>
            <a:r>
              <a:rPr lang="en-US" b="1" dirty="0" smtClean="0">
                <a:solidFill>
                  <a:srgbClr val="FFFF00"/>
                </a:solidFill>
              </a:rPr>
              <a:t>Dung Beetles</a:t>
            </a:r>
          </a:p>
        </p:txBody>
      </p:sp>
      <p:pic>
        <p:nvPicPr>
          <p:cNvPr id="97284" name="Picture 5" descr="Dung Beetle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447800"/>
            <a:ext cx="4305300" cy="2667000"/>
          </a:xfrm>
          <a:noFill/>
          <a:extLst>
            <a:ext uri="{909E8E84-426E-40DD-AFC4-6F175D3DCCD1}">
              <a14:hiddenFill xmlns:a14="http://schemas.microsoft.com/office/drawing/2010/main">
                <a:solidFill>
                  <a:srgbClr val="FFFFFF"/>
                </a:solidFill>
              </a14:hiddenFill>
            </a:ext>
          </a:extLst>
        </p:spPr>
      </p:pic>
      <p:pic>
        <p:nvPicPr>
          <p:cNvPr id="97285" name="Picture 6" descr="Dung Beetles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49763" y="3505200"/>
            <a:ext cx="4551362" cy="28194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rPr>
              <a:t>Pollinators</a:t>
            </a:r>
            <a:endParaRPr lang="en-US" b="1" dirty="0">
              <a:solidFill>
                <a:srgbClr val="FFFF00"/>
              </a:solidFill>
            </a:endParaRPr>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2C14E2B-C15C-405F-BC06-FB64E0754BDC}" type="slidenum">
              <a:rPr lang="en-US" smtClean="0"/>
              <a:pPr>
                <a:defRPr/>
              </a:pPr>
              <a:t>94</a:t>
            </a:fld>
            <a:endParaRPr lang="en-US"/>
          </a:p>
        </p:txBody>
      </p:sp>
      <p:pic>
        <p:nvPicPr>
          <p:cNvPr id="98309" name="Picture 2" descr="C:\Users\Allen\Pictures\2014-09-03 North Dakota\North Dakota 2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6057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C:\Users\Allen\Pictures\2014-09-03 North Dakota\North Dakota 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0000"/>
            <a:ext cx="8382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9F82875-2B6E-45D5-AE89-2F62A81346A7}" type="slidenum">
              <a:rPr lang="en-US" smtClean="0"/>
              <a:pPr>
                <a:defRPr/>
              </a:pPr>
              <a:t>95</a:t>
            </a:fld>
            <a:endParaRPr lang="en-US"/>
          </a:p>
        </p:txBody>
      </p:sp>
      <p:pic>
        <p:nvPicPr>
          <p:cNvPr id="99333" name="Picture 2" descr="C:\Users\Allen\Pictures\2014-09-03 North Dakota\North Dakota 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011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bwMode="auto">
          <a:xfrm>
            <a:off x="3276600" y="2590800"/>
            <a:ext cx="990600" cy="685800"/>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pPr>
              <a:defRPr/>
            </a:pPr>
            <a:r>
              <a:rPr lang="en-US" sz="8800" b="1" dirty="0" smtClean="0">
                <a:solidFill>
                  <a:srgbClr val="FFFF00"/>
                </a:solidFill>
              </a:rPr>
              <a:t>The Value of Soil Organic Matter</a:t>
            </a:r>
            <a:endParaRPr lang="en-US" sz="8800" b="1" dirty="0">
              <a:solidFill>
                <a:srgbClr val="FFFF00"/>
              </a:solidFill>
            </a:endParaRPr>
          </a:p>
        </p:txBody>
      </p:sp>
      <p:sp>
        <p:nvSpPr>
          <p:cNvPr id="3" name="Subtitle 2"/>
          <p:cNvSpPr>
            <a:spLocks noGrp="1"/>
          </p:cNvSpPr>
          <p:nvPr>
            <p:ph type="subTitle" sz="quarter" idx="1"/>
          </p:nvPr>
        </p:nvSpPr>
        <p:spPr/>
        <p:txBody>
          <a:bodyPr/>
          <a:lstStyle/>
          <a:p>
            <a:pPr>
              <a:defRPr/>
            </a:pP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defRPr/>
            </a:pPr>
            <a:r>
              <a:rPr lang="en-US" b="1" dirty="0" smtClean="0">
                <a:solidFill>
                  <a:srgbClr val="FFFF00"/>
                </a:solidFill>
              </a:rPr>
              <a:t>Can we control runoff with Organic Matter (OM)?</a:t>
            </a:r>
            <a:endParaRPr lang="en-US" b="1" dirty="0">
              <a:solidFill>
                <a:srgbClr val="FFFF00"/>
              </a:solidFill>
            </a:endParaRPr>
          </a:p>
        </p:txBody>
      </p:sp>
      <p:sp>
        <p:nvSpPr>
          <p:cNvPr id="6" name="Content Placeholder 5"/>
          <p:cNvSpPr>
            <a:spLocks noGrp="1"/>
          </p:cNvSpPr>
          <p:nvPr>
            <p:ph idx="1"/>
          </p:nvPr>
        </p:nvSpPr>
        <p:spPr/>
        <p:txBody>
          <a:bodyPr>
            <a:normAutofit lnSpcReduction="10000"/>
          </a:bodyPr>
          <a:lstStyle/>
          <a:p>
            <a:pPr>
              <a:defRPr/>
            </a:pPr>
            <a:r>
              <a:rPr lang="en-US" b="1" dirty="0" smtClean="0">
                <a:solidFill>
                  <a:srgbClr val="FFFF00"/>
                </a:solidFill>
              </a:rPr>
              <a:t>2% OM </a:t>
            </a:r>
            <a:r>
              <a:rPr lang="en-US" dirty="0" smtClean="0"/>
              <a:t>will hold 32,000 gallons of water</a:t>
            </a:r>
          </a:p>
          <a:p>
            <a:pPr>
              <a:buFont typeface="Wingdings" pitchFamily="2" charset="2"/>
              <a:buNone/>
              <a:defRPr/>
            </a:pPr>
            <a:r>
              <a:rPr lang="en-US" dirty="0" smtClean="0"/>
              <a:t>	or </a:t>
            </a:r>
            <a:r>
              <a:rPr lang="en-US" b="1" dirty="0" smtClean="0">
                <a:solidFill>
                  <a:srgbClr val="FF0000"/>
                </a:solidFill>
              </a:rPr>
              <a:t>21%</a:t>
            </a:r>
            <a:r>
              <a:rPr lang="en-US" dirty="0" smtClean="0"/>
              <a:t> of a rainfall.</a:t>
            </a:r>
          </a:p>
          <a:p>
            <a:pPr>
              <a:buFont typeface="Wingdings" pitchFamily="2" charset="2"/>
              <a:buNone/>
              <a:defRPr/>
            </a:pPr>
            <a:endParaRPr lang="en-US" dirty="0" smtClean="0"/>
          </a:p>
          <a:p>
            <a:pPr>
              <a:defRPr/>
            </a:pPr>
            <a:r>
              <a:rPr lang="en-US" b="1" dirty="0" smtClean="0">
                <a:solidFill>
                  <a:srgbClr val="FFFF00"/>
                </a:solidFill>
              </a:rPr>
              <a:t>5% OM </a:t>
            </a:r>
            <a:r>
              <a:rPr lang="en-US" dirty="0" smtClean="0"/>
              <a:t>will hold 80,000 gallons of water</a:t>
            </a:r>
          </a:p>
          <a:p>
            <a:pPr>
              <a:buFont typeface="Wingdings" pitchFamily="2" charset="2"/>
              <a:buNone/>
              <a:defRPr/>
            </a:pPr>
            <a:r>
              <a:rPr lang="en-US" dirty="0"/>
              <a:t>	</a:t>
            </a:r>
            <a:r>
              <a:rPr lang="en-US" dirty="0" smtClean="0"/>
              <a:t>or </a:t>
            </a:r>
            <a:r>
              <a:rPr lang="en-US" b="1" dirty="0" smtClean="0">
                <a:solidFill>
                  <a:srgbClr val="FF0000"/>
                </a:solidFill>
              </a:rPr>
              <a:t>53%</a:t>
            </a:r>
            <a:r>
              <a:rPr lang="en-US" dirty="0" smtClean="0"/>
              <a:t> of a rainfall.  </a:t>
            </a:r>
          </a:p>
          <a:p>
            <a:pPr>
              <a:buFont typeface="Wingdings" pitchFamily="2" charset="2"/>
              <a:buNone/>
              <a:defRPr/>
            </a:pPr>
            <a:endParaRPr lang="en-US" dirty="0" smtClean="0"/>
          </a:p>
          <a:p>
            <a:pPr>
              <a:defRPr/>
            </a:pPr>
            <a:r>
              <a:rPr lang="en-US" b="1" dirty="0" smtClean="0">
                <a:solidFill>
                  <a:srgbClr val="FFFF00"/>
                </a:solidFill>
              </a:rPr>
              <a:t>8% OM </a:t>
            </a:r>
            <a:r>
              <a:rPr lang="en-US" dirty="0" smtClean="0"/>
              <a:t>will hold 128,000 gallons of water</a:t>
            </a:r>
          </a:p>
          <a:p>
            <a:pPr>
              <a:buFont typeface="Wingdings" pitchFamily="2" charset="2"/>
              <a:buNone/>
              <a:defRPr/>
            </a:pPr>
            <a:r>
              <a:rPr lang="en-US" dirty="0"/>
              <a:t>	</a:t>
            </a:r>
            <a:r>
              <a:rPr lang="en-US" dirty="0" smtClean="0"/>
              <a:t>or </a:t>
            </a:r>
            <a:r>
              <a:rPr lang="en-US" b="1" dirty="0" smtClean="0">
                <a:solidFill>
                  <a:srgbClr val="FF0000"/>
                </a:solidFill>
              </a:rPr>
              <a:t>85%</a:t>
            </a:r>
            <a:r>
              <a:rPr lang="en-US" dirty="0" smtClean="0"/>
              <a:t> of a rainfall.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sz="half" idx="1"/>
          </p:nvPr>
        </p:nvSpPr>
        <p:spPr/>
        <p:txBody>
          <a:bodyPr/>
          <a:lstStyle/>
          <a:p>
            <a:pPr>
              <a:defRPr/>
            </a:pPr>
            <a:endParaRPr lang="en-US" dirty="0"/>
          </a:p>
        </p:txBody>
      </p:sp>
      <p:sp>
        <p:nvSpPr>
          <p:cNvPr id="4" name="Content Placeholder 3"/>
          <p:cNvSpPr>
            <a:spLocks noGrp="1"/>
          </p:cNvSpPr>
          <p:nvPr>
            <p:ph sz="half" idx="2"/>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7AF93A8-4583-4B6D-8C13-7836ED3F565B}" type="slidenum">
              <a:rPr lang="en-US" smtClean="0"/>
              <a:pPr>
                <a:defRPr/>
              </a:pPr>
              <a:t>98</a:t>
            </a:fld>
            <a:endParaRPr lang="en-US"/>
          </a:p>
        </p:txBody>
      </p:sp>
      <p:pic>
        <p:nvPicPr>
          <p:cNvPr id="102406" name="Picture 2" descr="C:\Users\Allen\Dropbox\Camera Uploads\2012-05-17 13.4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7651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07" name="Straight Arrow Connector 6"/>
          <p:cNvCxnSpPr>
            <a:cxnSpLocks noChangeShapeType="1"/>
          </p:cNvCxnSpPr>
          <p:nvPr/>
        </p:nvCxnSpPr>
        <p:spPr bwMode="auto">
          <a:xfrm flipV="1">
            <a:off x="7467600" y="5600700"/>
            <a:ext cx="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408" name="Straight Arrow Connector 9"/>
          <p:cNvCxnSpPr>
            <a:cxnSpLocks noChangeShapeType="1"/>
          </p:cNvCxnSpPr>
          <p:nvPr/>
        </p:nvCxnSpPr>
        <p:spPr bwMode="auto">
          <a:xfrm flipV="1">
            <a:off x="2895600" y="5600700"/>
            <a:ext cx="76200" cy="685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2409" name="TextBox 10"/>
          <p:cNvSpPr txBox="1">
            <a:spLocks noChangeArrowheads="1"/>
          </p:cNvSpPr>
          <p:nvPr/>
        </p:nvSpPr>
        <p:spPr bwMode="auto">
          <a:xfrm>
            <a:off x="762000" y="457200"/>
            <a:ext cx="7239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algn="ctr" eaLnBrk="1" hangingPunct="1">
              <a:spcBef>
                <a:spcPct val="0"/>
              </a:spcBef>
              <a:buClrTx/>
              <a:buSzTx/>
              <a:buFontTx/>
              <a:buNone/>
            </a:pPr>
            <a:r>
              <a:rPr lang="en-US" altLang="en-US" b="1">
                <a:solidFill>
                  <a:srgbClr val="FFFF00"/>
                </a:solidFill>
              </a:rPr>
              <a:t>Improved Organic Matter = Reduced Runoff and Clean Water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779587"/>
          </a:xfrm>
        </p:spPr>
        <p:txBody>
          <a:bodyPr/>
          <a:lstStyle/>
          <a:p>
            <a:pPr>
              <a:defRPr/>
            </a:pPr>
            <a:r>
              <a:rPr lang="en-US" b="1" dirty="0" smtClean="0">
                <a:solidFill>
                  <a:srgbClr val="FFFF00"/>
                </a:solidFill>
              </a:rPr>
              <a:t>Organic Matter and Available Water Capacity </a:t>
            </a:r>
            <a:r>
              <a:rPr lang="en-US" sz="2400" b="1" dirty="0" smtClean="0">
                <a:solidFill>
                  <a:srgbClr val="FFFF00"/>
                </a:solidFill>
              </a:rPr>
              <a:t>(inches water/one </a:t>
            </a:r>
            <a:r>
              <a:rPr lang="en-US" sz="2400" dirty="0" smtClean="0">
                <a:solidFill>
                  <a:srgbClr val="FFFF00"/>
                </a:solidFill>
              </a:rPr>
              <a:t>foot soil)</a:t>
            </a:r>
            <a:endParaRPr lang="en-US" sz="2400" dirty="0">
              <a:solidFill>
                <a:srgbClr val="FFFF00"/>
              </a:solidFill>
            </a:endParaRPr>
          </a:p>
        </p:txBody>
      </p:sp>
      <p:graphicFrame>
        <p:nvGraphicFramePr>
          <p:cNvPr id="5" name="Content Placeholder 4"/>
          <p:cNvGraphicFramePr>
            <a:graphicFrameLocks noGrp="1"/>
          </p:cNvGraphicFramePr>
          <p:nvPr>
            <p:ph idx="1"/>
          </p:nvPr>
        </p:nvGraphicFramePr>
        <p:xfrm>
          <a:off x="457200" y="2362200"/>
          <a:ext cx="8229600" cy="3108348"/>
        </p:xfrm>
        <a:graphic>
          <a:graphicData uri="http://schemas.openxmlformats.org/drawingml/2006/table">
            <a:tbl>
              <a:tblPr firstRow="1" bandRow="1">
                <a:tableStyleId>{5C22544A-7EE6-4342-B048-85BDC9FD1C3A}</a:tableStyleId>
              </a:tblPr>
              <a:tblGrid>
                <a:gridCol w="2057400"/>
                <a:gridCol w="2057400"/>
                <a:gridCol w="2057400"/>
                <a:gridCol w="2057400"/>
              </a:tblGrid>
              <a:tr h="822852">
                <a:tc>
                  <a:txBody>
                    <a:bodyPr/>
                    <a:lstStyle/>
                    <a:p>
                      <a:pPr algn="ctr"/>
                      <a:r>
                        <a:rPr lang="en-US" sz="2400" dirty="0" smtClean="0"/>
                        <a:t>Percent SOM</a:t>
                      </a:r>
                      <a:endParaRPr lang="en-US" sz="2400" dirty="0"/>
                    </a:p>
                  </a:txBody>
                  <a:tcPr marT="45669" marB="45669">
                    <a:solidFill>
                      <a:srgbClr val="C00000"/>
                    </a:solidFill>
                  </a:tcPr>
                </a:tc>
                <a:tc>
                  <a:txBody>
                    <a:bodyPr/>
                    <a:lstStyle/>
                    <a:p>
                      <a:pPr algn="ctr"/>
                      <a:r>
                        <a:rPr lang="en-US" sz="2400" dirty="0" smtClean="0"/>
                        <a:t>Sand</a:t>
                      </a:r>
                      <a:endParaRPr lang="en-US" sz="2400" dirty="0"/>
                    </a:p>
                  </a:txBody>
                  <a:tcPr marT="45669" marB="45669">
                    <a:solidFill>
                      <a:srgbClr val="C00000"/>
                    </a:solidFill>
                  </a:tcPr>
                </a:tc>
                <a:tc>
                  <a:txBody>
                    <a:bodyPr/>
                    <a:lstStyle/>
                    <a:p>
                      <a:pPr algn="ctr"/>
                      <a:r>
                        <a:rPr lang="en-US" sz="2400" dirty="0" smtClean="0"/>
                        <a:t>Silt Loam</a:t>
                      </a:r>
                      <a:endParaRPr lang="en-US" sz="2400" dirty="0"/>
                    </a:p>
                  </a:txBody>
                  <a:tcPr marT="45669" marB="45669">
                    <a:solidFill>
                      <a:srgbClr val="C00000"/>
                    </a:solidFill>
                  </a:tcPr>
                </a:tc>
                <a:tc>
                  <a:txBody>
                    <a:bodyPr/>
                    <a:lstStyle/>
                    <a:p>
                      <a:pPr algn="ctr"/>
                      <a:r>
                        <a:rPr lang="en-US" sz="2400" dirty="0" err="1" smtClean="0"/>
                        <a:t>Silty</a:t>
                      </a:r>
                      <a:r>
                        <a:rPr lang="en-US" sz="2400" dirty="0" smtClean="0"/>
                        <a:t> Clay Loam</a:t>
                      </a:r>
                      <a:endParaRPr lang="en-US" sz="2400" dirty="0"/>
                    </a:p>
                  </a:txBody>
                  <a:tcPr marT="45669" marB="45669">
                    <a:solidFill>
                      <a:srgbClr val="C00000"/>
                    </a:solidFill>
                  </a:tcPr>
                </a:tc>
              </a:tr>
              <a:tr h="457095">
                <a:tc>
                  <a:txBody>
                    <a:bodyPr/>
                    <a:lstStyle/>
                    <a:p>
                      <a:pPr algn="ctr"/>
                      <a:r>
                        <a:rPr lang="en-US" sz="2400" b="1" dirty="0" smtClean="0"/>
                        <a:t>1</a:t>
                      </a:r>
                      <a:endParaRPr lang="en-US" sz="2400" b="1" dirty="0"/>
                    </a:p>
                  </a:txBody>
                  <a:tcPr marT="45669" marB="45669">
                    <a:solidFill>
                      <a:srgbClr val="FFFF00"/>
                    </a:solidFill>
                  </a:tcPr>
                </a:tc>
                <a:tc>
                  <a:txBody>
                    <a:bodyPr/>
                    <a:lstStyle/>
                    <a:p>
                      <a:pPr algn="ctr"/>
                      <a:r>
                        <a:rPr lang="en-US" sz="2400" dirty="0" smtClean="0"/>
                        <a:t>1.0</a:t>
                      </a:r>
                      <a:endParaRPr lang="en-US" sz="2400" dirty="0"/>
                    </a:p>
                  </a:txBody>
                  <a:tcPr marT="45669" marB="45669">
                    <a:solidFill>
                      <a:srgbClr val="FFFF00"/>
                    </a:solidFill>
                  </a:tcPr>
                </a:tc>
                <a:tc>
                  <a:txBody>
                    <a:bodyPr/>
                    <a:lstStyle/>
                    <a:p>
                      <a:pPr algn="ctr"/>
                      <a:r>
                        <a:rPr lang="en-US" sz="2400" dirty="0" smtClean="0"/>
                        <a:t>1.9</a:t>
                      </a:r>
                      <a:endParaRPr lang="en-US" sz="2400" dirty="0"/>
                    </a:p>
                  </a:txBody>
                  <a:tcPr marT="45669" marB="45669">
                    <a:solidFill>
                      <a:srgbClr val="FFFF00"/>
                    </a:solidFill>
                  </a:tcPr>
                </a:tc>
                <a:tc>
                  <a:txBody>
                    <a:bodyPr/>
                    <a:lstStyle/>
                    <a:p>
                      <a:pPr algn="ctr"/>
                      <a:r>
                        <a:rPr lang="en-US" sz="2400" dirty="0" smtClean="0"/>
                        <a:t>1.4</a:t>
                      </a:r>
                      <a:endParaRPr lang="en-US" sz="2400" dirty="0"/>
                    </a:p>
                  </a:txBody>
                  <a:tcPr marT="45669" marB="45669">
                    <a:solidFill>
                      <a:srgbClr val="FFFF00"/>
                    </a:solidFill>
                  </a:tcPr>
                </a:tc>
              </a:tr>
              <a:tr h="457095">
                <a:tc>
                  <a:txBody>
                    <a:bodyPr/>
                    <a:lstStyle/>
                    <a:p>
                      <a:pPr algn="ctr"/>
                      <a:r>
                        <a:rPr lang="en-US" sz="2400" b="1" dirty="0" smtClean="0"/>
                        <a:t>2</a:t>
                      </a:r>
                      <a:endParaRPr lang="en-US" sz="2400" b="1" dirty="0"/>
                    </a:p>
                  </a:txBody>
                  <a:tcPr marT="45669" marB="45669">
                    <a:solidFill>
                      <a:srgbClr val="FFFF00"/>
                    </a:solidFill>
                  </a:tcPr>
                </a:tc>
                <a:tc>
                  <a:txBody>
                    <a:bodyPr/>
                    <a:lstStyle/>
                    <a:p>
                      <a:pPr algn="ctr"/>
                      <a:r>
                        <a:rPr lang="en-US" sz="2400" dirty="0" smtClean="0"/>
                        <a:t>1.4</a:t>
                      </a:r>
                      <a:endParaRPr lang="en-US" sz="2400" dirty="0"/>
                    </a:p>
                  </a:txBody>
                  <a:tcPr marT="45669" marB="45669">
                    <a:solidFill>
                      <a:srgbClr val="FFFF00"/>
                    </a:solidFill>
                  </a:tcPr>
                </a:tc>
                <a:tc>
                  <a:txBody>
                    <a:bodyPr/>
                    <a:lstStyle/>
                    <a:p>
                      <a:pPr algn="ctr"/>
                      <a:r>
                        <a:rPr lang="en-US" sz="2400" dirty="0" smtClean="0"/>
                        <a:t>2.4</a:t>
                      </a:r>
                      <a:endParaRPr lang="en-US" sz="2400" dirty="0"/>
                    </a:p>
                  </a:txBody>
                  <a:tcPr marT="45669" marB="45669">
                    <a:solidFill>
                      <a:srgbClr val="FFFF00"/>
                    </a:solidFill>
                  </a:tcPr>
                </a:tc>
                <a:tc>
                  <a:txBody>
                    <a:bodyPr/>
                    <a:lstStyle/>
                    <a:p>
                      <a:pPr algn="ctr"/>
                      <a:r>
                        <a:rPr lang="en-US" sz="2400" dirty="0" smtClean="0"/>
                        <a:t>1.8</a:t>
                      </a:r>
                      <a:endParaRPr lang="en-US" sz="2400" dirty="0"/>
                    </a:p>
                  </a:txBody>
                  <a:tcPr marT="45669" marB="45669">
                    <a:solidFill>
                      <a:srgbClr val="FFFF00"/>
                    </a:solidFill>
                  </a:tcPr>
                </a:tc>
              </a:tr>
              <a:tr h="457095">
                <a:tc>
                  <a:txBody>
                    <a:bodyPr/>
                    <a:lstStyle/>
                    <a:p>
                      <a:pPr algn="ctr"/>
                      <a:r>
                        <a:rPr lang="en-US" sz="2400" b="1" dirty="0" smtClean="0"/>
                        <a:t>3</a:t>
                      </a:r>
                      <a:endParaRPr lang="en-US" sz="2400" b="1" dirty="0"/>
                    </a:p>
                  </a:txBody>
                  <a:tcPr marT="45669" marB="45669">
                    <a:solidFill>
                      <a:srgbClr val="FFFF00"/>
                    </a:solidFill>
                  </a:tcPr>
                </a:tc>
                <a:tc>
                  <a:txBody>
                    <a:bodyPr/>
                    <a:lstStyle/>
                    <a:p>
                      <a:pPr algn="ctr"/>
                      <a:r>
                        <a:rPr lang="en-US" sz="2400" dirty="0" smtClean="0"/>
                        <a:t>1.7</a:t>
                      </a:r>
                      <a:endParaRPr lang="en-US" sz="2400" dirty="0"/>
                    </a:p>
                  </a:txBody>
                  <a:tcPr marT="45669" marB="45669">
                    <a:solidFill>
                      <a:srgbClr val="FFFF00"/>
                    </a:solidFill>
                  </a:tcPr>
                </a:tc>
                <a:tc>
                  <a:txBody>
                    <a:bodyPr/>
                    <a:lstStyle/>
                    <a:p>
                      <a:pPr algn="ctr"/>
                      <a:r>
                        <a:rPr lang="en-US" sz="2400" dirty="0" smtClean="0"/>
                        <a:t>2.9</a:t>
                      </a:r>
                      <a:endParaRPr lang="en-US" sz="2400" dirty="0"/>
                    </a:p>
                  </a:txBody>
                  <a:tcPr marT="45669" marB="45669">
                    <a:solidFill>
                      <a:srgbClr val="FFFF00"/>
                    </a:solidFill>
                  </a:tcPr>
                </a:tc>
                <a:tc>
                  <a:txBody>
                    <a:bodyPr/>
                    <a:lstStyle/>
                    <a:p>
                      <a:pPr algn="ctr"/>
                      <a:r>
                        <a:rPr lang="en-US" sz="2400" dirty="0" smtClean="0"/>
                        <a:t>2.2</a:t>
                      </a:r>
                      <a:endParaRPr lang="en-US" sz="2400" dirty="0"/>
                    </a:p>
                  </a:txBody>
                  <a:tcPr marT="45669" marB="45669">
                    <a:solidFill>
                      <a:srgbClr val="FFFF00"/>
                    </a:solidFill>
                  </a:tcPr>
                </a:tc>
              </a:tr>
              <a:tr h="457095">
                <a:tc>
                  <a:txBody>
                    <a:bodyPr/>
                    <a:lstStyle/>
                    <a:p>
                      <a:pPr algn="ctr"/>
                      <a:r>
                        <a:rPr lang="en-US" sz="2400" b="1" dirty="0" smtClean="0"/>
                        <a:t>4</a:t>
                      </a:r>
                      <a:endParaRPr lang="en-US" sz="2400" b="1" dirty="0"/>
                    </a:p>
                  </a:txBody>
                  <a:tcPr marT="45669" marB="45669">
                    <a:solidFill>
                      <a:srgbClr val="FFFF00"/>
                    </a:solidFill>
                  </a:tcPr>
                </a:tc>
                <a:tc>
                  <a:txBody>
                    <a:bodyPr/>
                    <a:lstStyle/>
                    <a:p>
                      <a:pPr algn="ctr"/>
                      <a:r>
                        <a:rPr lang="en-US" sz="2400" dirty="0" smtClean="0"/>
                        <a:t>2.1</a:t>
                      </a:r>
                      <a:endParaRPr lang="en-US" sz="2400" dirty="0"/>
                    </a:p>
                  </a:txBody>
                  <a:tcPr marT="45669" marB="45669">
                    <a:solidFill>
                      <a:srgbClr val="FFFF00"/>
                    </a:solidFill>
                  </a:tcPr>
                </a:tc>
                <a:tc>
                  <a:txBody>
                    <a:bodyPr/>
                    <a:lstStyle/>
                    <a:p>
                      <a:pPr algn="ctr"/>
                      <a:r>
                        <a:rPr lang="en-US" sz="2400" dirty="0" smtClean="0"/>
                        <a:t>3.5</a:t>
                      </a:r>
                      <a:endParaRPr lang="en-US" sz="2400" dirty="0"/>
                    </a:p>
                  </a:txBody>
                  <a:tcPr marT="45669" marB="45669">
                    <a:solidFill>
                      <a:srgbClr val="FFFF00"/>
                    </a:solidFill>
                  </a:tcPr>
                </a:tc>
                <a:tc>
                  <a:txBody>
                    <a:bodyPr/>
                    <a:lstStyle/>
                    <a:p>
                      <a:pPr algn="ctr"/>
                      <a:r>
                        <a:rPr lang="en-US" sz="2400" dirty="0" smtClean="0"/>
                        <a:t>2.6</a:t>
                      </a:r>
                      <a:endParaRPr lang="en-US" sz="2400" dirty="0"/>
                    </a:p>
                  </a:txBody>
                  <a:tcPr marT="45669" marB="45669">
                    <a:solidFill>
                      <a:srgbClr val="FFFF00"/>
                    </a:solidFill>
                  </a:tcPr>
                </a:tc>
              </a:tr>
              <a:tr h="457095">
                <a:tc>
                  <a:txBody>
                    <a:bodyPr/>
                    <a:lstStyle/>
                    <a:p>
                      <a:pPr algn="ctr"/>
                      <a:r>
                        <a:rPr lang="en-US" sz="2400" b="1" dirty="0" smtClean="0"/>
                        <a:t>5</a:t>
                      </a:r>
                      <a:endParaRPr lang="en-US" sz="2400" b="1" dirty="0"/>
                    </a:p>
                  </a:txBody>
                  <a:tcPr marT="45669" marB="45669">
                    <a:solidFill>
                      <a:srgbClr val="FFFF00"/>
                    </a:solidFill>
                  </a:tcPr>
                </a:tc>
                <a:tc>
                  <a:txBody>
                    <a:bodyPr/>
                    <a:lstStyle/>
                    <a:p>
                      <a:pPr algn="ctr"/>
                      <a:r>
                        <a:rPr lang="en-US" sz="2400" dirty="0" smtClean="0"/>
                        <a:t>2.5</a:t>
                      </a:r>
                      <a:endParaRPr lang="en-US" sz="2400" dirty="0"/>
                    </a:p>
                  </a:txBody>
                  <a:tcPr marT="45669" marB="45669">
                    <a:solidFill>
                      <a:srgbClr val="FFFF00"/>
                    </a:solidFill>
                  </a:tcPr>
                </a:tc>
                <a:tc>
                  <a:txBody>
                    <a:bodyPr/>
                    <a:lstStyle/>
                    <a:p>
                      <a:pPr algn="ctr"/>
                      <a:r>
                        <a:rPr lang="en-US" sz="2400" dirty="0" smtClean="0"/>
                        <a:t>4.0</a:t>
                      </a:r>
                      <a:endParaRPr lang="en-US" sz="2400" dirty="0"/>
                    </a:p>
                  </a:txBody>
                  <a:tcPr marT="45669" marB="45669">
                    <a:solidFill>
                      <a:srgbClr val="FFFF00"/>
                    </a:solidFill>
                  </a:tcPr>
                </a:tc>
                <a:tc>
                  <a:txBody>
                    <a:bodyPr/>
                    <a:lstStyle/>
                    <a:p>
                      <a:pPr algn="ctr"/>
                      <a:r>
                        <a:rPr lang="en-US" sz="2400" dirty="0" smtClean="0"/>
                        <a:t>3.0</a:t>
                      </a:r>
                      <a:endParaRPr lang="en-US" sz="2400" dirty="0"/>
                    </a:p>
                  </a:txBody>
                  <a:tcPr marT="45669" marB="45669">
                    <a:solidFill>
                      <a:srgbClr val="FFFF00"/>
                    </a:solidFill>
                  </a:tcPr>
                </a:tc>
              </a:tr>
            </a:tbl>
          </a:graphicData>
        </a:graphic>
      </p:graphicFrame>
      <p:sp>
        <p:nvSpPr>
          <p:cNvPr id="4" name="Slide Number Placeholder 3"/>
          <p:cNvSpPr>
            <a:spLocks noGrp="1"/>
          </p:cNvSpPr>
          <p:nvPr>
            <p:ph type="sldNum" sz="quarter" idx="12"/>
          </p:nvPr>
        </p:nvSpPr>
        <p:spPr/>
        <p:txBody>
          <a:bodyPr/>
          <a:lstStyle/>
          <a:p>
            <a:pPr>
              <a:defRPr/>
            </a:pPr>
            <a:fld id="{1FD780F2-08ED-4164-B131-8C3F6BBD6B02}" type="slidenum">
              <a:rPr lang="en-US" smtClean="0"/>
              <a:pPr>
                <a:defRPr/>
              </a:pPr>
              <a:t>99</a:t>
            </a:fld>
            <a:endParaRPr lang="en-US"/>
          </a:p>
        </p:txBody>
      </p:sp>
      <p:sp>
        <p:nvSpPr>
          <p:cNvPr id="103465" name="TextBox 5"/>
          <p:cNvSpPr txBox="1">
            <a:spLocks noChangeArrowheads="1"/>
          </p:cNvSpPr>
          <p:nvPr/>
        </p:nvSpPr>
        <p:spPr bwMode="auto">
          <a:xfrm>
            <a:off x="533400" y="5562600"/>
            <a:ext cx="548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FontTx/>
              <a:buNone/>
            </a:pPr>
            <a:r>
              <a:rPr lang="en-US" altLang="en-US" sz="1200"/>
              <a:t>Source: J. Soil and Water Conserv. B. Hudson. 49 (2) 189-194.</a:t>
            </a:r>
          </a:p>
          <a:p>
            <a:pPr eaLnBrk="1" hangingPunct="1">
              <a:spcBef>
                <a:spcPct val="0"/>
              </a:spcBef>
              <a:buClrTx/>
              <a:buSzTx/>
              <a:buFontTx/>
              <a:buNone/>
            </a:pPr>
            <a:endParaRPr lang="en-US" altLang="en-US" sz="180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277813"/>
            <a:ext cx="8229600" cy="4522787"/>
          </a:xfrm>
        </p:spPr>
        <p:txBody>
          <a:bodyPr/>
          <a:lstStyle/>
          <a:p>
            <a:r>
              <a:rPr lang="en-US" altLang="en-US" sz="6000" b="1" smtClean="0">
                <a:solidFill>
                  <a:srgbClr val="FFFF00"/>
                </a:solidFill>
                <a:effectLst/>
              </a:rPr>
              <a:t>How Rapidly Can We Build New Soil Organic Matter?</a:t>
            </a:r>
          </a:p>
        </p:txBody>
      </p:sp>
      <p:sp>
        <p:nvSpPr>
          <p:cNvPr id="3" name="Content Placeholder 2"/>
          <p:cNvSpPr>
            <a:spLocks noGrp="1"/>
          </p:cNvSpPr>
          <p:nvPr>
            <p:ph idx="1"/>
          </p:nvPr>
        </p:nvSpPr>
        <p:spPr>
          <a:xfrm>
            <a:off x="457200" y="4038600"/>
            <a:ext cx="8229600" cy="20923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F1CAF93-F033-4994-A880-0D9291434655}" type="slidenum">
              <a:rPr lang="en-US" smtClean="0"/>
              <a:pPr>
                <a:defRPr/>
              </a:pPr>
              <a:t>100</a:t>
            </a:fld>
            <a:endParaRPr lang="en-US"/>
          </a:p>
        </p:txBody>
      </p:sp>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34829</TotalTime>
  <Words>3385</Words>
  <Application>Microsoft Office PowerPoint</Application>
  <PresentationFormat>On-screen Show (4:3)</PresentationFormat>
  <Paragraphs>724</Paragraphs>
  <Slides>130</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38" baseType="lpstr">
      <vt:lpstr>Arial</vt:lpstr>
      <vt:lpstr>ＭＳ Ｐゴシック</vt:lpstr>
      <vt:lpstr>Wingdings</vt:lpstr>
      <vt:lpstr>Calibri</vt:lpstr>
      <vt:lpstr>Gill Sans MT</vt:lpstr>
      <vt:lpstr>Veneer Two</vt:lpstr>
      <vt:lpstr>Beam</vt:lpstr>
      <vt:lpstr>Chart</vt:lpstr>
      <vt:lpstr>Adaptive High Stock Density Grazing</vt:lpstr>
      <vt:lpstr>PowerPoint Presentation</vt:lpstr>
      <vt:lpstr>Importance of Grass</vt:lpstr>
      <vt:lpstr>Importance of Large Ruminants</vt:lpstr>
      <vt:lpstr>What is AHSD Grazing?</vt:lpstr>
      <vt:lpstr>PowerPoint Presentation</vt:lpstr>
      <vt:lpstr>Key Benefits</vt:lpstr>
      <vt:lpstr>Key Benefits, Con’t.</vt:lpstr>
      <vt:lpstr>Key Benefits, Con’t.</vt:lpstr>
      <vt:lpstr>Research Results</vt:lpstr>
      <vt:lpstr>Research Results</vt:lpstr>
      <vt:lpstr>Research Results</vt:lpstr>
      <vt:lpstr>Research Results</vt:lpstr>
      <vt:lpstr>AHSD Methodology</vt:lpstr>
      <vt:lpstr>PowerPoint Presentation</vt:lpstr>
      <vt:lpstr>PowerPoint Presentation</vt:lpstr>
      <vt:lpstr>Stock Density Calculations</vt:lpstr>
      <vt:lpstr>Stock Density Calculations</vt:lpstr>
      <vt:lpstr>Stock Density Calculations</vt:lpstr>
      <vt:lpstr>Stock Density Calculations</vt:lpstr>
      <vt:lpstr>What Do Higher Stock Densities Look Like?</vt:lpstr>
      <vt:lpstr>Adaptive High Stock  Density Grazing</vt:lpstr>
      <vt:lpstr>PowerPoint Presentation</vt:lpstr>
      <vt:lpstr>PowerPoint Presentation</vt:lpstr>
      <vt:lpstr>PowerPoint Presentation</vt:lpstr>
      <vt:lpstr>Moving the “Mob”</vt:lpstr>
      <vt:lpstr>PowerPoint Presentation</vt:lpstr>
      <vt:lpstr>New Move</vt:lpstr>
      <vt:lpstr>Next Move</vt:lpstr>
      <vt:lpstr>PowerPoint Presentation</vt:lpstr>
      <vt:lpstr>PowerPoint Presentation</vt:lpstr>
      <vt:lpstr>PowerPoint Presentation</vt:lpstr>
      <vt:lpstr>PowerPoint Presentation</vt:lpstr>
      <vt:lpstr>Keys to Effective AHSD Grazing</vt:lpstr>
      <vt:lpstr>Constant Observation</vt:lpstr>
      <vt:lpstr>Paddock Designs &amp; Layout</vt:lpstr>
      <vt:lpstr>PowerPoint Presentation</vt:lpstr>
      <vt:lpstr>PowerPoint Presentation</vt:lpstr>
      <vt:lpstr>Planned Multi-Paddock Grazing</vt:lpstr>
      <vt:lpstr>Fencing Cost Estimates</vt:lpstr>
      <vt:lpstr>Equipment</vt:lpstr>
      <vt:lpstr>Variety of Ways to Get Job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vt:lpstr>
      <vt:lpstr>PowerPoint Presentation</vt:lpstr>
      <vt:lpstr>Planned Multi-Paddock Grazing</vt:lpstr>
      <vt:lpstr>PowerPoint Presentation</vt:lpstr>
      <vt:lpstr>PowerPoint Presentation</vt:lpstr>
      <vt:lpstr>PowerPoint Presentation</vt:lpstr>
      <vt:lpstr>PowerPoint Presentation</vt:lpstr>
      <vt:lpstr>PowerPoint Presentation</vt:lpstr>
      <vt:lpstr>PowerPoint Presentation</vt:lpstr>
      <vt:lpstr>Soil Carbon Data</vt:lpstr>
      <vt:lpstr>Soil Carbon Data</vt:lpstr>
      <vt:lpstr>Soil Carbon Data – Soil pH</vt:lpstr>
      <vt:lpstr>Soil Carbon Data – Total Soil Carbon</vt:lpstr>
      <vt:lpstr>Soil Carbon Data – Soil Organic Matter</vt:lpstr>
      <vt:lpstr>Soil Carbon Data – Carbon Assessment Per Acre</vt:lpstr>
      <vt:lpstr>Case Studies</vt:lpstr>
      <vt:lpstr>Gabe Brown - ND</vt:lpstr>
      <vt:lpstr>Livestock and Cocktail Cover Crops Used As Tool for Land Improvement</vt:lpstr>
      <vt:lpstr>Forage DM Yield in High vs. Low Microbial Activity Fields</vt:lpstr>
      <vt:lpstr>Mississippi Farm</vt:lpstr>
      <vt:lpstr>PowerPoint Presentation</vt:lpstr>
      <vt:lpstr>Implemented Strategy</vt:lpstr>
      <vt:lpstr>PowerPoint Presentation</vt:lpstr>
      <vt:lpstr>PowerPoint Presentation</vt:lpstr>
      <vt:lpstr>PowerPoint Presentation</vt:lpstr>
      <vt:lpstr>PowerPoint Presentation</vt:lpstr>
      <vt:lpstr>PowerPoint Presentation</vt:lpstr>
      <vt:lpstr>Progress</vt:lpstr>
      <vt:lpstr>Las Damas Ranch</vt:lpstr>
      <vt:lpstr>PowerPoint Presentation</vt:lpstr>
      <vt:lpstr>PowerPoint Presentation</vt:lpstr>
      <vt:lpstr>Background</vt:lpstr>
      <vt:lpstr>California – Regenerative Grazing</vt:lpstr>
      <vt:lpstr>Effects of Stage of Maturity on Pasture Composition</vt:lpstr>
      <vt:lpstr>Effects of Stage of Maturity on Pasture Composition</vt:lpstr>
      <vt:lpstr>Measurable Benefits</vt:lpstr>
      <vt:lpstr>Optimum Soil Health</vt:lpstr>
      <vt:lpstr>PowerPoint Presentation</vt:lpstr>
      <vt:lpstr>PowerPoint Presentation</vt:lpstr>
      <vt:lpstr>How Rapidly Can We Build Soil Microbial Population?</vt:lpstr>
      <vt:lpstr>Earthworms</vt:lpstr>
      <vt:lpstr>Dung Beetles</vt:lpstr>
      <vt:lpstr>Pollinators</vt:lpstr>
      <vt:lpstr>PowerPoint Presentation</vt:lpstr>
      <vt:lpstr>The Value of Soil Organic Matter</vt:lpstr>
      <vt:lpstr>Can we control runoff with Organic Matter (OM)?</vt:lpstr>
      <vt:lpstr>PowerPoint Presentation</vt:lpstr>
      <vt:lpstr>Organic Matter and Available Water Capacity (inches water/one foot soil)</vt:lpstr>
      <vt:lpstr>How Rapidly Can We Build New Soil Organic Matter?</vt:lpstr>
      <vt:lpstr>Building Soil OM – How Long Does It Take?</vt:lpstr>
      <vt:lpstr>Value of Plant Species Diversity</vt:lpstr>
      <vt:lpstr>Diversity Is Key</vt:lpstr>
      <vt:lpstr>PowerPoint Presentation</vt:lpstr>
      <vt:lpstr>Where Do Majority of Soil Microbes Live &amp; Function?</vt:lpstr>
      <vt:lpstr>PowerPoint Presentation</vt:lpstr>
      <vt:lpstr>Value of Ground Cover</vt:lpstr>
      <vt:lpstr>Soil Temperature</vt:lpstr>
      <vt:lpstr>Soil Temperatures</vt:lpstr>
      <vt:lpstr>PowerPoint Presentation</vt:lpstr>
      <vt:lpstr>Value of Manure Distribution Through Multi-Paddock Grazing and Frequent Moves</vt:lpstr>
      <vt:lpstr>PowerPoint Presentation</vt:lpstr>
      <vt:lpstr>PowerPoint Presentation</vt:lpstr>
      <vt:lpstr>Higher Plant Brix</vt:lpstr>
      <vt:lpstr>What is Brix?</vt:lpstr>
      <vt:lpstr>PowerPoint Presentation</vt:lpstr>
      <vt:lpstr>Why High Brix in Forages?</vt:lpstr>
      <vt:lpstr>Brix Advantage</vt:lpstr>
      <vt:lpstr>Better Beef</vt:lpstr>
      <vt:lpstr>Grass Fed Potential</vt:lpstr>
      <vt:lpstr>PowerPoint Presentation</vt:lpstr>
      <vt:lpstr>Value of Grazing for Wildlife</vt:lpstr>
      <vt:lpstr>Grazing Improves  Wildlife Habitat </vt:lpstr>
      <vt:lpstr>Bird-Friendly Grazing</vt:lpstr>
      <vt:lpstr>Grazing Improves Grassland Bird Habitat</vt:lpstr>
      <vt:lpstr>Improving Fish Habitat</vt:lpstr>
      <vt:lpstr>Grazing Spring Coulee Creek</vt:lpstr>
      <vt:lpstr>Important Grazing Tips</vt:lpstr>
      <vt:lpstr>More of This and Less of This</vt:lpstr>
      <vt:lpstr>Building for Future Generations</vt:lpstr>
      <vt:lpstr>PowerPoint Presentation</vt:lpstr>
    </vt:vector>
  </TitlesOfParts>
  <Company>M S Levine Consulting,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2006-7 Sales Growth</dc:title>
  <dc:creator>Michael Levine</dc:creator>
  <cp:lastModifiedBy>Jane G Jewett</cp:lastModifiedBy>
  <cp:revision>451</cp:revision>
  <dcterms:created xsi:type="dcterms:W3CDTF">2007-01-19T20:39:56Z</dcterms:created>
  <dcterms:modified xsi:type="dcterms:W3CDTF">2015-07-10T19:02:25Z</dcterms:modified>
</cp:coreProperties>
</file>