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61" r:id="rId3"/>
    <p:sldId id="256" r:id="rId4"/>
    <p:sldId id="259" r:id="rId5"/>
    <p:sldId id="257" r:id="rId6"/>
    <p:sldId id="260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0" autoAdjust="0"/>
    <p:restoredTop sz="94660"/>
  </p:normalViewPr>
  <p:slideViewPr>
    <p:cSldViewPr snapToGrid="0">
      <p:cViewPr varScale="1">
        <p:scale>
          <a:sx n="69" d="100"/>
          <a:sy n="69" d="100"/>
        </p:scale>
        <p:origin x="122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A8E85-F832-4F56-89AF-7BE781C22343}" type="datetimeFigureOut">
              <a:rPr lang="en-US" smtClean="0"/>
              <a:t>1/2/2019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C0F75-EE36-4469-90C7-44D9462D64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963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A8E85-F832-4F56-89AF-7BE781C22343}" type="datetimeFigureOut">
              <a:rPr lang="en-US" smtClean="0"/>
              <a:t>1/2/2019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C0F75-EE36-4469-90C7-44D9462D64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110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A8E85-F832-4F56-89AF-7BE781C22343}" type="datetimeFigureOut">
              <a:rPr lang="en-US" smtClean="0"/>
              <a:t>1/2/2019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C0F75-EE36-4469-90C7-44D9462D64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3116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BE924-AAD2-4467-8BE0-5960F1BA5EF1}" type="datetimeFigureOut">
              <a:rPr lang="en-US" smtClean="0"/>
              <a:t>1/2/2019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9F867-6B9A-44E9-A4C6-0443DF1FB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1006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BE924-AAD2-4467-8BE0-5960F1BA5EF1}" type="datetimeFigureOut">
              <a:rPr lang="en-US" smtClean="0"/>
              <a:t>1/2/2019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9F867-6B9A-44E9-A4C6-0443DF1FB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1211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BE924-AAD2-4467-8BE0-5960F1BA5EF1}" type="datetimeFigureOut">
              <a:rPr lang="en-US" smtClean="0"/>
              <a:t>1/2/2019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9F867-6B9A-44E9-A4C6-0443DF1FB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7649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BE924-AAD2-4467-8BE0-5960F1BA5EF1}" type="datetimeFigureOut">
              <a:rPr lang="en-US" smtClean="0"/>
              <a:t>1/2/2019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9F867-6B9A-44E9-A4C6-0443DF1FB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9877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BE924-AAD2-4467-8BE0-5960F1BA5EF1}" type="datetimeFigureOut">
              <a:rPr lang="en-US" smtClean="0"/>
              <a:t>1/2/2019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9F867-6B9A-44E9-A4C6-0443DF1FB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7790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BE924-AAD2-4467-8BE0-5960F1BA5EF1}" type="datetimeFigureOut">
              <a:rPr lang="en-US" smtClean="0"/>
              <a:t>1/2/2019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9F867-6B9A-44E9-A4C6-0443DF1FB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6053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BE924-AAD2-4467-8BE0-5960F1BA5EF1}" type="datetimeFigureOut">
              <a:rPr lang="en-US" smtClean="0"/>
              <a:t>1/2/2019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9F867-6B9A-44E9-A4C6-0443DF1FB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903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BE924-AAD2-4467-8BE0-5960F1BA5EF1}" type="datetimeFigureOut">
              <a:rPr lang="en-US" smtClean="0"/>
              <a:t>1/2/2019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9F867-6B9A-44E9-A4C6-0443DF1FB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443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A8E85-F832-4F56-89AF-7BE781C22343}" type="datetimeFigureOut">
              <a:rPr lang="en-US" smtClean="0"/>
              <a:t>1/2/2019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C0F75-EE36-4469-90C7-44D9462D64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97687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BE924-AAD2-4467-8BE0-5960F1BA5EF1}" type="datetimeFigureOut">
              <a:rPr lang="en-US" smtClean="0"/>
              <a:t>1/2/2019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9F867-6B9A-44E9-A4C6-0443DF1FB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21558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BE924-AAD2-4467-8BE0-5960F1BA5EF1}" type="datetimeFigureOut">
              <a:rPr lang="en-US" smtClean="0"/>
              <a:t>1/2/2019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9F867-6B9A-44E9-A4C6-0443DF1FB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7524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BE924-AAD2-4467-8BE0-5960F1BA5EF1}" type="datetimeFigureOut">
              <a:rPr lang="en-US" smtClean="0"/>
              <a:t>1/2/2019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9F867-6B9A-44E9-A4C6-0443DF1FB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935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A8E85-F832-4F56-89AF-7BE781C22343}" type="datetimeFigureOut">
              <a:rPr lang="en-US" smtClean="0"/>
              <a:t>1/2/2019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C0F75-EE36-4469-90C7-44D9462D64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848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A8E85-F832-4F56-89AF-7BE781C22343}" type="datetimeFigureOut">
              <a:rPr lang="en-US" smtClean="0"/>
              <a:t>1/2/2019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C0F75-EE36-4469-90C7-44D9462D64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996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A8E85-F832-4F56-89AF-7BE781C22343}" type="datetimeFigureOut">
              <a:rPr lang="en-US" smtClean="0"/>
              <a:t>1/2/2019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C0F75-EE36-4469-90C7-44D9462D64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901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A8E85-F832-4F56-89AF-7BE781C22343}" type="datetimeFigureOut">
              <a:rPr lang="en-US" smtClean="0"/>
              <a:t>1/2/2019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C0F75-EE36-4469-90C7-44D9462D64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12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A8E85-F832-4F56-89AF-7BE781C22343}" type="datetimeFigureOut">
              <a:rPr lang="en-US" smtClean="0"/>
              <a:t>1/2/2019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C0F75-EE36-4469-90C7-44D9462D64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23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A8E85-F832-4F56-89AF-7BE781C22343}" type="datetimeFigureOut">
              <a:rPr lang="en-US" smtClean="0"/>
              <a:t>1/2/2019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C0F75-EE36-4469-90C7-44D9462D64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215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A8E85-F832-4F56-89AF-7BE781C22343}" type="datetimeFigureOut">
              <a:rPr lang="en-US" smtClean="0"/>
              <a:t>1/2/2019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C0F75-EE36-4469-90C7-44D9462D64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901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A8E85-F832-4F56-89AF-7BE781C22343}" type="datetimeFigureOut">
              <a:rPr lang="en-US" smtClean="0"/>
              <a:t>1/2/2019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C0F75-EE36-4469-90C7-44D9462D64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703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1BE924-AAD2-4467-8BE0-5960F1BA5EF1}" type="datetimeFigureOut">
              <a:rPr lang="en-US" smtClean="0"/>
              <a:t>1/2/2019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69F867-6B9A-44E9-A4C6-0443DF1FB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260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nydairyadmin.cce.cornell.edu/uploads/doc_439.pdf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xtension.iastate.edu/dairyteam/files/page/files/Heifer%20Enterprise%202014.pdf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ias.wisc.edu/pastured-heifers-grow-well-and-have-productive-first-lactations/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8998" y="1333394"/>
            <a:ext cx="8007926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/>
            <a:r>
              <a:rPr lang="en-US" dirty="0" smtClean="0">
                <a:solidFill>
                  <a:prstClr val="black"/>
                </a:solidFill>
                <a:latin typeface="Calibri" panose="020F0502020204030204"/>
              </a:rPr>
              <a:t>Tables </a:t>
            </a:r>
            <a:r>
              <a:rPr lang="en-US" dirty="0" smtClean="0">
                <a:solidFill>
                  <a:prstClr val="black"/>
                </a:solidFill>
                <a:latin typeface="Calibri" panose="020F0502020204030204"/>
              </a:rPr>
              <a:t>and Graphics from</a:t>
            </a:r>
            <a:r>
              <a:rPr lang="en-US" dirty="0">
                <a:solidFill>
                  <a:prstClr val="black"/>
                </a:solidFill>
                <a:latin typeface="Calibri" panose="020F0502020204030204"/>
              </a:rPr>
              <a:t>: </a:t>
            </a:r>
          </a:p>
          <a:p>
            <a:pPr defTabSz="685800"/>
            <a:endParaRPr lang="en-US" sz="1350" dirty="0">
              <a:solidFill>
                <a:prstClr val="black"/>
              </a:solidFill>
              <a:latin typeface="Calibri" panose="020F0502020204030204"/>
            </a:endParaRPr>
          </a:p>
          <a:p>
            <a:pPr defTabSz="685800"/>
            <a:r>
              <a:rPr lang="en-US" sz="2400" dirty="0" smtClean="0">
                <a:solidFill>
                  <a:prstClr val="black"/>
                </a:solidFill>
              </a:rPr>
              <a:t>“Raising Dairy Replacement Heifers </a:t>
            </a:r>
            <a:r>
              <a:rPr lang="en-US" sz="2400" dirty="0" smtClean="0">
                <a:solidFill>
                  <a:prstClr val="black"/>
                </a:solidFill>
              </a:rPr>
              <a:t>Using </a:t>
            </a:r>
            <a:r>
              <a:rPr lang="en-US" sz="2400" dirty="0">
                <a:solidFill>
                  <a:prstClr val="black"/>
                </a:solidFill>
              </a:rPr>
              <a:t>Managed Grazing”</a:t>
            </a:r>
            <a:r>
              <a:rPr lang="en-US" sz="1350" dirty="0">
                <a:solidFill>
                  <a:prstClr val="black"/>
                </a:solidFill>
              </a:rPr>
              <a:t/>
            </a:r>
            <a:br>
              <a:rPr lang="en-US" sz="1350" dirty="0">
                <a:solidFill>
                  <a:prstClr val="black"/>
                </a:solidFill>
              </a:rPr>
            </a:br>
            <a:r>
              <a:rPr lang="en-US" sz="1350" dirty="0">
                <a:solidFill>
                  <a:prstClr val="black"/>
                </a:solidFill>
              </a:rPr>
              <a:t>http://greenlandsbluewaters.net/Perennial_Forage/Dairy_Heifers_Grazing.pdf</a:t>
            </a:r>
            <a:endParaRPr lang="en-US" sz="1350" dirty="0">
              <a:solidFill>
                <a:prstClr val="black"/>
              </a:solidFill>
              <a:latin typeface="Calibri" panose="020F0502020204030204"/>
            </a:endParaRPr>
          </a:p>
        </p:txBody>
      </p:sp>
      <p:pic>
        <p:nvPicPr>
          <p:cNvPr id="17" name="Picture 1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0037" y="4440555"/>
            <a:ext cx="589598" cy="567690"/>
          </a:xfrm>
          <a:prstGeom prst="rect">
            <a:avLst/>
          </a:prstGeom>
        </p:spPr>
      </p:pic>
      <p:pic>
        <p:nvPicPr>
          <p:cNvPr id="18" name="Picture 1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5263" y="4492466"/>
            <a:ext cx="1081088" cy="421958"/>
          </a:xfrm>
          <a:prstGeom prst="rect">
            <a:avLst/>
          </a:prstGeom>
        </p:spPr>
      </p:pic>
      <p:pic>
        <p:nvPicPr>
          <p:cNvPr id="19" name="Picture 18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1143" y="4424363"/>
            <a:ext cx="600075" cy="600075"/>
          </a:xfrm>
          <a:prstGeom prst="rect">
            <a:avLst/>
          </a:prstGeom>
        </p:spPr>
      </p:pic>
      <p:pic>
        <p:nvPicPr>
          <p:cNvPr id="20" name="Picture 19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1385" y="4513421"/>
            <a:ext cx="946309" cy="328613"/>
          </a:xfrm>
          <a:prstGeom prst="rect">
            <a:avLst/>
          </a:prstGeom>
        </p:spPr>
      </p:pic>
      <p:pic>
        <p:nvPicPr>
          <p:cNvPr id="21" name="Picture 20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3563" y="4382453"/>
            <a:ext cx="722948" cy="64198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32125" y="3345898"/>
            <a:ext cx="806334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The fact sheet and tables were developed as part of the project</a:t>
            </a:r>
            <a:r>
              <a:rPr lang="en-US" sz="1400" i="1" dirty="0" smtClean="0"/>
              <a:t>, “Testing </a:t>
            </a:r>
            <a:r>
              <a:rPr lang="en-US" sz="1400" i="1" dirty="0"/>
              <a:t>Dairy Financial Risk through Grazing and Insurance,” </a:t>
            </a:r>
            <a:r>
              <a:rPr lang="en-US" sz="1400" dirty="0"/>
              <a:t>Midwest Perennial Forage Working Group, Green Lands Blue Waters. </a:t>
            </a:r>
            <a:r>
              <a:rPr lang="en-US" sz="1400" dirty="0" smtClean="0"/>
              <a:t>The project was </a:t>
            </a:r>
            <a:r>
              <a:rPr lang="en-US" sz="1400" dirty="0"/>
              <a:t>conducted with funding from USDA-Risk Management Agency.</a:t>
            </a:r>
          </a:p>
        </p:txBody>
      </p:sp>
    </p:spTree>
    <p:extLst>
      <p:ext uri="{BB962C8B-B14F-4D97-AF65-F5344CB8AC3E}">
        <p14:creationId xmlns:p14="http://schemas.microsoft.com/office/powerpoint/2010/main" val="25564405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212186226"/>
              </p:ext>
            </p:extLst>
          </p:nvPr>
        </p:nvGraphicFramePr>
        <p:xfrm>
          <a:off x="960582" y="1234787"/>
          <a:ext cx="7251122" cy="41148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595418">
                  <a:extLst>
                    <a:ext uri="{9D8B030D-6E8A-4147-A177-3AD203B41FA5}">
                      <a16:colId xmlns:a16="http://schemas.microsoft.com/office/drawing/2014/main" val="720251086"/>
                    </a:ext>
                  </a:extLst>
                </a:gridCol>
                <a:gridCol w="1560946">
                  <a:extLst>
                    <a:ext uri="{9D8B030D-6E8A-4147-A177-3AD203B41FA5}">
                      <a16:colId xmlns:a16="http://schemas.microsoft.com/office/drawing/2014/main" val="3879116235"/>
                    </a:ext>
                  </a:extLst>
                </a:gridCol>
                <a:gridCol w="1422400">
                  <a:extLst>
                    <a:ext uri="{9D8B030D-6E8A-4147-A177-3AD203B41FA5}">
                      <a16:colId xmlns:a16="http://schemas.microsoft.com/office/drawing/2014/main" val="4084341080"/>
                    </a:ext>
                  </a:extLst>
                </a:gridCol>
                <a:gridCol w="1672358">
                  <a:extLst>
                    <a:ext uri="{9D8B030D-6E8A-4147-A177-3AD203B41FA5}">
                      <a16:colId xmlns:a16="http://schemas.microsoft.com/office/drawing/2014/main" val="3545795888"/>
                    </a:ext>
                  </a:extLst>
                </a:gridCol>
              </a:tblGrid>
              <a:tr h="370840">
                <a:tc gridSpan="4">
                  <a:txBody>
                    <a:bodyPr/>
                    <a:lstStyle/>
                    <a:p>
                      <a:r>
                        <a:rPr lang="en-US" sz="2000" dirty="0" smtClean="0"/>
                        <a:t>Table 1. Cost to raise a dairy heifer in confinement and</a:t>
                      </a:r>
                      <a:r>
                        <a:rPr lang="en-US" sz="2000" baseline="0" dirty="0" smtClean="0"/>
                        <a:t> on pasture</a:t>
                      </a:r>
                      <a:endParaRPr 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1079095"/>
                  </a:ext>
                </a:extLst>
              </a:tr>
              <a:tr h="19812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Stage</a:t>
                      </a:r>
                      <a:r>
                        <a:rPr lang="en-US" sz="2000" b="1" baseline="0" dirty="0" smtClean="0"/>
                        <a:t> of growth</a:t>
                      </a:r>
                      <a:endParaRPr lang="en-US" sz="2000" b="1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200-700 </a:t>
                      </a:r>
                      <a:r>
                        <a:rPr lang="en-US" sz="2000" b="1" dirty="0" err="1" smtClean="0"/>
                        <a:t>lb</a:t>
                      </a:r>
                      <a:endParaRPr lang="en-US" sz="2000" b="1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700-850 </a:t>
                      </a:r>
                      <a:r>
                        <a:rPr lang="en-US" sz="2000" b="1" dirty="0" err="1" smtClean="0"/>
                        <a:t>lb</a:t>
                      </a:r>
                      <a:endParaRPr lang="en-US" sz="2000" b="1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850 to calving</a:t>
                      </a:r>
                      <a:endParaRPr lang="en-US" sz="2000" b="1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99657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Feed and labor</a:t>
                      </a:r>
                      <a:r>
                        <a:rPr lang="en-US" sz="2000" b="1" baseline="0" dirty="0" smtClean="0"/>
                        <a:t> ($/day)</a:t>
                      </a:r>
                      <a:endParaRPr lang="en-US" sz="20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28928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Confinement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$2.18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$2.76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$3.69</a:t>
                      </a:r>
                      <a:endParaRPr lang="en-US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57825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Managed Grazing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$1.30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$1.50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$1.50</a:t>
                      </a:r>
                      <a:endParaRPr lang="en-US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5654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Difference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$0.88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$1.26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$2.19</a:t>
                      </a:r>
                      <a:endParaRPr lang="en-US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4756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Savings</a:t>
                      </a:r>
                      <a:r>
                        <a:rPr lang="en-US" sz="2000" b="1" baseline="0" dirty="0" smtClean="0"/>
                        <a:t> from managed grazing for 180-day grazing season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$158.40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$226.80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$394.20</a:t>
                      </a:r>
                      <a:endParaRPr lang="en-US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3561192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r>
                        <a:rPr lang="en-US" sz="1400" b="0" dirty="0" smtClean="0"/>
                        <a:t>Table data source:</a:t>
                      </a:r>
                      <a:r>
                        <a:rPr lang="en-US" sz="1400" b="1" dirty="0" smtClean="0"/>
                        <a:t/>
                      </a:r>
                      <a:br>
                        <a:rPr lang="en-US" sz="1400" b="1" dirty="0" smtClean="0"/>
                      </a:b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Benson, F., 2011. Grazing Heifers: An opportunity for large dairy farms.  </a:t>
                      </a:r>
                      <a:r>
                        <a:rPr lang="en-US" sz="14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https://nydairyadmin.cce.cornell.edu/uploads/doc_439.pdf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59448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41479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590187960"/>
              </p:ext>
            </p:extLst>
          </p:nvPr>
        </p:nvGraphicFramePr>
        <p:xfrm>
          <a:off x="803709" y="383597"/>
          <a:ext cx="7869382" cy="62788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816652">
                  <a:extLst>
                    <a:ext uri="{9D8B030D-6E8A-4147-A177-3AD203B41FA5}">
                      <a16:colId xmlns:a16="http://schemas.microsoft.com/office/drawing/2014/main" val="3516678709"/>
                    </a:ext>
                  </a:extLst>
                </a:gridCol>
                <a:gridCol w="1761935">
                  <a:extLst>
                    <a:ext uri="{9D8B030D-6E8A-4147-A177-3AD203B41FA5}">
                      <a16:colId xmlns:a16="http://schemas.microsoft.com/office/drawing/2014/main" val="725678256"/>
                    </a:ext>
                  </a:extLst>
                </a:gridCol>
                <a:gridCol w="1290795">
                  <a:extLst>
                    <a:ext uri="{9D8B030D-6E8A-4147-A177-3AD203B41FA5}">
                      <a16:colId xmlns:a16="http://schemas.microsoft.com/office/drawing/2014/main" val="2001677685"/>
                    </a:ext>
                  </a:extLst>
                </a:gridCol>
              </a:tblGrid>
              <a:tr h="0">
                <a:tc gridSpan="3">
                  <a:txBody>
                    <a:bodyPr/>
                    <a:lstStyle/>
                    <a:p>
                      <a:r>
                        <a:rPr lang="en-US" sz="2000" b="1" dirty="0" smtClean="0"/>
                        <a:t>Table 2. Per Acre Returns to a Pasture Heifer Enterprise</a:t>
                      </a:r>
                      <a:endParaRPr lang="en-US" sz="20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4867187"/>
                  </a:ext>
                </a:extLst>
              </a:tr>
              <a:tr h="3505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/>
                        <a:t>600 </a:t>
                      </a:r>
                      <a:r>
                        <a:rPr lang="en-US" sz="2000" b="1" dirty="0" err="1" smtClean="0"/>
                        <a:t>lb</a:t>
                      </a:r>
                      <a:r>
                        <a:rPr lang="en-US" sz="2000" b="1" dirty="0" smtClean="0"/>
                        <a:t> gain per acre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Value of gain per pound</a:t>
                      </a:r>
                      <a:endParaRPr lang="en-US" sz="20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6597237"/>
                  </a:ext>
                </a:extLst>
              </a:tr>
              <a:tr h="350520"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$1.50</a:t>
                      </a:r>
                      <a:endParaRPr lang="en-US" sz="2000" b="1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$1.00</a:t>
                      </a:r>
                      <a:endParaRPr lang="en-US" sz="2000" b="1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4045647"/>
                  </a:ext>
                </a:extLst>
              </a:tr>
              <a:tr h="35052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Costs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7327182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    Fencing ($75/a over 15 </a:t>
                      </a:r>
                      <a:r>
                        <a:rPr lang="en-US" sz="2000" b="1" dirty="0" err="1" smtClean="0"/>
                        <a:t>yrs</a:t>
                      </a:r>
                      <a:r>
                        <a:rPr lang="en-US" sz="2000" b="1" dirty="0" smtClean="0"/>
                        <a:t>)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$5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$5</a:t>
                      </a:r>
                      <a:endParaRPr lang="en-US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03802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    Watering ($40/a over 10 </a:t>
                      </a:r>
                      <a:r>
                        <a:rPr lang="en-US" sz="2000" b="1" dirty="0" err="1" smtClean="0"/>
                        <a:t>yrs</a:t>
                      </a:r>
                      <a:r>
                        <a:rPr lang="en-US" sz="2000" b="1" dirty="0" smtClean="0"/>
                        <a:t>)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$4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$4</a:t>
                      </a:r>
                      <a:endParaRPr lang="en-US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55529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    Seed ($80/a</a:t>
                      </a:r>
                      <a:r>
                        <a:rPr lang="en-US" sz="2000" b="1" baseline="0" dirty="0" smtClean="0"/>
                        <a:t> over 10 </a:t>
                      </a:r>
                      <a:r>
                        <a:rPr lang="en-US" sz="2000" b="1" baseline="0" dirty="0" err="1" smtClean="0"/>
                        <a:t>yrs</a:t>
                      </a:r>
                      <a:r>
                        <a:rPr lang="en-US" sz="2000" b="1" baseline="0" dirty="0" smtClean="0"/>
                        <a:t>)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$8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$8</a:t>
                      </a:r>
                      <a:endParaRPr lang="en-US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80319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    Land rent per acre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$250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$250</a:t>
                      </a:r>
                      <a:endParaRPr lang="en-US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90967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    Lane</a:t>
                      </a:r>
                      <a:r>
                        <a:rPr lang="en-US" sz="2000" b="1" baseline="0" dirty="0" smtClean="0"/>
                        <a:t> ($50/a over 10 </a:t>
                      </a:r>
                      <a:r>
                        <a:rPr lang="en-US" sz="2000" b="1" baseline="0" dirty="0" err="1" smtClean="0"/>
                        <a:t>yrs</a:t>
                      </a:r>
                      <a:r>
                        <a:rPr lang="en-US" sz="2000" b="1" baseline="0" dirty="0" smtClean="0"/>
                        <a:t>)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$5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$5</a:t>
                      </a:r>
                      <a:endParaRPr lang="en-US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4819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    Grain (1 </a:t>
                      </a:r>
                      <a:r>
                        <a:rPr lang="en-US" sz="2000" b="1" dirty="0" err="1" smtClean="0"/>
                        <a:t>lb</a:t>
                      </a:r>
                      <a:r>
                        <a:rPr lang="en-US" sz="2000" b="1" dirty="0" smtClean="0"/>
                        <a:t>/day x 210 days</a:t>
                      </a:r>
                      <a:r>
                        <a:rPr lang="en-US" sz="2000" b="1" baseline="0" dirty="0" smtClean="0"/>
                        <a:t> x 1.68 head)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$44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$44</a:t>
                      </a:r>
                      <a:endParaRPr lang="en-US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81649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    Labor (4.5</a:t>
                      </a:r>
                      <a:r>
                        <a:rPr lang="en-US" sz="2000" b="1" baseline="0" dirty="0" smtClean="0"/>
                        <a:t> </a:t>
                      </a:r>
                      <a:r>
                        <a:rPr lang="en-US" sz="2000" b="1" baseline="0" dirty="0" err="1" smtClean="0"/>
                        <a:t>hr</a:t>
                      </a:r>
                      <a:r>
                        <a:rPr lang="en-US" sz="2000" b="1" baseline="0" dirty="0" smtClean="0"/>
                        <a:t>/a x $10/</a:t>
                      </a:r>
                      <a:r>
                        <a:rPr lang="en-US" sz="2000" b="1" baseline="0" dirty="0" err="1" smtClean="0"/>
                        <a:t>hr</a:t>
                      </a:r>
                      <a:r>
                        <a:rPr lang="en-US" sz="2000" b="1" baseline="0" dirty="0" smtClean="0"/>
                        <a:t>)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$45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$45</a:t>
                      </a:r>
                      <a:endParaRPr lang="en-US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2783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Total expense</a:t>
                      </a:r>
                      <a:r>
                        <a:rPr lang="en-US" sz="2000" b="1" baseline="0" dirty="0" smtClean="0"/>
                        <a:t> per acre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$361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$361</a:t>
                      </a:r>
                      <a:endParaRPr lang="en-US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47863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Total income per acre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$900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$600</a:t>
                      </a:r>
                      <a:endParaRPr lang="en-US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77840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    Return to management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$539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$239</a:t>
                      </a:r>
                      <a:endParaRPr lang="en-US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3356373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Table data source: </a:t>
                      </a:r>
                      <a:b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Kilmer, L. and L.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Tranel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2014. Optimizing your heifer enterprise. Iowa State University Extension. </a:t>
                      </a:r>
                      <a:r>
                        <a:rPr lang="en-US" sz="14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https://www.extension.iastate.edu/dairyteam/files/page/files/Heifer%20Enterprise%202014.pdf</a:t>
                      </a:r>
                      <a:endParaRPr lang="en-US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43009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91568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644860078"/>
              </p:ext>
            </p:extLst>
          </p:nvPr>
        </p:nvGraphicFramePr>
        <p:xfrm>
          <a:off x="1477818" y="765897"/>
          <a:ext cx="5995160" cy="52425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094942">
                  <a:extLst>
                    <a:ext uri="{9D8B030D-6E8A-4147-A177-3AD203B41FA5}">
                      <a16:colId xmlns:a16="http://schemas.microsoft.com/office/drawing/2014/main" val="3516678709"/>
                    </a:ext>
                  </a:extLst>
                </a:gridCol>
                <a:gridCol w="1514763">
                  <a:extLst>
                    <a:ext uri="{9D8B030D-6E8A-4147-A177-3AD203B41FA5}">
                      <a16:colId xmlns:a16="http://schemas.microsoft.com/office/drawing/2014/main" val="725678256"/>
                    </a:ext>
                  </a:extLst>
                </a:gridCol>
                <a:gridCol w="1385455">
                  <a:extLst>
                    <a:ext uri="{9D8B030D-6E8A-4147-A177-3AD203B41FA5}">
                      <a16:colId xmlns:a16="http://schemas.microsoft.com/office/drawing/2014/main" val="2001677685"/>
                    </a:ext>
                  </a:extLst>
                </a:gridCol>
              </a:tblGrid>
              <a:tr h="510469">
                <a:tc gridSpan="3">
                  <a:txBody>
                    <a:bodyPr/>
                    <a:lstStyle/>
                    <a:p>
                      <a:r>
                        <a:rPr lang="en-US" sz="2000" b="1" dirty="0" smtClean="0"/>
                        <a:t>Table 3. Comparison of health of first lactation cows raised on pasture and in feedlot</a:t>
                      </a:r>
                      <a:endParaRPr lang="en-US" sz="20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4867187"/>
                  </a:ext>
                </a:extLst>
              </a:tr>
              <a:tr h="510469"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Rotationally grazed paddocks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/>
                      </a:r>
                      <a:br>
                        <a:rPr lang="en-US" sz="2000" b="1" dirty="0" smtClean="0"/>
                      </a:br>
                      <a:r>
                        <a:rPr lang="en-US" sz="2000" b="1" dirty="0" smtClean="0"/>
                        <a:t>Feedlot raised</a:t>
                      </a:r>
                      <a:endParaRPr lang="en-US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6597237"/>
                  </a:ext>
                </a:extLst>
              </a:tr>
              <a:tr h="288526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# of animals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21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21</a:t>
                      </a:r>
                      <a:endParaRPr lang="en-US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0380242"/>
                  </a:ext>
                </a:extLst>
              </a:tr>
              <a:tr h="288526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Displaced abomasum (DAs)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2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7</a:t>
                      </a:r>
                      <a:endParaRPr lang="en-US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5552933"/>
                  </a:ext>
                </a:extLst>
              </a:tr>
              <a:tr h="288526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Difficult calving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3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5</a:t>
                      </a:r>
                      <a:endParaRPr lang="en-US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8031965"/>
                  </a:ext>
                </a:extLst>
              </a:tr>
              <a:tr h="288526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Metritis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</a:t>
                      </a:r>
                      <a:endParaRPr lang="en-US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9096777"/>
                  </a:ext>
                </a:extLst>
              </a:tr>
              <a:tr h="288526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Ketosis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3</a:t>
                      </a:r>
                      <a:endParaRPr lang="en-US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481965"/>
                  </a:ext>
                </a:extLst>
              </a:tr>
              <a:tr h="288526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Skeletal injury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2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2</a:t>
                      </a:r>
                      <a:endParaRPr lang="en-US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8164955"/>
                  </a:ext>
                </a:extLst>
              </a:tr>
              <a:tr h="843383">
                <a:tc gridSpan="3"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Table data source:</a:t>
                      </a:r>
                      <a:b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Chester‐Jones, H., M.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Rudstrom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and L.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Torbert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2005. Grazing systems and management for heifers: Nutritional management and animal responses. </a:t>
                      </a:r>
                      <a:r>
                        <a:rPr lang="en-US" sz="14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Proc. Dairy Calves and Heifers: Integrating Biology and Management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Holiday Inn, Syracuse, NY. NRAES‐175, Jan. 25‐27. pp. 160‐175.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62985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06931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78264405"/>
              </p:ext>
            </p:extLst>
          </p:nvPr>
        </p:nvGraphicFramePr>
        <p:xfrm>
          <a:off x="1504768" y="1089891"/>
          <a:ext cx="5995160" cy="44500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0141">
                  <a:extLst>
                    <a:ext uri="{9D8B030D-6E8A-4147-A177-3AD203B41FA5}">
                      <a16:colId xmlns:a16="http://schemas.microsoft.com/office/drawing/2014/main" val="3516678709"/>
                    </a:ext>
                  </a:extLst>
                </a:gridCol>
                <a:gridCol w="1560946">
                  <a:extLst>
                    <a:ext uri="{9D8B030D-6E8A-4147-A177-3AD203B41FA5}">
                      <a16:colId xmlns:a16="http://schemas.microsoft.com/office/drawing/2014/main" val="725678256"/>
                    </a:ext>
                  </a:extLst>
                </a:gridCol>
                <a:gridCol w="1644073">
                  <a:extLst>
                    <a:ext uri="{9D8B030D-6E8A-4147-A177-3AD203B41FA5}">
                      <a16:colId xmlns:a16="http://schemas.microsoft.com/office/drawing/2014/main" val="2001677685"/>
                    </a:ext>
                  </a:extLst>
                </a:gridCol>
              </a:tblGrid>
              <a:tr h="510469">
                <a:tc gridSpan="3">
                  <a:txBody>
                    <a:bodyPr/>
                    <a:lstStyle/>
                    <a:p>
                      <a:r>
                        <a:rPr lang="en-US" sz="2000" b="1" dirty="0" smtClean="0"/>
                        <a:t>Table 4. Comparison of first lactation performance</a:t>
                      </a:r>
                      <a:r>
                        <a:rPr lang="en-US" sz="2000" b="1" baseline="0" dirty="0" smtClean="0"/>
                        <a:t> of </a:t>
                      </a:r>
                      <a:r>
                        <a:rPr lang="en-US" sz="2000" b="1" dirty="0" smtClean="0"/>
                        <a:t>cows raised on pasture and in confinement</a:t>
                      </a:r>
                      <a:endParaRPr lang="en-US" sz="20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4867187"/>
                  </a:ext>
                </a:extLst>
              </a:tr>
              <a:tr h="510469"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Rotationally grazed</a:t>
                      </a:r>
                      <a:r>
                        <a:rPr lang="en-US" sz="2000" b="1" baseline="0" dirty="0" smtClean="0"/>
                        <a:t> + supplement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/>
                      </a:r>
                      <a:br>
                        <a:rPr lang="en-US" sz="2000" b="1" dirty="0" smtClean="0"/>
                      </a:br>
                      <a:r>
                        <a:rPr lang="en-US" sz="2000" b="1" dirty="0" smtClean="0"/>
                        <a:t>Confinement +</a:t>
                      </a:r>
                      <a:r>
                        <a:rPr lang="en-US" sz="2000" b="1" baseline="0" dirty="0" smtClean="0"/>
                        <a:t> TMR</a:t>
                      </a:r>
                      <a:endParaRPr lang="en-US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6597237"/>
                  </a:ext>
                </a:extLst>
              </a:tr>
              <a:tr h="288526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# of animals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37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48</a:t>
                      </a:r>
                      <a:endParaRPr lang="en-US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0380242"/>
                  </a:ext>
                </a:extLst>
              </a:tr>
              <a:tr h="288526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Average Daily Gain,</a:t>
                      </a:r>
                      <a:br>
                        <a:rPr lang="en-US" sz="2000" b="1" dirty="0" smtClean="0"/>
                      </a:br>
                      <a:r>
                        <a:rPr lang="en-US" sz="2000" b="1" dirty="0" smtClean="0"/>
                        <a:t>pre-calving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1.97 lbs.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1.86 lbs.</a:t>
                      </a:r>
                      <a:endParaRPr lang="en-US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5552933"/>
                  </a:ext>
                </a:extLst>
              </a:tr>
              <a:tr h="288526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1</a:t>
                      </a:r>
                      <a:r>
                        <a:rPr lang="en-US" sz="2000" b="1" baseline="30000" dirty="0" smtClean="0"/>
                        <a:t>st</a:t>
                      </a:r>
                      <a:r>
                        <a:rPr lang="en-US" sz="2000" b="1" dirty="0" smtClean="0"/>
                        <a:t> Lactation</a:t>
                      </a:r>
                      <a:r>
                        <a:rPr lang="en-US" sz="2000" b="1" baseline="0" dirty="0" smtClean="0"/>
                        <a:t> </a:t>
                      </a:r>
                      <a:r>
                        <a:rPr lang="en-US" sz="2000" b="1" dirty="0" smtClean="0"/>
                        <a:t>Production, 305-day</a:t>
                      </a:r>
                      <a:r>
                        <a:rPr lang="en-US" sz="2000" b="1" baseline="0" dirty="0" smtClean="0"/>
                        <a:t> adjusted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25,328 lbs.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23,415 lbs.</a:t>
                      </a:r>
                      <a:endParaRPr lang="en-US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8031965"/>
                  </a:ext>
                </a:extLst>
              </a:tr>
              <a:tr h="843383">
                <a:tc gridSpan="3"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Table data source:</a:t>
                      </a:r>
                      <a:b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Hedtcke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J. 2012. Pastured heifers grow well and have productive first lactations. CIAS Research Brief #89. </a:t>
                      </a:r>
                      <a:r>
                        <a:rPr lang="en-US" sz="14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https://www.cias.wisc.edu/pastured-heifers-grow-well-and-have-productive-first-lactations/</a:t>
                      </a:r>
                      <a:endParaRPr lang="en-US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62985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33493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18151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2020</TotalTime>
  <Words>369</Words>
  <Application>Microsoft Office PowerPoint</Application>
  <PresentationFormat>On-screen Show (4:3)</PresentationFormat>
  <Paragraphs>99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Laura Paine</dc:creator>
  <cp:lastModifiedBy>Jane G Jewett</cp:lastModifiedBy>
  <cp:revision>24</cp:revision>
  <dcterms:created xsi:type="dcterms:W3CDTF">2018-06-16T20:20:46Z</dcterms:created>
  <dcterms:modified xsi:type="dcterms:W3CDTF">2019-01-02T22:21:21Z</dcterms:modified>
</cp:coreProperties>
</file>