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4746"/>
  </p:normalViewPr>
  <p:slideViewPr>
    <p:cSldViewPr>
      <p:cViewPr varScale="1">
        <p:scale>
          <a:sx n="92" d="100"/>
          <a:sy n="92" d="100"/>
        </p:scale>
        <p:origin x="792"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5E70AA-1C22-4455-978D-CB7A0EF511F7}" type="datetimeFigureOut">
              <a:rPr lang="en-US" smtClean="0"/>
              <a:t>3/24/17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893CE8-F183-4E57-BFB8-7C072E3F5A8E}" type="slidenum">
              <a:rPr lang="en-US" smtClean="0"/>
              <a:t>‹#›</a:t>
            </a:fld>
            <a:endParaRPr lang="en-US"/>
          </a:p>
        </p:txBody>
      </p:sp>
    </p:spTree>
    <p:extLst>
      <p:ext uri="{BB962C8B-B14F-4D97-AF65-F5344CB8AC3E}">
        <p14:creationId xmlns:p14="http://schemas.microsoft.com/office/powerpoint/2010/main" val="3429988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9612" indent="-229612">
              <a:buAutoNum type="arabicPeriod"/>
            </a:pPr>
            <a:r>
              <a:rPr lang="en-US" baseline="0" dirty="0" smtClean="0"/>
              <a:t>Let me turn specifically to the issues that especially bring us together, those related to grazing.</a:t>
            </a:r>
          </a:p>
          <a:p>
            <a:pPr marL="229612" indent="-229612">
              <a:buAutoNum type="arabicPeriod"/>
            </a:pPr>
            <a:r>
              <a:rPr lang="en-US" baseline="0" dirty="0" smtClean="0"/>
              <a:t>When you bring up livestock in a group of these women, </a:t>
            </a:r>
          </a:p>
          <a:p>
            <a:pPr marL="229612" indent="-229612">
              <a:buAutoNum type="arabicPeriod"/>
            </a:pPr>
            <a:r>
              <a:rPr lang="en-US" baseline="0" dirty="0" smtClean="0"/>
              <a:t>it typically elicits head shaking and mutterings of “fences,” “winter,” “bulls.”</a:t>
            </a:r>
          </a:p>
          <a:p>
            <a:pPr marL="229612" indent="-229612">
              <a:buAutoNum type="arabicPeriod"/>
            </a:pPr>
            <a:r>
              <a:rPr lang="en-US" baseline="0" dirty="0" smtClean="0"/>
              <a:t>These are not issues unique to women who own land!</a:t>
            </a:r>
          </a:p>
          <a:p>
            <a:pPr marL="229612" indent="-229612">
              <a:buAutoNum type="arabicPeriod"/>
            </a:pPr>
            <a:r>
              <a:rPr lang="en-US" baseline="0" dirty="0" smtClean="0"/>
              <a:t>Plenty of women grew up within this context so that though they may not be raising animals now, they know the value of pasture and livestock for erosion control, stream health, aesthetics, wildlife habitat, and more.</a:t>
            </a:r>
          </a:p>
          <a:p>
            <a:pPr marL="229612" indent="-229612">
              <a:buAutoNum type="arabicPeriod"/>
            </a:pPr>
            <a:r>
              <a:rPr lang="en-US" baseline="0" dirty="0" smtClean="0"/>
              <a:t>But if they are renting out their land …</a:t>
            </a:r>
          </a:p>
          <a:p>
            <a:pPr marL="229612" indent="-229612">
              <a:buAutoNum type="arabicPeriod"/>
            </a:pPr>
            <a:endParaRPr lang="en-US" baseline="0" dirty="0" smtClean="0"/>
          </a:p>
        </p:txBody>
      </p:sp>
      <p:sp>
        <p:nvSpPr>
          <p:cNvPr id="4" name="Slide Number Placeholder 3"/>
          <p:cNvSpPr>
            <a:spLocks noGrp="1"/>
          </p:cNvSpPr>
          <p:nvPr>
            <p:ph type="sldNum" sz="quarter" idx="10"/>
          </p:nvPr>
        </p:nvSpPr>
        <p:spPr/>
        <p:txBody>
          <a:bodyPr/>
          <a:lstStyle/>
          <a:p>
            <a:fld id="{2D9A2E87-540E-48A6-9B04-041FDC9BED83}"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281921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076C22-FD7D-455E-9AD8-BA9E288664CA}" type="datetimeFigureOut">
              <a:rPr lang="en-US" smtClean="0">
                <a:solidFill>
                  <a:prstClr val="black">
                    <a:tint val="75000"/>
                  </a:prstClr>
                </a:solidFill>
              </a:rPr>
              <a:pPr/>
              <a:t>3/24/17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A53882-7A02-4E3E-A614-40FAD531A2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4151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076C22-FD7D-455E-9AD8-BA9E288664CA}" type="datetimeFigureOut">
              <a:rPr lang="en-US" smtClean="0">
                <a:solidFill>
                  <a:prstClr val="black">
                    <a:tint val="75000"/>
                  </a:prstClr>
                </a:solidFill>
              </a:rPr>
              <a:pPr/>
              <a:t>3/24/17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A53882-7A02-4E3E-A614-40FAD531A2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4963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076C22-FD7D-455E-9AD8-BA9E288664CA}" type="datetimeFigureOut">
              <a:rPr lang="en-US" smtClean="0">
                <a:solidFill>
                  <a:prstClr val="black">
                    <a:tint val="75000"/>
                  </a:prstClr>
                </a:solidFill>
              </a:rPr>
              <a:pPr/>
              <a:t>3/24/17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A53882-7A02-4E3E-A614-40FAD531A2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685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871132"/>
            <a:ext cx="5111752" cy="1515533"/>
          </a:xfrm>
        </p:spPr>
        <p:txBody>
          <a:bodyPr anchor="b">
            <a:noAutofit/>
          </a:bodyPr>
          <a:lstStyle>
            <a:lvl1pPr algn="ctr">
              <a:defRPr sz="405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019299" y="3657597"/>
            <a:ext cx="5111752" cy="13208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fld id="{B61BEF0D-F0BB-DE4B-95CE-6DB70DBA9567}" type="datetimeFigureOut">
              <a:rPr lang="en-US" dirty="0">
                <a:solidFill>
                  <a:prstClr val="black">
                    <a:tint val="75000"/>
                  </a:prstClr>
                </a:solidFill>
              </a:rPr>
              <a:pPr/>
              <a:t>3/24/17</a:t>
            </a:fld>
            <a:endParaRPr lang="en-US" dirty="0">
              <a:solidFill>
                <a:prstClr val="black">
                  <a:tint val="75000"/>
                </a:prstClr>
              </a:solidFill>
            </a:endParaRPr>
          </a:p>
        </p:txBody>
      </p:sp>
      <p:sp>
        <p:nvSpPr>
          <p:cNvPr id="5" name="Footer Placeholder 4"/>
          <p:cNvSpPr>
            <a:spLocks noGrp="1"/>
          </p:cNvSpPr>
          <p:nvPr>
            <p:ph type="ftr" sz="quarter" idx="11"/>
          </p:nvPr>
        </p:nvSpPr>
        <p:spPr>
          <a:xfrm>
            <a:off x="2019298" y="5037663"/>
            <a:ext cx="3910976" cy="279400"/>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717676" y="5037663"/>
            <a:ext cx="413375" cy="279400"/>
          </a:xfrm>
        </p:spPr>
        <p:txBody>
          <a:bodyPr/>
          <a:lstStyle/>
          <a:p>
            <a:fld id="{D57F1E4F-1CFF-5643-939E-217C01CDF565}" type="slidenum">
              <a:rPr lang="en-US" dirty="0">
                <a:solidFill>
                  <a:prstClr val="black">
                    <a:tint val="75000"/>
                  </a:prstClr>
                </a:solidFill>
              </a:rPr>
              <a:pPr/>
              <a:t>‹#›</a:t>
            </a:fld>
            <a:endParaRPr lang="en-US" dirty="0">
              <a:solidFill>
                <a:prstClr val="black">
                  <a:tint val="75000"/>
                </a:prstClr>
              </a:solidFill>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 Placeholder 8"/>
          <p:cNvSpPr>
            <a:spLocks noGrp="1"/>
          </p:cNvSpPr>
          <p:nvPr>
            <p:ph type="body" sz="quarter" idx="13" hasCustomPrompt="1"/>
          </p:nvPr>
        </p:nvSpPr>
        <p:spPr>
          <a:xfrm>
            <a:off x="5312664" y="4718050"/>
            <a:ext cx="1654874" cy="914400"/>
          </a:xfrm>
        </p:spPr>
        <p:txBody>
          <a:bodyPr>
            <a:normAutofit/>
          </a:bodyPr>
          <a:lstStyle>
            <a:lvl1pPr>
              <a:defRPr sz="1200" baseline="0"/>
            </a:lvl1pPr>
          </a:lstStyle>
          <a:p>
            <a:pPr lvl="0"/>
            <a:r>
              <a:rPr lang="en-US" dirty="0" smtClean="0"/>
              <a:t>V Haugen UWEX</a:t>
            </a:r>
            <a:endParaRPr lang="en-US" dirty="0"/>
          </a:p>
        </p:txBody>
      </p:sp>
    </p:spTree>
    <p:extLst>
      <p:ext uri="{BB962C8B-B14F-4D97-AF65-F5344CB8AC3E}">
        <p14:creationId xmlns:p14="http://schemas.microsoft.com/office/powerpoint/2010/main" val="1753587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076C22-FD7D-455E-9AD8-BA9E288664CA}" type="datetimeFigureOut">
              <a:rPr lang="en-US" smtClean="0">
                <a:solidFill>
                  <a:prstClr val="black">
                    <a:tint val="75000"/>
                  </a:prstClr>
                </a:solidFill>
              </a:rPr>
              <a:pPr/>
              <a:t>3/24/17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A53882-7A02-4E3E-A614-40FAD531A2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536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076C22-FD7D-455E-9AD8-BA9E288664CA}" type="datetimeFigureOut">
              <a:rPr lang="en-US" smtClean="0">
                <a:solidFill>
                  <a:prstClr val="black">
                    <a:tint val="75000"/>
                  </a:prstClr>
                </a:solidFill>
              </a:rPr>
              <a:pPr/>
              <a:t>3/24/17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A53882-7A02-4E3E-A614-40FAD531A2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795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076C22-FD7D-455E-9AD8-BA9E288664CA}" type="datetimeFigureOut">
              <a:rPr lang="en-US" smtClean="0">
                <a:solidFill>
                  <a:prstClr val="black">
                    <a:tint val="75000"/>
                  </a:prstClr>
                </a:solidFill>
              </a:rPr>
              <a:pPr/>
              <a:t>3/24/17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A53882-7A02-4E3E-A614-40FAD531A2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599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076C22-FD7D-455E-9AD8-BA9E288664CA}" type="datetimeFigureOut">
              <a:rPr lang="en-US" smtClean="0">
                <a:solidFill>
                  <a:prstClr val="black">
                    <a:tint val="75000"/>
                  </a:prstClr>
                </a:solidFill>
              </a:rPr>
              <a:pPr/>
              <a:t>3/24/17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1A53882-7A02-4E3E-A614-40FAD531A2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3661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076C22-FD7D-455E-9AD8-BA9E288664CA}" type="datetimeFigureOut">
              <a:rPr lang="en-US" smtClean="0">
                <a:solidFill>
                  <a:prstClr val="black">
                    <a:tint val="75000"/>
                  </a:prstClr>
                </a:solidFill>
              </a:rPr>
              <a:pPr/>
              <a:t>3/24/17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1A53882-7A02-4E3E-A614-40FAD531A2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0880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76C22-FD7D-455E-9AD8-BA9E288664CA}" type="datetimeFigureOut">
              <a:rPr lang="en-US" smtClean="0">
                <a:solidFill>
                  <a:prstClr val="black">
                    <a:tint val="75000"/>
                  </a:prstClr>
                </a:solidFill>
              </a:rPr>
              <a:pPr/>
              <a:t>3/24/17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1A53882-7A02-4E3E-A614-40FAD531A2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915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076C22-FD7D-455E-9AD8-BA9E288664CA}" type="datetimeFigureOut">
              <a:rPr lang="en-US" smtClean="0">
                <a:solidFill>
                  <a:prstClr val="black">
                    <a:tint val="75000"/>
                  </a:prstClr>
                </a:solidFill>
              </a:rPr>
              <a:pPr/>
              <a:t>3/24/17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A53882-7A02-4E3E-A614-40FAD531A2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6078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076C22-FD7D-455E-9AD8-BA9E288664CA}" type="datetimeFigureOut">
              <a:rPr lang="en-US" smtClean="0">
                <a:solidFill>
                  <a:prstClr val="black">
                    <a:tint val="75000"/>
                  </a:prstClr>
                </a:solidFill>
              </a:rPr>
              <a:pPr/>
              <a:t>3/24/17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A53882-7A02-4E3E-A614-40FAD531A2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22054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76C22-FD7D-455E-9AD8-BA9E288664CA}" type="datetimeFigureOut">
              <a:rPr lang="en-US" smtClean="0">
                <a:solidFill>
                  <a:prstClr val="black">
                    <a:tint val="75000"/>
                  </a:prstClr>
                </a:solidFill>
              </a:rPr>
              <a:pPr/>
              <a:t>3/24/17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53882-7A02-4E3E-A614-40FAD531A2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350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285" y="857250"/>
            <a:ext cx="7632954" cy="516755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7885" y="6091197"/>
            <a:ext cx="1188720" cy="469782"/>
          </a:xfrm>
          <a:prstGeom prst="rect">
            <a:avLst/>
          </a:prstGeom>
          <a:ln w="3175">
            <a:solidFill>
              <a:schemeClr val="bg1">
                <a:lumMod val="50000"/>
              </a:schemeClr>
            </a:solidFill>
          </a:ln>
        </p:spPr>
      </p:pic>
      <p:sp>
        <p:nvSpPr>
          <p:cNvPr id="4" name="TextBox 3"/>
          <p:cNvSpPr txBox="1"/>
          <p:nvPr/>
        </p:nvSpPr>
        <p:spPr>
          <a:xfrm>
            <a:off x="773285" y="6172200"/>
            <a:ext cx="2590800" cy="307777"/>
          </a:xfrm>
          <a:prstGeom prst="rect">
            <a:avLst/>
          </a:prstGeom>
          <a:noFill/>
        </p:spPr>
        <p:txBody>
          <a:bodyPr wrap="square" rtlCol="0">
            <a:spAutoFit/>
          </a:bodyPr>
          <a:lstStyle/>
          <a:p>
            <a:r>
              <a:rPr lang="en-US" sz="1400" dirty="0" smtClean="0"/>
              <a:t>Slide Source: Caroline van Schaik </a:t>
            </a:r>
            <a:endParaRPr lang="en-US" sz="1400" dirty="0"/>
          </a:p>
        </p:txBody>
      </p:sp>
      <p:sp>
        <p:nvSpPr>
          <p:cNvPr id="5" name="Rectangle 4"/>
          <p:cNvSpPr/>
          <p:nvPr/>
        </p:nvSpPr>
        <p:spPr>
          <a:xfrm>
            <a:off x="773285" y="6172200"/>
            <a:ext cx="2514600" cy="307777"/>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69079880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116</Words>
  <Application>Microsoft Macintosh PowerPoint</Application>
  <PresentationFormat>On-screen Show (4:3)</PresentationFormat>
  <Paragraphs>8</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1_Office Theme</vt:lpstr>
      <vt:lpstr>PowerPoint Presentation</vt:lpstr>
    </vt:vector>
  </TitlesOfParts>
  <Company>University of Minnesota</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Sadie Schroeder</dc:creator>
  <cp:lastModifiedBy>Sadie A Schroeder</cp:lastModifiedBy>
  <cp:revision>2</cp:revision>
  <dcterms:created xsi:type="dcterms:W3CDTF">2017-03-21T20:35:17Z</dcterms:created>
  <dcterms:modified xsi:type="dcterms:W3CDTF">2017-03-24T14:22:38Z</dcterms:modified>
</cp:coreProperties>
</file>