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7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8128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731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grpSp>
        <p:nvGrpSpPr>
          <p:cNvPr id="7" name="Group 6"/>
          <p:cNvGrpSpPr/>
          <p:nvPr/>
        </p:nvGrpSpPr>
        <p:grpSpPr>
          <a:xfrm>
            <a:off x="-12700" y="0"/>
            <a:ext cx="9173370" cy="6856214"/>
            <a:chOff x="-16934" y="0"/>
            <a:chExt cx="12231160" cy="6856214"/>
          </a:xfrm>
        </p:grpSpPr>
        <p:pic>
          <p:nvPicPr>
            <p:cNvPr id="16" name="Picture 15" descr="H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6" name="Rectangle 25"/>
            <p:cNvSpPr/>
            <p:nvPr/>
          </p:nvSpPr>
          <p:spPr>
            <a:xfrm>
              <a:off x="2328332" y="1540931"/>
              <a:ext cx="7543802" cy="3835401"/>
            </a:xfrm>
            <a:prstGeom prst="rect">
              <a:avLst/>
            </a:prstGeom>
            <a:noFill/>
            <a:ln w="15875">
              <a:miter lim="800000"/>
            </a:ln>
          </p:spPr>
          <p:style>
            <a:lnRef idx="1">
              <a:schemeClr val="accent1"/>
            </a:lnRef>
            <a:fillRef idx="3">
              <a:schemeClr val="accent1"/>
            </a:fillRef>
            <a:effectRef idx="2">
              <a:schemeClr val="accent1"/>
            </a:effectRef>
            <a:fontRef idx="minor">
              <a:schemeClr val="lt1"/>
            </a:fontRef>
          </p:style>
        </p:sp>
        <p:pic>
          <p:nvPicPr>
            <p:cNvPr id="17" name="Picture 16"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6934" y="3147609"/>
              <a:ext cx="2478024" cy="612648"/>
            </a:xfrm>
            <a:prstGeom prst="rect">
              <a:avLst/>
            </a:prstGeom>
          </p:spPr>
        </p:pic>
        <p:pic>
          <p:nvPicPr>
            <p:cNvPr id="20" name="Picture 19"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9736202" y="3147609"/>
              <a:ext cx="2478024" cy="612648"/>
            </a:xfrm>
            <a:prstGeom prst="rect">
              <a:avLst/>
            </a:prstGeom>
          </p:spPr>
        </p:pic>
      </p:grpSp>
      <p:sp>
        <p:nvSpPr>
          <p:cNvPr id="2" name="Title 1"/>
          <p:cNvSpPr>
            <a:spLocks noGrp="1"/>
          </p:cNvSpPr>
          <p:nvPr>
            <p:ph type="ctrTitle"/>
          </p:nvPr>
        </p:nvSpPr>
        <p:spPr>
          <a:xfrm>
            <a:off x="2019299" y="1871132"/>
            <a:ext cx="5111752" cy="1515533"/>
          </a:xfrm>
        </p:spPr>
        <p:txBody>
          <a:bodyPr anchor="b">
            <a:noAutofit/>
          </a:bodyPr>
          <a:lstStyle>
            <a:lvl1pPr algn="ctr">
              <a:defRPr sz="405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019299" y="3657597"/>
            <a:ext cx="5111752" cy="1320802"/>
          </a:xfrm>
        </p:spPr>
        <p:txBody>
          <a:bodyPr anchor="t">
            <a:normAutofit/>
          </a:bodyPr>
          <a:lstStyle>
            <a:lvl1pPr marL="0" indent="0" algn="ctr">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87425" y="5037663"/>
            <a:ext cx="673100" cy="279400"/>
          </a:xfrm>
        </p:spPr>
        <p:txBody>
          <a:bodyPr/>
          <a:lstStyle/>
          <a:p>
            <a:fld id="{B61BEF0D-F0BB-DE4B-95CE-6DB70DBA9567}" type="datetimeFigureOut">
              <a:rPr lang="en-US" dirty="0">
                <a:solidFill>
                  <a:prstClr val="black">
                    <a:tint val="75000"/>
                  </a:prstClr>
                </a:solidFill>
              </a:rPr>
              <a:pPr/>
              <a:t>3/24/2017</a:t>
            </a:fld>
            <a:endParaRPr lang="en-US" dirty="0">
              <a:solidFill>
                <a:prstClr val="black">
                  <a:tint val="75000"/>
                </a:prstClr>
              </a:solidFill>
            </a:endParaRPr>
          </a:p>
        </p:txBody>
      </p:sp>
      <p:sp>
        <p:nvSpPr>
          <p:cNvPr id="5" name="Footer Placeholder 4"/>
          <p:cNvSpPr>
            <a:spLocks noGrp="1"/>
          </p:cNvSpPr>
          <p:nvPr>
            <p:ph type="ftr" sz="quarter" idx="11"/>
          </p:nvPr>
        </p:nvSpPr>
        <p:spPr>
          <a:xfrm>
            <a:off x="2019298" y="5037663"/>
            <a:ext cx="3910976" cy="279400"/>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717676" y="5037663"/>
            <a:ext cx="413375" cy="279400"/>
          </a:xfrm>
        </p:spPr>
        <p:txBody>
          <a:bodyPr/>
          <a:lstStyle/>
          <a:p>
            <a:fld id="{D57F1E4F-1CFF-5643-939E-217C01CDF565}" type="slidenum">
              <a:rPr lang="en-US" dirty="0">
                <a:solidFill>
                  <a:prstClr val="black">
                    <a:tint val="75000"/>
                  </a:prstClr>
                </a:solidFill>
              </a:rPr>
              <a:pPr/>
              <a:t>‹#›</a:t>
            </a:fld>
            <a:endParaRPr lang="en-US" dirty="0">
              <a:solidFill>
                <a:prstClr val="black">
                  <a:tint val="75000"/>
                </a:prstClr>
              </a:solidFill>
            </a:endParaRPr>
          </a:p>
        </p:txBody>
      </p:sp>
      <p:cxnSp>
        <p:nvCxnSpPr>
          <p:cNvPr id="15" name="Straight Connector 14"/>
          <p:cNvCxnSpPr/>
          <p:nvPr/>
        </p:nvCxnSpPr>
        <p:spPr>
          <a:xfrm>
            <a:off x="2019299" y="3522131"/>
            <a:ext cx="5111751"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 Placeholder 8"/>
          <p:cNvSpPr>
            <a:spLocks noGrp="1"/>
          </p:cNvSpPr>
          <p:nvPr>
            <p:ph type="body" sz="quarter" idx="13" hasCustomPrompt="1"/>
          </p:nvPr>
        </p:nvSpPr>
        <p:spPr>
          <a:xfrm>
            <a:off x="5312664" y="4718050"/>
            <a:ext cx="1654874" cy="914400"/>
          </a:xfrm>
        </p:spPr>
        <p:txBody>
          <a:bodyPr>
            <a:normAutofit/>
          </a:bodyPr>
          <a:lstStyle>
            <a:lvl1pPr>
              <a:defRPr sz="1200" baseline="0"/>
            </a:lvl1pPr>
          </a:lstStyle>
          <a:p>
            <a:pPr lvl="0"/>
            <a:r>
              <a:rPr lang="en-US" dirty="0" smtClean="0"/>
              <a:t>V Haugen UWEX</a:t>
            </a:r>
            <a:endParaRPr lang="en-US" dirty="0"/>
          </a:p>
        </p:txBody>
      </p:sp>
    </p:spTree>
    <p:extLst>
      <p:ext uri="{BB962C8B-B14F-4D97-AF65-F5344CB8AC3E}">
        <p14:creationId xmlns:p14="http://schemas.microsoft.com/office/powerpoint/2010/main" val="364940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153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066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14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817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461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92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120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22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3/24/2017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75453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0" y="2425067"/>
            <a:ext cx="4267200" cy="4755148"/>
          </a:xfrm>
          <a:prstGeom prst="rect">
            <a:avLst/>
          </a:prstGeom>
          <a:noFill/>
        </p:spPr>
        <p:txBody>
          <a:bodyPr wrap="square" rtlCol="0">
            <a:spAutoFit/>
          </a:bodyPr>
          <a:lstStyle/>
          <a:p>
            <a:pPr algn="ctr"/>
            <a:endParaRPr lang="en-US" sz="1500" dirty="0">
              <a:solidFill>
                <a:prstClr val="black"/>
              </a:solidFill>
            </a:endParaRPr>
          </a:p>
          <a:p>
            <a:pPr marL="285750" indent="-285750">
              <a:buFont typeface="Arial" panose="020B0604020202020204" pitchFamily="34" charset="0"/>
              <a:buChar char="•"/>
            </a:pPr>
            <a:r>
              <a:rPr lang="en-US" sz="1500" dirty="0">
                <a:solidFill>
                  <a:prstClr val="black"/>
                </a:solidFill>
              </a:rPr>
              <a:t>Gene </a:t>
            </a:r>
            <a:r>
              <a:rPr lang="en-US" sz="1500" dirty="0" err="1">
                <a:solidFill>
                  <a:prstClr val="black"/>
                </a:solidFill>
              </a:rPr>
              <a:t>Schriefer</a:t>
            </a:r>
            <a:r>
              <a:rPr lang="en-US" sz="1500" dirty="0">
                <a:solidFill>
                  <a:prstClr val="black"/>
                </a:solidFill>
              </a:rPr>
              <a:t> has been the Agriculture Agent with the University of Wisconsin – Extension for the past 6 years working primarily in Iowa County in the </a:t>
            </a:r>
            <a:r>
              <a:rPr lang="en-US" sz="1500" dirty="0" err="1">
                <a:solidFill>
                  <a:prstClr val="black"/>
                </a:solidFill>
              </a:rPr>
              <a:t>Driftless</a:t>
            </a:r>
            <a:r>
              <a:rPr lang="en-US" sz="1500" dirty="0">
                <a:solidFill>
                  <a:prstClr val="black"/>
                </a:solidFill>
              </a:rPr>
              <a:t> Region. </a:t>
            </a:r>
          </a:p>
          <a:p>
            <a:pPr marL="285750" indent="-285750">
              <a:buFont typeface="Arial" panose="020B0604020202020204" pitchFamily="34" charset="0"/>
              <a:buChar char="•"/>
            </a:pPr>
            <a:r>
              <a:rPr lang="en-US" sz="1500" dirty="0">
                <a:solidFill>
                  <a:prstClr val="black"/>
                </a:solidFill>
              </a:rPr>
              <a:t>He organizes and leads the Southwest Wisconsin grazing network which hosts a dozen pasture walks a season and the spring and fall grazing workshops. </a:t>
            </a:r>
          </a:p>
          <a:p>
            <a:pPr marL="285750" indent="-285750">
              <a:buFont typeface="Arial" panose="020B0604020202020204" pitchFamily="34" charset="0"/>
              <a:buChar char="•"/>
            </a:pPr>
            <a:r>
              <a:rPr lang="en-US" sz="1500" dirty="0">
                <a:solidFill>
                  <a:prstClr val="black"/>
                </a:solidFill>
              </a:rPr>
              <a:t>Prior to his extension position, he was the Grazing Specialist for Southwest Badger RC&amp;D developing grazing management plans and grazing education for farmers and land owners in the seven southwestern counties of the </a:t>
            </a:r>
            <a:r>
              <a:rPr lang="en-US" sz="1500" dirty="0" err="1">
                <a:solidFill>
                  <a:prstClr val="black"/>
                </a:solidFill>
              </a:rPr>
              <a:t>Driftless</a:t>
            </a:r>
            <a:r>
              <a:rPr lang="en-US" sz="1500" dirty="0">
                <a:solidFill>
                  <a:prstClr val="black"/>
                </a:solidFill>
              </a:rPr>
              <a:t> region. </a:t>
            </a:r>
          </a:p>
          <a:p>
            <a:pPr marL="285750" indent="-285750">
              <a:buFont typeface="Arial" panose="020B0604020202020204" pitchFamily="34" charset="0"/>
              <a:buChar char="•"/>
            </a:pPr>
            <a:r>
              <a:rPr lang="en-US" sz="1500" dirty="0">
                <a:solidFill>
                  <a:prstClr val="black"/>
                </a:solidFill>
              </a:rPr>
              <a:t>Gene owns and manages a small farm in Dodgeville, WI grazing a white faced, commercial flock and crossbred beef herd focused on grass finished beef. </a:t>
            </a:r>
            <a:endParaRPr lang="en-US" sz="1600" dirty="0">
              <a:solidFill>
                <a:prstClr val="black"/>
              </a:solidFill>
            </a:endParaRPr>
          </a:p>
          <a:p>
            <a:endParaRPr lang="en-US" dirty="0">
              <a:solidFill>
                <a:prstClr val="black"/>
              </a:solidFill>
            </a:endParaRPr>
          </a:p>
        </p:txBody>
      </p:sp>
      <p:sp>
        <p:nvSpPr>
          <p:cNvPr id="2" name="Content Placeholder 1"/>
          <p:cNvSpPr>
            <a:spLocks noGrp="1"/>
          </p:cNvSpPr>
          <p:nvPr>
            <p:ph idx="1"/>
          </p:nvPr>
        </p:nvSpPr>
        <p:spPr>
          <a:xfrm>
            <a:off x="457200" y="2604796"/>
            <a:ext cx="3886200" cy="4191000"/>
          </a:xfrm>
        </p:spPr>
        <p:txBody>
          <a:bodyPr>
            <a:normAutofit/>
          </a:bodyPr>
          <a:lstStyle/>
          <a:p>
            <a:r>
              <a:rPr lang="en-US" sz="1500" dirty="0"/>
              <a:t>Vance J. Haugen is a University of Wisconsin Agriculture Extension Agent (since 1985) and is currently a county based faculty member located in Crawford County, Wisconsin. </a:t>
            </a:r>
            <a:endParaRPr lang="en-US" sz="1500" dirty="0" smtClean="0"/>
          </a:p>
          <a:p>
            <a:r>
              <a:rPr lang="en-US" sz="1500" dirty="0" smtClean="0"/>
              <a:t>Vance </a:t>
            </a:r>
            <a:r>
              <a:rPr lang="en-US" sz="1500" dirty="0"/>
              <a:t>was raised on a dairy farm near Thief River Falls, Minnesota and earned both his B.S. (1979) and M.S. (1984) degrees from the Ag. Engineering Department at North Dakota State University, Fargo, North Dakota. </a:t>
            </a:r>
            <a:endParaRPr lang="en-US" sz="1500" dirty="0" smtClean="0"/>
          </a:p>
          <a:p>
            <a:r>
              <a:rPr lang="en-US" sz="1500" dirty="0" smtClean="0"/>
              <a:t>For </a:t>
            </a:r>
            <a:r>
              <a:rPr lang="en-US" sz="1500" dirty="0"/>
              <a:t>the last 25 years pasture education has been the main focus of his extension work. In addition, since 1993 Vance, with his wife, Bonnie and three children, Inga, Olaf and Thor has operated a 230 acre, grass based dairy near </a:t>
            </a:r>
            <a:r>
              <a:rPr lang="en-US" sz="1500" dirty="0" err="1"/>
              <a:t>Canton,Minnesota</a:t>
            </a:r>
            <a:endParaRPr lang="en-US" sz="15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381000"/>
            <a:ext cx="1524000" cy="2032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8800" y="660400"/>
            <a:ext cx="2133600" cy="1752600"/>
          </a:xfrm>
          <a:prstGeom prst="rect">
            <a:avLst/>
          </a:prstGeom>
        </p:spPr>
      </p:pic>
    </p:spTree>
    <p:extLst>
      <p:ext uri="{BB962C8B-B14F-4D97-AF65-F5344CB8AC3E}">
        <p14:creationId xmlns:p14="http://schemas.microsoft.com/office/powerpoint/2010/main" val="2595388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245</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PowerPoint Presentation</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Sadie Schroeder</dc:creator>
  <cp:lastModifiedBy>Sadie Schroeder</cp:lastModifiedBy>
  <cp:revision>1</cp:revision>
  <dcterms:created xsi:type="dcterms:W3CDTF">2017-03-24T20:50:46Z</dcterms:created>
  <dcterms:modified xsi:type="dcterms:W3CDTF">2017-03-24T20:51:16Z</dcterms:modified>
</cp:coreProperties>
</file>