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-144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A4B50D-D98E-4EEE-9A61-FB699476086D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F17883-AA95-4A2C-86DB-1A1FA4971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813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9612" indent="-229612">
              <a:buAutoNum type="arabicPeriod"/>
            </a:pPr>
            <a:r>
              <a:rPr lang="en-US" baseline="0" dirty="0" smtClean="0"/>
              <a:t>It hasn’t necessarily occurred to them that someone else could pasture animals there…</a:t>
            </a:r>
          </a:p>
          <a:p>
            <a:pPr marL="229612" indent="-229612">
              <a:buAutoNum type="arabicPeriod"/>
            </a:pPr>
            <a:r>
              <a:rPr lang="en-US" baseline="0" dirty="0" smtClean="0"/>
              <a:t>Either to start grazing or\to expand an operation.</a:t>
            </a:r>
          </a:p>
          <a:p>
            <a:pPr marL="229612" indent="-229612">
              <a:buAutoNum type="arabicPeriod"/>
            </a:pPr>
            <a:r>
              <a:rPr lang="en-US" baseline="0" dirty="0" smtClean="0"/>
              <a:t>And as with many male landowners, a good signed lease is often little more than a good idea.</a:t>
            </a:r>
          </a:p>
          <a:p>
            <a:pPr marL="229612" indent="-229612">
              <a:buAutoNum type="arabicPeriod"/>
            </a:pPr>
            <a:endParaRPr lang="en-US" baseline="0" dirty="0" smtClean="0"/>
          </a:p>
          <a:p>
            <a:pPr marL="229612" indent="-229612">
              <a:buAutoNum type="arabicPeriod"/>
            </a:pPr>
            <a:r>
              <a:rPr lang="en-US" baseline="0" dirty="0" smtClean="0"/>
              <a:t>So there is plenty of room to reach out with grazing expertise in non-Farm-Guy-ese language.</a:t>
            </a:r>
          </a:p>
          <a:p>
            <a:pPr marL="229612" indent="-229612">
              <a:buAutoNum type="arabicPeriod"/>
            </a:pPr>
            <a:r>
              <a:rPr lang="en-US" baseline="0" dirty="0" smtClean="0"/>
              <a:t>I find women </a:t>
            </a:r>
            <a:r>
              <a:rPr lang="en-US" i="1" baseline="0" dirty="0" smtClean="0"/>
              <a:t>very</a:t>
            </a:r>
            <a:r>
              <a:rPr lang="en-US" baseline="0" dirty="0" smtClean="0"/>
              <a:t> responsive to some important first questions:</a:t>
            </a:r>
          </a:p>
          <a:p>
            <a:pPr marL="229612" indent="-229612">
              <a:buAutoNum type="arabicPeriod"/>
            </a:pPr>
            <a:r>
              <a:rPr lang="en-US" baseline="0" dirty="0" smtClean="0"/>
              <a:t>How do livestock and pasture and grazing</a:t>
            </a:r>
          </a:p>
          <a:p>
            <a:pPr marL="229612" indent="-229612">
              <a:buAutoNum type="arabicPeriod"/>
            </a:pPr>
            <a:r>
              <a:rPr lang="en-US" baseline="0" dirty="0" smtClean="0"/>
              <a:t>Address her stewardship priorities?</a:t>
            </a:r>
          </a:p>
          <a:p>
            <a:pPr marL="229612" indent="-229612">
              <a:buAutoNum type="arabicPeriod"/>
            </a:pPr>
            <a:r>
              <a:rPr lang="en-US" baseline="0" dirty="0" smtClean="0"/>
              <a:t>What else is inspiring her:</a:t>
            </a:r>
          </a:p>
          <a:p>
            <a:pPr marL="229612" indent="-229612">
              <a:buAutoNum type="arabicPeriod"/>
            </a:pPr>
            <a:r>
              <a:rPr lang="en-US" baseline="0" dirty="0" smtClean="0"/>
              <a:t>Is there a neighbor or a beginning farmer she hopes to help? </a:t>
            </a:r>
          </a:p>
          <a:p>
            <a:pPr marL="229612" indent="-229612">
              <a:buAutoNum type="arabicPeriod"/>
            </a:pPr>
            <a:r>
              <a:rPr lang="en-US" baseline="0" dirty="0" smtClean="0"/>
              <a:t>Are there income needs?</a:t>
            </a:r>
          </a:p>
          <a:p>
            <a:pPr marL="229612" indent="-229612">
              <a:buAutoNum type="arabicPeriod"/>
            </a:pPr>
            <a:r>
              <a:rPr lang="en-US" baseline="0" dirty="0" smtClean="0"/>
              <a:t>Does she want more songbirds, better hunting, a cleaner stream?</a:t>
            </a:r>
          </a:p>
          <a:p>
            <a:pPr marL="229612" indent="-229612" defTabSz="918450">
              <a:buFontTx/>
              <a:buAutoNum type="arabicPeriod"/>
              <a:defRPr/>
            </a:pPr>
            <a:r>
              <a:rPr lang="en-US" baseline="0" dirty="0" smtClean="0"/>
              <a:t>And also: what about calving on pasture, or having a stranger on her farm, and yes, the snow plow option? </a:t>
            </a:r>
          </a:p>
          <a:p>
            <a:pPr marL="229612" indent="-229612" defTabSz="918450">
              <a:buFontTx/>
              <a:buAutoNum type="arabicPeriod"/>
              <a:defRPr/>
            </a:pPr>
            <a:r>
              <a:rPr lang="en-US" baseline="0" dirty="0" smtClean="0"/>
              <a:t>How engaged does she want to be day to day?</a:t>
            </a:r>
          </a:p>
          <a:p>
            <a:pPr marL="229612" indent="-229612">
              <a:buAutoNum type="arabicPeriod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9A2E87-540E-48A6-9B04-041FDC9BED83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833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695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923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7091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2700" y="0"/>
            <a:ext cx="9173370" cy="6856214"/>
            <a:chOff x="-16934" y="0"/>
            <a:chExt cx="12231160" cy="6856214"/>
          </a:xfrm>
        </p:grpSpPr>
        <p:pic>
          <p:nvPicPr>
            <p:cNvPr id="16" name="Picture 15" descr="HD-PanelTitle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88825" cy="6856214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2328332" y="1540931"/>
              <a:ext cx="7543802" cy="3835401"/>
            </a:xfrm>
            <a:prstGeom prst="rect">
              <a:avLst/>
            </a:prstGeom>
            <a:noFill/>
            <a:ln w="15875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7" name="Picture 16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-16934" y="3147609"/>
              <a:ext cx="2478024" cy="612648"/>
            </a:xfrm>
            <a:prstGeom prst="rect">
              <a:avLst/>
            </a:prstGeom>
          </p:spPr>
        </p:pic>
        <p:pic>
          <p:nvPicPr>
            <p:cNvPr id="20" name="Picture 19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9736202" y="3147609"/>
              <a:ext cx="2478024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19299" y="1871132"/>
            <a:ext cx="5111752" cy="1515533"/>
          </a:xfrm>
        </p:spPr>
        <p:txBody>
          <a:bodyPr anchor="b">
            <a:noAutofit/>
          </a:bodyPr>
          <a:lstStyle>
            <a:lvl1pPr algn="ctr">
              <a:defRPr sz="405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19299" y="3657597"/>
            <a:ext cx="5111752" cy="1320802"/>
          </a:xfrm>
        </p:spPr>
        <p:txBody>
          <a:bodyPr anchor="t">
            <a:normAutofit/>
          </a:bodyPr>
          <a:lstStyle>
            <a:lvl1pPr marL="0" indent="0" algn="ctr">
              <a:buNone/>
              <a:defRPr sz="1575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87425" y="5037663"/>
            <a:ext cx="673100" cy="279400"/>
          </a:xfrm>
        </p:spPr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3/24/2017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19298" y="5037663"/>
            <a:ext cx="3910976" cy="279400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17676" y="5037663"/>
            <a:ext cx="413375" cy="279400"/>
          </a:xfrm>
        </p:spPr>
        <p:txBody>
          <a:bodyPr/>
          <a:lstStyle/>
          <a:p>
            <a:fld id="{D57F1E4F-1CFF-5643-939E-217C01CDF565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299" y="3522131"/>
            <a:ext cx="511175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312664" y="4718050"/>
            <a:ext cx="1654874" cy="914400"/>
          </a:xfrm>
        </p:spPr>
        <p:txBody>
          <a:bodyPr>
            <a:normAutofit/>
          </a:bodyPr>
          <a:lstStyle>
            <a:lvl1pPr>
              <a:defRPr sz="1200" baseline="0"/>
            </a:lvl1pPr>
          </a:lstStyle>
          <a:p>
            <a:pPr lvl="0"/>
            <a:r>
              <a:rPr lang="en-US" dirty="0" smtClean="0"/>
              <a:t>V Haugen UWEX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474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324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906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8490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219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783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503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223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947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344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53" b="-2832"/>
          <a:stretch/>
        </p:blipFill>
        <p:spPr>
          <a:xfrm>
            <a:off x="710946" y="880110"/>
            <a:ext cx="7632954" cy="51435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0127" y="6023610"/>
            <a:ext cx="1188720" cy="469782"/>
          </a:xfrm>
          <a:prstGeom prst="rect">
            <a:avLst/>
          </a:prstGeom>
          <a:ln w="3175">
            <a:solidFill>
              <a:schemeClr val="bg1">
                <a:lumMod val="50000"/>
              </a:schemeClr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710946" y="6096000"/>
            <a:ext cx="2590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Slide Source: Caroline van Schaik </a:t>
            </a:r>
            <a:endParaRPr lang="en-US" sz="1400" dirty="0"/>
          </a:p>
        </p:txBody>
      </p:sp>
      <p:sp>
        <p:nvSpPr>
          <p:cNvPr id="5" name="Rectangle 4"/>
          <p:cNvSpPr/>
          <p:nvPr/>
        </p:nvSpPr>
        <p:spPr>
          <a:xfrm>
            <a:off x="710946" y="6096000"/>
            <a:ext cx="2514600" cy="30777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92793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162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PowerPoint Presentation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Sadie Schroeder</dc:creator>
  <cp:lastModifiedBy>Jane G Jewett</cp:lastModifiedBy>
  <cp:revision>3</cp:revision>
  <dcterms:created xsi:type="dcterms:W3CDTF">2017-03-21T20:39:32Z</dcterms:created>
  <dcterms:modified xsi:type="dcterms:W3CDTF">2017-03-24T13:05:45Z</dcterms:modified>
</cp:coreProperties>
</file>