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4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33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364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0687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7" name="Group 6"/>
          <p:cNvGrpSpPr/>
          <p:nvPr/>
        </p:nvGrpSpPr>
        <p:grpSpPr>
          <a:xfrm>
            <a:off x="-12700" y="0"/>
            <a:ext cx="9173370" cy="6856214"/>
            <a:chOff x="-16934" y="0"/>
            <a:chExt cx="12231160" cy="6856214"/>
          </a:xfrm>
        </p:grpSpPr>
        <p:pic>
          <p:nvPicPr>
            <p:cNvPr id="16" name="Picture 15" descr="H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6" name="Rectangle 25"/>
            <p:cNvSpPr/>
            <p:nvPr/>
          </p:nvSpPr>
          <p:spPr>
            <a:xfrm>
              <a:off x="2328332" y="1540931"/>
              <a:ext cx="7543802" cy="3835401"/>
            </a:xfrm>
            <a:prstGeom prst="rect">
              <a:avLst/>
            </a:prstGeom>
            <a:noFill/>
            <a:ln w="15875">
              <a:miter lim="800000"/>
            </a:ln>
          </p:spPr>
          <p:style>
            <a:lnRef idx="1">
              <a:schemeClr val="accent1"/>
            </a:lnRef>
            <a:fillRef idx="3">
              <a:schemeClr val="accent1"/>
            </a:fillRef>
            <a:effectRef idx="2">
              <a:schemeClr val="accent1"/>
            </a:effectRef>
            <a:fontRef idx="minor">
              <a:schemeClr val="lt1"/>
            </a:fontRef>
          </p:style>
        </p:sp>
        <p:pic>
          <p:nvPicPr>
            <p:cNvPr id="17" name="Picture 16"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6934" y="3147609"/>
              <a:ext cx="2478024" cy="612648"/>
            </a:xfrm>
            <a:prstGeom prst="rect">
              <a:avLst/>
            </a:prstGeom>
          </p:spPr>
        </p:pic>
        <p:pic>
          <p:nvPicPr>
            <p:cNvPr id="20" name="Picture 19"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9736202" y="3147609"/>
              <a:ext cx="2478024" cy="612648"/>
            </a:xfrm>
            <a:prstGeom prst="rect">
              <a:avLst/>
            </a:prstGeom>
          </p:spPr>
        </p:pic>
      </p:grpSp>
      <p:sp>
        <p:nvSpPr>
          <p:cNvPr id="2" name="Title 1"/>
          <p:cNvSpPr>
            <a:spLocks noGrp="1"/>
          </p:cNvSpPr>
          <p:nvPr>
            <p:ph type="ctrTitle"/>
          </p:nvPr>
        </p:nvSpPr>
        <p:spPr>
          <a:xfrm>
            <a:off x="2019299" y="1871132"/>
            <a:ext cx="5111752" cy="1515533"/>
          </a:xfrm>
        </p:spPr>
        <p:txBody>
          <a:bodyPr anchor="b">
            <a:noAutofit/>
          </a:bodyPr>
          <a:lstStyle>
            <a:lvl1pPr algn="ctr">
              <a:defRPr sz="405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019299" y="3657597"/>
            <a:ext cx="5111752" cy="1320802"/>
          </a:xfrm>
        </p:spPr>
        <p:txBody>
          <a:bodyPr anchor="t">
            <a:normAutofit/>
          </a:bodyPr>
          <a:lstStyle>
            <a:lvl1pPr marL="0" indent="0" algn="ctr">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87425" y="5037663"/>
            <a:ext cx="673100" cy="279400"/>
          </a:xfrm>
        </p:spPr>
        <p:txBody>
          <a:bodyPr/>
          <a:lstStyle/>
          <a:p>
            <a:fld id="{B61BEF0D-F0BB-DE4B-95CE-6DB70DBA9567}" type="datetimeFigureOut">
              <a:rPr lang="en-US" dirty="0">
                <a:solidFill>
                  <a:prstClr val="black">
                    <a:tint val="75000"/>
                  </a:prstClr>
                </a:solidFill>
              </a:rPr>
              <a:pPr/>
              <a:t>3/24/2017</a:t>
            </a:fld>
            <a:endParaRPr lang="en-US" dirty="0">
              <a:solidFill>
                <a:prstClr val="black">
                  <a:tint val="75000"/>
                </a:prstClr>
              </a:solidFill>
            </a:endParaRPr>
          </a:p>
        </p:txBody>
      </p:sp>
      <p:sp>
        <p:nvSpPr>
          <p:cNvPr id="5" name="Footer Placeholder 4"/>
          <p:cNvSpPr>
            <a:spLocks noGrp="1"/>
          </p:cNvSpPr>
          <p:nvPr>
            <p:ph type="ftr" sz="quarter" idx="11"/>
          </p:nvPr>
        </p:nvSpPr>
        <p:spPr>
          <a:xfrm>
            <a:off x="2019298" y="5037663"/>
            <a:ext cx="3910976" cy="27940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717676" y="5037663"/>
            <a:ext cx="413375" cy="279400"/>
          </a:xfrm>
        </p:spPr>
        <p:txBody>
          <a:bodyPr/>
          <a:lstStyle/>
          <a:p>
            <a:fld id="{D57F1E4F-1CFF-5643-939E-217C01CDF565}" type="slidenum">
              <a:rPr lang="en-US" dirty="0">
                <a:solidFill>
                  <a:prstClr val="black">
                    <a:tint val="75000"/>
                  </a:prstClr>
                </a:solidFill>
              </a:rPr>
              <a:pPr/>
              <a:t>‹#›</a:t>
            </a:fld>
            <a:endParaRPr lang="en-US" dirty="0">
              <a:solidFill>
                <a:prstClr val="black">
                  <a:tint val="75000"/>
                </a:prstClr>
              </a:solidFill>
            </a:endParaRPr>
          </a:p>
        </p:txBody>
      </p:sp>
      <p:cxnSp>
        <p:nvCxnSpPr>
          <p:cNvPr id="15" name="Straight Connector 14"/>
          <p:cNvCxnSpPr/>
          <p:nvPr/>
        </p:nvCxnSpPr>
        <p:spPr>
          <a:xfrm>
            <a:off x="2019299" y="3522131"/>
            <a:ext cx="5111751"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3" hasCustomPrompt="1"/>
          </p:nvPr>
        </p:nvSpPr>
        <p:spPr>
          <a:xfrm>
            <a:off x="5312664" y="4718050"/>
            <a:ext cx="1654874" cy="914400"/>
          </a:xfrm>
        </p:spPr>
        <p:txBody>
          <a:bodyPr>
            <a:normAutofit/>
          </a:bodyPr>
          <a:lstStyle>
            <a:lvl1pPr>
              <a:defRPr sz="1200" baseline="0"/>
            </a:lvl1pPr>
          </a:lstStyle>
          <a:p>
            <a:pPr lvl="0"/>
            <a:r>
              <a:rPr lang="en-US" dirty="0" smtClean="0"/>
              <a:t>V Haugen UWEX</a:t>
            </a:r>
            <a:endParaRPr lang="en-US" dirty="0"/>
          </a:p>
        </p:txBody>
      </p:sp>
    </p:spTree>
    <p:extLst>
      <p:ext uri="{BB962C8B-B14F-4D97-AF65-F5344CB8AC3E}">
        <p14:creationId xmlns:p14="http://schemas.microsoft.com/office/powerpoint/2010/main" val="83610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090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181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5932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519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8860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77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2164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598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73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590800"/>
            <a:ext cx="3733800" cy="3810000"/>
          </a:xfrm>
        </p:spPr>
        <p:txBody>
          <a:bodyPr>
            <a:normAutofit/>
          </a:bodyPr>
          <a:lstStyle/>
          <a:p>
            <a:r>
              <a:rPr lang="en-US" sz="1500" dirty="0"/>
              <a:t>Caroline van Schaik works with farmers and landowners in the Root River watershed of southeast Minnesota as an organizer with the Land Stewardship Project</a:t>
            </a:r>
            <a:r>
              <a:rPr lang="en-US" sz="1500" dirty="0" smtClean="0"/>
              <a:t>.</a:t>
            </a:r>
          </a:p>
          <a:p>
            <a:r>
              <a:rPr lang="en-US" sz="1500" dirty="0" smtClean="0"/>
              <a:t>While </a:t>
            </a:r>
            <a:r>
              <a:rPr lang="en-US" sz="1500" dirty="0"/>
              <a:t>cover crops, field research, conservation leases, healthy soil, custom grazing, and other aspects of agriculture occupy her with both men and women, part of her time is focused specifically on the needs of women and their expressions of land management. </a:t>
            </a:r>
            <a:endParaRPr lang="en-US" sz="1500" dirty="0" smtClean="0"/>
          </a:p>
          <a:p>
            <a:r>
              <a:rPr lang="en-US" sz="1500" dirty="0" smtClean="0"/>
              <a:t>She </a:t>
            </a:r>
            <a:r>
              <a:rPr lang="en-US" sz="1500" dirty="0"/>
              <a:t>and her family run sheep on an intensely managed grazing farm near the Mississippi River.</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76200"/>
            <a:ext cx="1701800" cy="2374900"/>
          </a:xfrm>
          <a:prstGeom prst="rect">
            <a:avLst/>
          </a:prstGeom>
        </p:spPr>
      </p:pic>
      <p:sp>
        <p:nvSpPr>
          <p:cNvPr id="5" name="Rectangle 4"/>
          <p:cNvSpPr/>
          <p:nvPr/>
        </p:nvSpPr>
        <p:spPr>
          <a:xfrm>
            <a:off x="4343400" y="2286000"/>
            <a:ext cx="4572000" cy="3600986"/>
          </a:xfrm>
          <a:prstGeom prst="rect">
            <a:avLst/>
          </a:prstGeom>
        </p:spPr>
        <p:txBody>
          <a:bodyPr>
            <a:spAutoFit/>
          </a:bodyPr>
          <a:lstStyle/>
          <a:p>
            <a:pPr algn="ctr"/>
            <a:endParaRPr lang="en-US" dirty="0">
              <a:solidFill>
                <a:prstClr val="black"/>
              </a:solidFill>
            </a:endParaRPr>
          </a:p>
          <a:p>
            <a:pPr marL="285750" indent="-285750">
              <a:buFont typeface="Arial" panose="020B0604020202020204" pitchFamily="34" charset="0"/>
              <a:buChar char="•"/>
            </a:pPr>
            <a:r>
              <a:rPr lang="en-US" sz="1500" dirty="0">
                <a:solidFill>
                  <a:prstClr val="black"/>
                </a:solidFill>
              </a:rPr>
              <a:t>Doug Gucker is a Local Food Systems and Small Farms Extension educator with University of Illinois Extension. </a:t>
            </a:r>
          </a:p>
          <a:p>
            <a:pPr marL="285750" indent="-285750">
              <a:buFont typeface="Arial" panose="020B0604020202020204" pitchFamily="34" charset="0"/>
              <a:buChar char="•"/>
            </a:pPr>
            <a:r>
              <a:rPr lang="en-US" sz="1500" dirty="0">
                <a:solidFill>
                  <a:prstClr val="black"/>
                </a:solidFill>
              </a:rPr>
              <a:t>He works with local producers and consumers to increase the availability of locally grown foods. In addition, his duties include being a local resource for agricultural issues within the DeWitt, Macon, &amp; Piatt County unit.</a:t>
            </a:r>
          </a:p>
          <a:p>
            <a:pPr marL="285750" indent="-285750">
              <a:buFont typeface="Arial" panose="020B0604020202020204" pitchFamily="34" charset="0"/>
              <a:buChar char="•"/>
            </a:pPr>
            <a:r>
              <a:rPr lang="en-US" sz="1500" dirty="0">
                <a:solidFill>
                  <a:prstClr val="black"/>
                </a:solidFill>
              </a:rPr>
              <a:t>Doug has bachelor degrees in biology and agronomy and a master's degree in agronomy. He is an Illinois Certified Crop Adviser (CCA)</a:t>
            </a:r>
          </a:p>
          <a:p>
            <a:pPr marL="285750" indent="-285750">
              <a:buFont typeface="Arial" panose="020B0604020202020204" pitchFamily="34" charset="0"/>
              <a:buChar char="•"/>
            </a:pPr>
            <a:r>
              <a:rPr lang="en-US" sz="1500" dirty="0">
                <a:solidFill>
                  <a:prstClr val="black"/>
                </a:solidFill>
              </a:rPr>
              <a:t>His </a:t>
            </a:r>
            <a:r>
              <a:rPr lang="en-US" sz="1500" dirty="0">
                <a:solidFill>
                  <a:prstClr val="black"/>
                </a:solidFill>
              </a:rPr>
              <a:t>professional affiliations include the American Society of Agronomy and the Soil and Water Conservation Society.</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348796"/>
            <a:ext cx="1471613" cy="2102304"/>
          </a:xfrm>
          <a:prstGeom prst="rect">
            <a:avLst/>
          </a:prstGeom>
        </p:spPr>
      </p:pic>
    </p:spTree>
    <p:extLst>
      <p:ext uri="{BB962C8B-B14F-4D97-AF65-F5344CB8AC3E}">
        <p14:creationId xmlns:p14="http://schemas.microsoft.com/office/powerpoint/2010/main" val="2255065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PowerPoint Presentation</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Sadie Schroeder</dc:creator>
  <cp:lastModifiedBy>Sadie Schroeder</cp:lastModifiedBy>
  <cp:revision>1</cp:revision>
  <dcterms:created xsi:type="dcterms:W3CDTF">2017-03-24T20:49:45Z</dcterms:created>
  <dcterms:modified xsi:type="dcterms:W3CDTF">2017-03-24T20:50:22Z</dcterms:modified>
</cp:coreProperties>
</file>