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sellers\Documents\gerrishchar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Sheet1!$B$135</c:f>
              <c:strCache>
                <c:ptCount val="1"/>
                <c:pt idx="0">
                  <c:v>CSR</c:v>
                </c:pt>
              </c:strCache>
            </c:strRef>
          </c:tx>
          <c:invertIfNegative val="0"/>
          <c:cat>
            <c:strRef>
              <c:f>Sheet1!$A$136:$A$140</c:f>
              <c:strCache>
                <c:ptCount val="5"/>
                <c:pt idx="0">
                  <c:v>222 C</c:v>
                </c:pt>
                <c:pt idx="1">
                  <c:v>222 C2</c:v>
                </c:pt>
                <c:pt idx="2">
                  <c:v>24 D2</c:v>
                </c:pt>
                <c:pt idx="3">
                  <c:v>24 D3</c:v>
                </c:pt>
                <c:pt idx="4">
                  <c:v>Field Average</c:v>
                </c:pt>
              </c:strCache>
            </c:strRef>
          </c:cat>
          <c:val>
            <c:numRef>
              <c:f>Sheet1!$B$136:$B$140</c:f>
              <c:numCache>
                <c:formatCode>General</c:formatCode>
                <c:ptCount val="5"/>
                <c:pt idx="0">
                  <c:v>30</c:v>
                </c:pt>
                <c:pt idx="1">
                  <c:v>25</c:v>
                </c:pt>
                <c:pt idx="2">
                  <c:v>48</c:v>
                </c:pt>
                <c:pt idx="3">
                  <c:v>45</c:v>
                </c:pt>
                <c:pt idx="4">
                  <c:v>37</c:v>
                </c:pt>
              </c:numCache>
            </c:numRef>
          </c:val>
          <c:extLst>
            <c:ext xmlns:c16="http://schemas.microsoft.com/office/drawing/2014/chart" uri="{C3380CC4-5D6E-409C-BE32-E72D297353CC}">
              <c16:uniqueId val="{00000000-D75E-4EE4-A8B9-9674F819233D}"/>
            </c:ext>
          </c:extLst>
        </c:ser>
        <c:ser>
          <c:idx val="1"/>
          <c:order val="1"/>
          <c:tx>
            <c:strRef>
              <c:f>Sheet1!$C$135</c:f>
              <c:strCache>
                <c:ptCount val="1"/>
                <c:pt idx="0">
                  <c:v>Expected Corn Yield</c:v>
                </c:pt>
              </c:strCache>
            </c:strRef>
          </c:tx>
          <c:invertIfNegative val="0"/>
          <c:cat>
            <c:strRef>
              <c:f>Sheet1!$A$136:$A$140</c:f>
              <c:strCache>
                <c:ptCount val="5"/>
                <c:pt idx="0">
                  <c:v>222 C</c:v>
                </c:pt>
                <c:pt idx="1">
                  <c:v>222 C2</c:v>
                </c:pt>
                <c:pt idx="2">
                  <c:v>24 D2</c:v>
                </c:pt>
                <c:pt idx="3">
                  <c:v>24 D3</c:v>
                </c:pt>
                <c:pt idx="4">
                  <c:v>Field Average</c:v>
                </c:pt>
              </c:strCache>
            </c:strRef>
          </c:cat>
          <c:val>
            <c:numRef>
              <c:f>Sheet1!$C$136:$C$140</c:f>
              <c:numCache>
                <c:formatCode>General</c:formatCode>
                <c:ptCount val="5"/>
                <c:pt idx="0">
                  <c:v>122</c:v>
                </c:pt>
                <c:pt idx="1">
                  <c:v>113</c:v>
                </c:pt>
                <c:pt idx="2">
                  <c:v>157</c:v>
                </c:pt>
                <c:pt idx="3">
                  <c:v>146</c:v>
                </c:pt>
                <c:pt idx="4">
                  <c:v>134.5</c:v>
                </c:pt>
              </c:numCache>
            </c:numRef>
          </c:val>
          <c:extLst>
            <c:ext xmlns:c16="http://schemas.microsoft.com/office/drawing/2014/chart" uri="{C3380CC4-5D6E-409C-BE32-E72D297353CC}">
              <c16:uniqueId val="{00000001-D75E-4EE4-A8B9-9674F819233D}"/>
            </c:ext>
          </c:extLst>
        </c:ser>
        <c:dLbls>
          <c:showLegendKey val="0"/>
          <c:showVal val="0"/>
          <c:showCatName val="0"/>
          <c:showSerName val="0"/>
          <c:showPercent val="0"/>
          <c:showBubbleSize val="0"/>
        </c:dLbls>
        <c:gapWidth val="150"/>
        <c:axId val="84504576"/>
        <c:axId val="84506496"/>
      </c:barChart>
      <c:catAx>
        <c:axId val="84504576"/>
        <c:scaling>
          <c:orientation val="minMax"/>
        </c:scaling>
        <c:delete val="0"/>
        <c:axPos val="b"/>
        <c:title>
          <c:tx>
            <c:rich>
              <a:bodyPr/>
              <a:lstStyle/>
              <a:p>
                <a:pPr>
                  <a:defRPr/>
                </a:pPr>
                <a:r>
                  <a:rPr lang="en-US" dirty="0" smtClean="0"/>
                  <a:t>Soil Mapping Units</a:t>
                </a:r>
                <a:endParaRPr lang="en-US" dirty="0"/>
              </a:p>
            </c:rich>
          </c:tx>
          <c:layout/>
          <c:overlay val="0"/>
        </c:title>
        <c:numFmt formatCode="General" sourceLinked="0"/>
        <c:majorTickMark val="out"/>
        <c:minorTickMark val="none"/>
        <c:tickLblPos val="nextTo"/>
        <c:crossAx val="84506496"/>
        <c:crosses val="autoZero"/>
        <c:auto val="1"/>
        <c:lblAlgn val="ctr"/>
        <c:lblOffset val="100"/>
        <c:noMultiLvlLbl val="0"/>
      </c:catAx>
      <c:valAx>
        <c:axId val="84506496"/>
        <c:scaling>
          <c:orientation val="minMax"/>
        </c:scaling>
        <c:delete val="0"/>
        <c:axPos val="l"/>
        <c:majorGridlines/>
        <c:numFmt formatCode="General" sourceLinked="1"/>
        <c:majorTickMark val="out"/>
        <c:minorTickMark val="none"/>
        <c:tickLblPos val="nextTo"/>
        <c:crossAx val="84504576"/>
        <c:crosses val="autoZero"/>
        <c:crossBetween val="between"/>
      </c:valAx>
    </c:plotArea>
    <c:legend>
      <c:legendPos val="r"/>
      <c:layout/>
      <c:overlay val="0"/>
      <c:txPr>
        <a:bodyPr/>
        <a:lstStyle/>
        <a:p>
          <a:pPr>
            <a:defRPr sz="1200"/>
          </a:pPr>
          <a:endParaRPr lang="en-US"/>
        </a:p>
      </c:txPr>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0.84259</cdr:x>
      <cdr:y>0.55769</cdr:y>
    </cdr:from>
    <cdr:to>
      <cdr:x>0.99074</cdr:x>
      <cdr:y>0.65385</cdr:y>
    </cdr:to>
    <cdr:sp macro="" textlink="">
      <cdr:nvSpPr>
        <cdr:cNvPr id="2" name="TextBox 1"/>
        <cdr:cNvSpPr txBox="1"/>
      </cdr:nvSpPr>
      <cdr:spPr>
        <a:xfrm xmlns:a="http://schemas.openxmlformats.org/drawingml/2006/main">
          <a:off x="6934200" y="2209800"/>
          <a:ext cx="12192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0.82407</cdr:x>
      <cdr:y>0.53846</cdr:y>
    </cdr:from>
    <cdr:to>
      <cdr:x>0.94444</cdr:x>
      <cdr:y>0.61538</cdr:y>
    </cdr:to>
    <cdr:sp macro="" textlink="">
      <cdr:nvSpPr>
        <cdr:cNvPr id="3" name="TextBox 2"/>
        <cdr:cNvSpPr txBox="1"/>
      </cdr:nvSpPr>
      <cdr:spPr>
        <a:xfrm xmlns:a="http://schemas.openxmlformats.org/drawingml/2006/main">
          <a:off x="6781800" y="2133600"/>
          <a:ext cx="9906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dirty="0"/>
            <a:t>i</a:t>
          </a:r>
          <a:r>
            <a:rPr lang="en-US" sz="1200" dirty="0" smtClean="0"/>
            <a:t>n </a:t>
          </a:r>
          <a:r>
            <a:rPr lang="en-US" sz="1200" dirty="0" err="1" smtClean="0"/>
            <a:t>bu</a:t>
          </a:r>
          <a:r>
            <a:rPr lang="en-US" sz="1200" dirty="0" smtClean="0"/>
            <a:t>/ac</a:t>
          </a:r>
          <a:endParaRPr lang="en-US" sz="1200" dirty="0"/>
        </a:p>
      </cdr:txBody>
    </cdr:sp>
  </cdr:relSizeAnchor>
  <cdr:relSizeAnchor xmlns:cdr="http://schemas.openxmlformats.org/drawingml/2006/chartDrawing">
    <cdr:from>
      <cdr:x>0.82407</cdr:x>
      <cdr:y>0.28846</cdr:y>
    </cdr:from>
    <cdr:to>
      <cdr:x>0.9537</cdr:x>
      <cdr:y>0.46154</cdr:y>
    </cdr:to>
    <cdr:sp macro="" textlink="">
      <cdr:nvSpPr>
        <cdr:cNvPr id="4" name="TextBox 3"/>
        <cdr:cNvSpPr txBox="1"/>
      </cdr:nvSpPr>
      <cdr:spPr>
        <a:xfrm xmlns:a="http://schemas.openxmlformats.org/drawingml/2006/main">
          <a:off x="6781800" y="1143000"/>
          <a:ext cx="1066800" cy="685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dirty="0" smtClean="0"/>
            <a:t>Corn Suitability Rating: </a:t>
          </a:r>
          <a:endParaRPr lang="en-US" sz="12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72E617-2B4D-4B52-AFA3-D831B7D59C01}" type="datetimeFigureOut">
              <a:rPr lang="en-US" smtClean="0"/>
              <a:t>5/23/2017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5DDFAF-1976-4FD3-A026-A101BD9528E9}" type="slidenum">
              <a:rPr lang="en-US" smtClean="0"/>
              <a:t>‹#›</a:t>
            </a:fld>
            <a:endParaRPr lang="en-US"/>
          </a:p>
        </p:txBody>
      </p:sp>
    </p:spTree>
    <p:extLst>
      <p:ext uri="{BB962C8B-B14F-4D97-AF65-F5344CB8AC3E}">
        <p14:creationId xmlns:p14="http://schemas.microsoft.com/office/powerpoint/2010/main" val="2789933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farmland</a:t>
            </a:r>
            <a:r>
              <a:rPr lang="en-US" baseline="0" dirty="0" smtClean="0"/>
              <a:t> in Iowa converted from pasture to row crop has marginal productivity.  These Clarinda and Shelby soils are examples of soils that fit crop, forage rotations or pastures better than continuous row crop. </a:t>
            </a:r>
            <a:endParaRPr lang="en-US" dirty="0"/>
          </a:p>
        </p:txBody>
      </p:sp>
      <p:sp>
        <p:nvSpPr>
          <p:cNvPr id="4" name="Slide Number Placeholder 3"/>
          <p:cNvSpPr>
            <a:spLocks noGrp="1"/>
          </p:cNvSpPr>
          <p:nvPr>
            <p:ph type="sldNum" sz="quarter" idx="10"/>
          </p:nvPr>
        </p:nvSpPr>
        <p:spPr/>
        <p:txBody>
          <a:bodyPr/>
          <a:lstStyle/>
          <a:p>
            <a:fld id="{00ADB43C-7C7A-4FE9-AB8B-88762EE8CA9A}"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637129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5/23/2017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86283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5/23/2017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0477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5/23/2017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172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85800" y="6248400"/>
            <a:ext cx="1905000" cy="457200"/>
          </a:xfrm>
        </p:spPr>
        <p:txBody>
          <a:bodyPr/>
          <a:lstStyle>
            <a:lvl1pPr>
              <a:defRPr/>
            </a:lvl1pPr>
          </a:lstStyle>
          <a:p>
            <a:endParaRPr lang="en-US">
              <a:solidFill>
                <a:prstClr val="black">
                  <a:tint val="75000"/>
                </a:prstClr>
              </a:solidFill>
            </a:endParaRPr>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solidFill>
                <a:prstClr val="black">
                  <a:tint val="75000"/>
                </a:prstClr>
              </a:solidFill>
            </a:endParaRPr>
          </a:p>
        </p:txBody>
      </p:sp>
      <p:sp>
        <p:nvSpPr>
          <p:cNvPr id="5" name="Slide Number Placeholder 4"/>
          <p:cNvSpPr>
            <a:spLocks noGrp="1"/>
          </p:cNvSpPr>
          <p:nvPr>
            <p:ph type="sldNum" sz="quarter" idx="12"/>
          </p:nvPr>
        </p:nvSpPr>
        <p:spPr>
          <a:xfrm>
            <a:off x="6553200" y="6248400"/>
            <a:ext cx="1905000" cy="457200"/>
          </a:xfrm>
        </p:spPr>
        <p:txBody>
          <a:bodyPr/>
          <a:lstStyle>
            <a:lvl1pPr>
              <a:defRPr smtClean="0"/>
            </a:lvl1pPr>
          </a:lstStyle>
          <a:p>
            <a:fld id="{F7A29968-B2F5-4208-A90D-E57AC2C04514}"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5333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5/23/2017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4882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5/23/2017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7292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5/23/2017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47830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076C22-FD7D-455E-9AD8-BA9E288664CA}" type="datetimeFigureOut">
              <a:rPr lang="en-US" smtClean="0">
                <a:solidFill>
                  <a:prstClr val="black">
                    <a:tint val="75000"/>
                  </a:prstClr>
                </a:solidFill>
              </a:rPr>
              <a:pPr/>
              <a:t>5/23/2017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30834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076C22-FD7D-455E-9AD8-BA9E288664CA}" type="datetimeFigureOut">
              <a:rPr lang="en-US" smtClean="0">
                <a:solidFill>
                  <a:prstClr val="black">
                    <a:tint val="75000"/>
                  </a:prstClr>
                </a:solidFill>
              </a:rPr>
              <a:pPr/>
              <a:t>5/23/2017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7684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076C22-FD7D-455E-9AD8-BA9E288664CA}" type="datetimeFigureOut">
              <a:rPr lang="en-US" smtClean="0">
                <a:solidFill>
                  <a:prstClr val="black">
                    <a:tint val="75000"/>
                  </a:prstClr>
                </a:solidFill>
              </a:rPr>
              <a:pPr/>
              <a:t>5/23/2017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0930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5/23/2017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5906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5/23/2017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96175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076C22-FD7D-455E-9AD8-BA9E288664CA}" type="datetimeFigureOut">
              <a:rPr lang="en-US" smtClean="0">
                <a:solidFill>
                  <a:prstClr val="black">
                    <a:tint val="75000"/>
                  </a:prstClr>
                </a:solidFill>
              </a:rPr>
              <a:pPr/>
              <a:t>5/23/2017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77081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Corn and soybean rotation is not best use of some</a:t>
            </a:r>
            <a:r>
              <a:rPr lang="en-US" sz="3200" dirty="0"/>
              <a:t> </a:t>
            </a:r>
            <a:r>
              <a:rPr lang="en-US" sz="3200" dirty="0" smtClean="0"/>
              <a:t>marginal </a:t>
            </a:r>
            <a:r>
              <a:rPr lang="en-US" sz="3200" dirty="0"/>
              <a:t>soils (Iowa CSR2)</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79377349"/>
              </p:ext>
            </p:extLst>
          </p:nvPr>
        </p:nvGraphicFramePr>
        <p:xfrm>
          <a:off x="457200" y="1600200"/>
          <a:ext cx="8229600" cy="3962400"/>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3" descr="C:\Users\smetcalf\Desktop\Desktop\Desktop\Desktop\Desktop\NewISUEOwordmarks\ISUEO_eps\ISUEO_RedBarNoBleed.png"/>
          <p:cNvPicPr>
            <a:picLocks noChangeAspect="1" noChangeArrowheads="1"/>
          </p:cNvPicPr>
          <p:nvPr/>
        </p:nvPicPr>
        <p:blipFill>
          <a:blip r:embed="rId4" cstate="print"/>
          <a:srcRect/>
          <a:stretch>
            <a:fillRect/>
          </a:stretch>
        </p:blipFill>
        <p:spPr bwMode="auto">
          <a:xfrm>
            <a:off x="0" y="5943600"/>
            <a:ext cx="9144000" cy="914400"/>
          </a:xfrm>
          <a:prstGeom prst="rect">
            <a:avLst/>
          </a:prstGeom>
          <a:noFill/>
        </p:spPr>
      </p:pic>
      <p:pic>
        <p:nvPicPr>
          <p:cNvPr id="3" name="Picture 2"/>
          <p:cNvPicPr>
            <a:picLocks noChangeAspect="1"/>
          </p:cNvPicPr>
          <p:nvPr/>
        </p:nvPicPr>
        <p:blipFill>
          <a:blip r:embed="rId5"/>
          <a:stretch>
            <a:fillRect/>
          </a:stretch>
        </p:blipFill>
        <p:spPr>
          <a:xfrm>
            <a:off x="5259136" y="5943521"/>
            <a:ext cx="3865199" cy="914479"/>
          </a:xfrm>
          <a:prstGeom prst="rect">
            <a:avLst/>
          </a:prstGeom>
        </p:spPr>
      </p:pic>
    </p:spTree>
    <p:extLst>
      <p:ext uri="{BB962C8B-B14F-4D97-AF65-F5344CB8AC3E}">
        <p14:creationId xmlns:p14="http://schemas.microsoft.com/office/powerpoint/2010/main" val="209969960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63</Words>
  <Application>Microsoft Office PowerPoint</Application>
  <PresentationFormat>On-screen Show (4:3)</PresentationFormat>
  <Paragraphs>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1_Office Theme</vt:lpstr>
      <vt:lpstr>Corn and soybean rotation is not best use of some marginal soils (Iowa CSR2)</vt:lpstr>
    </vt:vector>
  </TitlesOfParts>
  <Company>University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Corn and soybean rotation is not best use of some marginal soils (Iowa CSR2)</dc:title>
  <dc:creator>Sadie Schroeder</dc:creator>
  <cp:lastModifiedBy>Jane G Jewett</cp:lastModifiedBy>
  <cp:revision>2</cp:revision>
  <dcterms:created xsi:type="dcterms:W3CDTF">2017-03-21T16:25:28Z</dcterms:created>
  <dcterms:modified xsi:type="dcterms:W3CDTF">2017-05-23T13:58:30Z</dcterms:modified>
</cp:coreProperties>
</file>