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746"/>
  </p:normalViewPr>
  <p:slideViewPr>
    <p:cSldViewPr>
      <p:cViewPr varScale="1">
        <p:scale>
          <a:sx n="92" d="100"/>
          <a:sy n="92" d="100"/>
        </p:scale>
        <p:origin x="79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A8C19-3817-463E-AC9C-EE1157C8500B}" type="datetimeFigureOut">
              <a:rPr lang="en-US" smtClean="0"/>
              <a:t>3/24/17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41BD9-11B9-4537-8E1D-BF5A511B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2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4FCE3-EC81-4CA2-9EFC-451BF8FFB17A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A large majority of the land in the region is owned by non-farming landowners. The Broker project focuses on the notion that non-farming landowners may have a variety of goals. In most cases, they will have economic goals—needing to at least cover the property taxes on the land, or maintain use-value assessment. Beyond that, they may have conservation goals or aesthetic interests that they’d like to meet. Their motivations for owning land may be very different from those of a traditional farmer. But they may not have the opportunity to consider options other than renting to the neighbor who comes and knocks on their door. </a:t>
            </a:r>
          </a:p>
        </p:txBody>
      </p:sp>
    </p:spTree>
    <p:extLst>
      <p:ext uri="{BB962C8B-B14F-4D97-AF65-F5344CB8AC3E}">
        <p14:creationId xmlns:p14="http://schemas.microsoft.com/office/powerpoint/2010/main" val="3227437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1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0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207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371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878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45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39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9958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1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45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10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20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2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1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dirty="0" smtClean="0"/>
              <a:t>Working Landscapes</a:t>
            </a:r>
            <a:endParaRPr lang="en-US" dirty="0"/>
          </a:p>
        </p:txBody>
      </p:sp>
      <p:sp>
        <p:nvSpPr>
          <p:cNvPr id="476163" name="Oval 3"/>
          <p:cNvSpPr>
            <a:spLocks noChangeArrowheads="1"/>
          </p:cNvSpPr>
          <p:nvPr/>
        </p:nvSpPr>
        <p:spPr bwMode="auto">
          <a:xfrm>
            <a:off x="304800" y="1066800"/>
            <a:ext cx="5334000" cy="4800600"/>
          </a:xfrm>
          <a:prstGeom prst="ellipse">
            <a:avLst/>
          </a:prstGeom>
          <a:solidFill>
            <a:srgbClr val="33CC33">
              <a:alpha val="56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/>
            <a:r>
              <a:rPr lang="en-US" u="sng" dirty="0">
                <a:solidFill>
                  <a:srgbClr val="FFFFCC"/>
                </a:solidFill>
                <a:latin typeface="Arial Unicode MS" pitchFamily="34" charset="-128"/>
              </a:rPr>
              <a:t>Agricultural</a:t>
            </a:r>
          </a:p>
          <a:p>
            <a:pPr eaLnBrk="0" hangingPunct="0"/>
            <a:r>
              <a:rPr lang="en-US" u="sng" dirty="0">
                <a:solidFill>
                  <a:srgbClr val="FFFFCC"/>
                </a:solidFill>
                <a:latin typeface="Arial Unicode MS" pitchFamily="34" charset="-128"/>
              </a:rPr>
              <a:t>Goals:</a:t>
            </a:r>
          </a:p>
          <a:p>
            <a:pPr eaLnBrk="0" hangingPunct="0"/>
            <a:r>
              <a:rPr lang="en-US" dirty="0">
                <a:solidFill>
                  <a:srgbClr val="FFFFCC"/>
                </a:solidFill>
                <a:latin typeface="Arial Unicode MS" pitchFamily="34" charset="-128"/>
              </a:rPr>
              <a:t>Incorporating </a:t>
            </a:r>
          </a:p>
          <a:p>
            <a:pPr eaLnBrk="0" hangingPunct="0"/>
            <a:r>
              <a:rPr lang="en-US" dirty="0">
                <a:solidFill>
                  <a:srgbClr val="FFFFCC"/>
                </a:solidFill>
                <a:latin typeface="Arial Unicode MS" pitchFamily="34" charset="-128"/>
              </a:rPr>
              <a:t>habitat value </a:t>
            </a:r>
          </a:p>
          <a:p>
            <a:pPr eaLnBrk="0" hangingPunct="0"/>
            <a:r>
              <a:rPr lang="en-US" dirty="0">
                <a:solidFill>
                  <a:srgbClr val="FFFFCC"/>
                </a:solidFill>
                <a:latin typeface="Arial Unicode MS" pitchFamily="34" charset="-128"/>
              </a:rPr>
              <a:t>into profitable</a:t>
            </a:r>
          </a:p>
          <a:p>
            <a:pPr eaLnBrk="0" hangingPunct="0"/>
            <a:r>
              <a:rPr lang="en-US" dirty="0">
                <a:solidFill>
                  <a:srgbClr val="FFFFCC"/>
                </a:solidFill>
                <a:latin typeface="Arial Unicode MS" pitchFamily="34" charset="-128"/>
              </a:rPr>
              <a:t>agricultural </a:t>
            </a:r>
          </a:p>
          <a:p>
            <a:pPr eaLnBrk="0" hangingPunct="0"/>
            <a:r>
              <a:rPr lang="en-US" dirty="0">
                <a:solidFill>
                  <a:srgbClr val="FFFFCC"/>
                </a:solidFill>
                <a:latin typeface="Arial Unicode MS" pitchFamily="34" charset="-128"/>
              </a:rPr>
              <a:t>systems</a:t>
            </a:r>
          </a:p>
          <a:p>
            <a:pPr eaLnBrk="0" hangingPunct="0"/>
            <a:endParaRPr lang="en-US" dirty="0">
              <a:solidFill>
                <a:srgbClr val="FFFFCC"/>
              </a:solidFill>
              <a:latin typeface="Arial Unicode MS" pitchFamily="34" charset="-128"/>
            </a:endParaRPr>
          </a:p>
        </p:txBody>
      </p:sp>
      <p:sp>
        <p:nvSpPr>
          <p:cNvPr id="476164" name="Oval 4"/>
          <p:cNvSpPr>
            <a:spLocks noChangeArrowheads="1"/>
          </p:cNvSpPr>
          <p:nvPr/>
        </p:nvSpPr>
        <p:spPr bwMode="auto">
          <a:xfrm>
            <a:off x="3124200" y="1066800"/>
            <a:ext cx="5715000" cy="4800600"/>
          </a:xfrm>
          <a:prstGeom prst="ellipse">
            <a:avLst/>
          </a:prstGeom>
          <a:solidFill>
            <a:srgbClr val="33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en-US" u="sng" dirty="0">
                <a:solidFill>
                  <a:srgbClr val="FFFFCC"/>
                </a:solidFill>
                <a:latin typeface="Arial Unicode MS" pitchFamily="34" charset="-128"/>
              </a:rPr>
              <a:t>Conservation </a:t>
            </a:r>
          </a:p>
          <a:p>
            <a:pPr algn="r" eaLnBrk="0" hangingPunct="0"/>
            <a:r>
              <a:rPr lang="en-US" u="sng" dirty="0">
                <a:solidFill>
                  <a:srgbClr val="FFFFCC"/>
                </a:solidFill>
                <a:latin typeface="Arial Unicode MS" pitchFamily="34" charset="-128"/>
              </a:rPr>
              <a:t>Goals:</a:t>
            </a:r>
          </a:p>
          <a:p>
            <a:pPr algn="r" eaLnBrk="0" hangingPunct="0"/>
            <a:r>
              <a:rPr lang="en-US" dirty="0">
                <a:solidFill>
                  <a:srgbClr val="FFFFCC"/>
                </a:solidFill>
                <a:latin typeface="Arial Unicode MS" pitchFamily="34" charset="-128"/>
              </a:rPr>
              <a:t>Utilizing </a:t>
            </a:r>
          </a:p>
          <a:p>
            <a:pPr algn="r" eaLnBrk="0" hangingPunct="0"/>
            <a:r>
              <a:rPr lang="en-US" dirty="0">
                <a:solidFill>
                  <a:srgbClr val="FFFFCC"/>
                </a:solidFill>
                <a:latin typeface="Arial Unicode MS" pitchFamily="34" charset="-128"/>
              </a:rPr>
              <a:t>livestock </a:t>
            </a:r>
          </a:p>
          <a:p>
            <a:pPr algn="r" eaLnBrk="0" hangingPunct="0"/>
            <a:r>
              <a:rPr lang="en-US" dirty="0">
                <a:solidFill>
                  <a:srgbClr val="FFFFCC"/>
                </a:solidFill>
                <a:latin typeface="Arial Unicode MS" pitchFamily="34" charset="-128"/>
              </a:rPr>
              <a:t>grazing as </a:t>
            </a:r>
          </a:p>
          <a:p>
            <a:pPr algn="r" eaLnBrk="0" hangingPunct="0"/>
            <a:r>
              <a:rPr lang="en-US" dirty="0">
                <a:solidFill>
                  <a:srgbClr val="FFFFCC"/>
                </a:solidFill>
                <a:latin typeface="Arial Unicode MS" pitchFamily="34" charset="-128"/>
              </a:rPr>
              <a:t>a tool for</a:t>
            </a:r>
          </a:p>
          <a:p>
            <a:pPr algn="r" eaLnBrk="0" hangingPunct="0"/>
            <a:r>
              <a:rPr lang="en-US" dirty="0">
                <a:solidFill>
                  <a:srgbClr val="FFFFCC"/>
                </a:solidFill>
                <a:latin typeface="Arial Unicode MS" pitchFamily="34" charset="-128"/>
              </a:rPr>
              <a:t> habitat </a:t>
            </a:r>
          </a:p>
          <a:p>
            <a:pPr algn="r" eaLnBrk="0" hangingPunct="0"/>
            <a:r>
              <a:rPr lang="en-US" dirty="0">
                <a:solidFill>
                  <a:srgbClr val="FFFFCC"/>
                </a:solidFill>
                <a:latin typeface="Arial Unicode MS" pitchFamily="34" charset="-128"/>
              </a:rPr>
              <a:t>restoration</a:t>
            </a:r>
          </a:p>
        </p:txBody>
      </p:sp>
      <p:sp>
        <p:nvSpPr>
          <p:cNvPr id="476165" name="Text Box 5"/>
          <p:cNvSpPr txBox="1">
            <a:spLocks noChangeArrowheads="1"/>
          </p:cNvSpPr>
          <p:nvPr/>
        </p:nvSpPr>
        <p:spPr bwMode="auto">
          <a:xfrm>
            <a:off x="3352800" y="2362200"/>
            <a:ext cx="2133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u="sng" dirty="0">
                <a:solidFill>
                  <a:srgbClr val="000066"/>
                </a:solidFill>
                <a:latin typeface="Arial Unicode MS" pitchFamily="34" charset="-128"/>
              </a:rPr>
              <a:t>Landowner</a:t>
            </a:r>
          </a:p>
          <a:p>
            <a:pPr algn="ctr" eaLnBrk="0" hangingPunct="0"/>
            <a:r>
              <a:rPr lang="en-US" u="sng" dirty="0">
                <a:solidFill>
                  <a:srgbClr val="000066"/>
                </a:solidFill>
                <a:latin typeface="Arial Unicode MS" pitchFamily="34" charset="-128"/>
              </a:rPr>
              <a:t>Goals:</a:t>
            </a:r>
          </a:p>
          <a:p>
            <a:pPr algn="ctr" eaLnBrk="0" hangingPunct="0"/>
            <a:r>
              <a:rPr lang="en-US" dirty="0">
                <a:solidFill>
                  <a:srgbClr val="000066"/>
                </a:solidFill>
                <a:latin typeface="Arial Unicode MS" pitchFamily="34" charset="-128"/>
              </a:rPr>
              <a:t>Income</a:t>
            </a:r>
          </a:p>
          <a:p>
            <a:pPr algn="ctr" eaLnBrk="0" hangingPunct="0"/>
            <a:r>
              <a:rPr lang="en-US" dirty="0">
                <a:solidFill>
                  <a:srgbClr val="000066"/>
                </a:solidFill>
                <a:latin typeface="Arial Unicode MS" pitchFamily="34" charset="-128"/>
              </a:rPr>
              <a:t>Aesthetics</a:t>
            </a:r>
          </a:p>
          <a:p>
            <a:pPr algn="ctr" eaLnBrk="0" hangingPunct="0"/>
            <a:r>
              <a:rPr lang="en-US" dirty="0">
                <a:solidFill>
                  <a:srgbClr val="000066"/>
                </a:solidFill>
                <a:latin typeface="Arial Unicode MS" pitchFamily="34" charset="-128"/>
              </a:rPr>
              <a:t>Conservation</a:t>
            </a:r>
          </a:p>
          <a:p>
            <a:pPr algn="ctr" eaLnBrk="0" hangingPunct="0"/>
            <a:r>
              <a:rPr lang="en-US" dirty="0">
                <a:solidFill>
                  <a:srgbClr val="000066"/>
                </a:solidFill>
                <a:latin typeface="Arial Unicode MS" pitchFamily="34" charset="-128"/>
              </a:rPr>
              <a:t>Avocation</a:t>
            </a:r>
          </a:p>
          <a:p>
            <a:pPr algn="ctr" eaLnBrk="0" hangingPunct="0"/>
            <a:r>
              <a:rPr lang="en-US" dirty="0">
                <a:solidFill>
                  <a:srgbClr val="000066"/>
                </a:solidFill>
                <a:latin typeface="Arial Unicode MS" pitchFamily="34" charset="-128"/>
              </a:rPr>
              <a:t>Other?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80140" y="6370116"/>
            <a:ext cx="3044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Slide Source: Laura Paine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13" y="6352265"/>
            <a:ext cx="1066800" cy="33832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794427" y="6352265"/>
            <a:ext cx="3044773" cy="348702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80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154</Words>
  <Application>Microsoft Macintosh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Calibri</vt:lpstr>
      <vt:lpstr>1_Office Theme</vt:lpstr>
      <vt:lpstr>Working Landscapes</vt:lpstr>
    </vt:vector>
  </TitlesOfParts>
  <Company>University of Minnesota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Landscapes</dc:title>
  <dc:creator>Sadie Schroeder</dc:creator>
  <cp:lastModifiedBy>Sadie A Schroeder</cp:lastModifiedBy>
  <cp:revision>2</cp:revision>
  <dcterms:created xsi:type="dcterms:W3CDTF">2017-03-16T18:42:36Z</dcterms:created>
  <dcterms:modified xsi:type="dcterms:W3CDTF">2017-03-24T15:00:23Z</dcterms:modified>
</cp:coreProperties>
</file>