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p:restoredTop sz="94746"/>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33A2E-86FD-43D4-804F-AB36399E8FCE}" type="datetimeFigureOut">
              <a:rPr lang="en-US" smtClean="0"/>
              <a:t>6/22/2017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7BCBF1-0851-4078-B768-D57D1BFDE4F8}" type="slidenum">
              <a:rPr lang="en-US" smtClean="0"/>
              <a:t>‹#›</a:t>
            </a:fld>
            <a:endParaRPr lang="en-US"/>
          </a:p>
        </p:txBody>
      </p:sp>
    </p:spTree>
    <p:extLst>
      <p:ext uri="{BB962C8B-B14F-4D97-AF65-F5344CB8AC3E}">
        <p14:creationId xmlns:p14="http://schemas.microsoft.com/office/powerpoint/2010/main" val="1873681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There’s also a large and growing body of information on using grazing to manage vegetation. We’ll start with controlling </a:t>
            </a:r>
            <a:r>
              <a:rPr lang="en-US" sz="2000" dirty="0" err="1"/>
              <a:t>invasives</a:t>
            </a:r>
            <a:r>
              <a:rPr lang="en-US" sz="2000" dirty="0"/>
              <a:t>.  These are some data from the riparian grazing study I referenced earlier. Although many of us use improved reed </a:t>
            </a:r>
            <a:r>
              <a:rPr lang="en-US" sz="2000" dirty="0" err="1"/>
              <a:t>canarygrass</a:t>
            </a:r>
            <a:r>
              <a:rPr lang="en-US" sz="2000" dirty="0"/>
              <a:t> in pasture mixes, it is an invasive in wetlands and wildlife areas. What we found in our research was that the lowest proportions of reed canary were found in the grazed riparian areas. And as you can see on the right, native grasses and sedges were more prevalent in those areas.</a:t>
            </a:r>
          </a:p>
        </p:txBody>
      </p:sp>
      <p:sp>
        <p:nvSpPr>
          <p:cNvPr id="4" name="Slide Number Placeholder 3"/>
          <p:cNvSpPr>
            <a:spLocks noGrp="1"/>
          </p:cNvSpPr>
          <p:nvPr>
            <p:ph type="sldNum" sz="quarter" idx="10"/>
          </p:nvPr>
        </p:nvSpPr>
        <p:spPr/>
        <p:txBody>
          <a:bodyPr/>
          <a:lstStyle/>
          <a:p>
            <a:pPr>
              <a:defRPr/>
            </a:pPr>
            <a:fld id="{41539F74-44EB-42FB-9E66-262B5266E79B}"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942297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0594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9953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0262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solidFill>
                <a:prstClr val="black">
                  <a:tint val="75000"/>
                </a:prstClr>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248400"/>
            <a:ext cx="1905000" cy="457200"/>
          </a:xfrm>
        </p:spPr>
        <p:txBody>
          <a:bodyPr/>
          <a:lstStyle>
            <a:lvl1pPr>
              <a:defRPr smtClean="0"/>
            </a:lvl1pPr>
          </a:lstStyle>
          <a:p>
            <a:fld id="{F7A29968-B2F5-4208-A90D-E57AC2C0451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2722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CAF626-46A1-40C8-8F30-0E376FB3D44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79152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F1BC57-4119-40CD-BD6B-C5CB9CB3BA5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51387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445197D-A334-48BE-98A4-9AD9820F4A4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62105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7D692E-EBC0-401D-B532-DE6E4E0B3BA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3822703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957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0944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88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8665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5498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590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0967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0525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2170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jpg"/><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7909" name="Picture 5" descr="ungrazedleftgrazedright"/>
          <p:cNvPicPr>
            <a:picLocks noChangeAspect="1" noChangeArrowheads="1"/>
          </p:cNvPicPr>
          <p:nvPr/>
        </p:nvPicPr>
        <p:blipFill>
          <a:blip r:embed="rId4" cstate="print"/>
          <a:srcRect/>
          <a:stretch>
            <a:fillRect/>
          </a:stretch>
        </p:blipFill>
        <p:spPr bwMode="auto">
          <a:xfrm>
            <a:off x="5715000" y="228600"/>
            <a:ext cx="3048000" cy="2286000"/>
          </a:xfrm>
          <a:prstGeom prst="rect">
            <a:avLst/>
          </a:prstGeom>
          <a:noFill/>
        </p:spPr>
      </p:pic>
      <p:sp>
        <p:nvSpPr>
          <p:cNvPr id="507906" name="Rectangle 2"/>
          <p:cNvSpPr>
            <a:spLocks noGrp="1" noChangeArrowheads="1"/>
          </p:cNvSpPr>
          <p:nvPr>
            <p:ph type="title"/>
          </p:nvPr>
        </p:nvSpPr>
        <p:spPr>
          <a:xfrm>
            <a:off x="381000" y="228600"/>
            <a:ext cx="6553200" cy="1676400"/>
          </a:xfrm>
        </p:spPr>
        <p:txBody>
          <a:bodyPr/>
          <a:lstStyle/>
          <a:p>
            <a:pPr algn="l"/>
            <a:r>
              <a:rPr lang="en-US" sz="3600" dirty="0" smtClean="0"/>
              <a:t>Vegetation management goals:</a:t>
            </a:r>
            <a:br>
              <a:rPr lang="en-US" sz="3600" dirty="0" smtClean="0"/>
            </a:br>
            <a:r>
              <a:rPr lang="en-US" sz="3200" i="1" dirty="0" smtClean="0"/>
              <a:t>Improve habitat structure?</a:t>
            </a:r>
            <a:br>
              <a:rPr lang="en-US" sz="3200" i="1" dirty="0" smtClean="0"/>
            </a:br>
            <a:r>
              <a:rPr lang="en-US" sz="3200" i="1" dirty="0" smtClean="0"/>
              <a:t>Control </a:t>
            </a:r>
            <a:r>
              <a:rPr lang="en-US" sz="3200" i="1" dirty="0" err="1" smtClean="0"/>
              <a:t>invasives</a:t>
            </a:r>
            <a:r>
              <a:rPr lang="en-US" sz="3200" i="1" dirty="0" smtClean="0"/>
              <a:t>?</a:t>
            </a:r>
            <a:endParaRPr lang="en-US" sz="3200" i="1" dirty="0"/>
          </a:p>
        </p:txBody>
      </p:sp>
      <p:graphicFrame>
        <p:nvGraphicFramePr>
          <p:cNvPr id="507907" name="Object 3"/>
          <p:cNvGraphicFramePr>
            <a:graphicFrameLocks noGrp="1" noChangeAspect="1"/>
          </p:cNvGraphicFramePr>
          <p:nvPr>
            <p:ph type="chart" idx="1"/>
          </p:nvPr>
        </p:nvGraphicFramePr>
        <p:xfrm>
          <a:off x="2514600" y="2306638"/>
          <a:ext cx="6356350" cy="4151312"/>
        </p:xfrm>
        <a:graphic>
          <a:graphicData uri="http://schemas.openxmlformats.org/presentationml/2006/ole">
            <mc:AlternateContent xmlns:mc="http://schemas.openxmlformats.org/markup-compatibility/2006">
              <mc:Choice xmlns:v="urn:schemas-microsoft-com:vml" Requires="v">
                <p:oleObj spid="_x0000_s1030" name="Chart" r:id="rId5" imgW="7058150" imgH="4610036" progId="MSGraph.Chart.8">
                  <p:embed followColorScheme="full"/>
                </p:oleObj>
              </mc:Choice>
              <mc:Fallback>
                <p:oleObj name="Chart" r:id="rId5" imgW="7058150" imgH="4610036" progId="MSGraph.Chart.8">
                  <p:embed followColorScheme="full"/>
                  <p:pic>
                    <p:nvPicPr>
                      <p:cNvPr id="0" name=""/>
                      <p:cNvPicPr>
                        <a:picLocks noChangeAspect="1" noChangeArrowheads="1"/>
                      </p:cNvPicPr>
                      <p:nvPr/>
                    </p:nvPicPr>
                    <p:blipFill>
                      <a:blip r:embed="rId6"/>
                      <a:srcRect/>
                      <a:stretch>
                        <a:fillRect/>
                      </a:stretch>
                    </p:blipFill>
                    <p:spPr bwMode="auto">
                      <a:xfrm>
                        <a:off x="2514600" y="2306638"/>
                        <a:ext cx="6356350" cy="415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7908" name="Text Box 4"/>
          <p:cNvSpPr txBox="1">
            <a:spLocks noChangeArrowheads="1"/>
          </p:cNvSpPr>
          <p:nvPr/>
        </p:nvSpPr>
        <p:spPr bwMode="auto">
          <a:xfrm>
            <a:off x="457200" y="2209800"/>
            <a:ext cx="1828800" cy="3170099"/>
          </a:xfrm>
          <a:prstGeom prst="rect">
            <a:avLst/>
          </a:prstGeom>
          <a:noFill/>
          <a:ln w="9525">
            <a:noFill/>
            <a:miter lim="800000"/>
            <a:headEnd/>
            <a:tailEnd/>
          </a:ln>
          <a:effectLst/>
        </p:spPr>
        <p:txBody>
          <a:bodyPr>
            <a:spAutoFit/>
          </a:bodyPr>
          <a:lstStyle/>
          <a:p>
            <a:pPr eaLnBrk="0" hangingPunct="0"/>
            <a:r>
              <a:rPr lang="en-US" sz="2000" b="1" dirty="0">
                <a:latin typeface="Arial Unicode MS" pitchFamily="34" charset="-128"/>
              </a:rPr>
              <a:t>Grazed sites had more native grasses and sedges and less reed </a:t>
            </a:r>
            <a:r>
              <a:rPr lang="en-US" sz="2000" b="1" dirty="0" err="1">
                <a:latin typeface="Arial Unicode MS" pitchFamily="34" charset="-128"/>
              </a:rPr>
              <a:t>canarygrass</a:t>
            </a:r>
            <a:r>
              <a:rPr lang="en-US" sz="2000" b="1" dirty="0">
                <a:latin typeface="Arial Unicode MS" pitchFamily="34" charset="-128"/>
              </a:rPr>
              <a:t>, an invasive species in riparian areas and wetlands.</a:t>
            </a:r>
          </a:p>
        </p:txBody>
      </p:sp>
      <p:sp>
        <p:nvSpPr>
          <p:cNvPr id="11" name="TextBox 10"/>
          <p:cNvSpPr txBox="1"/>
          <p:nvPr/>
        </p:nvSpPr>
        <p:spPr>
          <a:xfrm>
            <a:off x="5794843" y="6374654"/>
            <a:ext cx="2050473" cy="304800"/>
          </a:xfrm>
          <a:prstGeom prst="rect">
            <a:avLst/>
          </a:prstGeom>
          <a:noFill/>
        </p:spPr>
        <p:txBody>
          <a:bodyPr wrap="square" rtlCol="0">
            <a:spAutoFit/>
          </a:bodyPr>
          <a:lstStyle/>
          <a:p>
            <a:r>
              <a:rPr lang="en-US" sz="1400" dirty="0" smtClean="0"/>
              <a:t>Slide Source: Laura Paine</a:t>
            </a:r>
            <a:endParaRPr lang="en-US" sz="1400" dirty="0"/>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04150" y="6357890"/>
            <a:ext cx="1066800" cy="338328"/>
          </a:xfrm>
          <a:prstGeom prst="rect">
            <a:avLst/>
          </a:prstGeom>
        </p:spPr>
      </p:pic>
      <p:sp>
        <p:nvSpPr>
          <p:cNvPr id="13" name="Rectangle 12"/>
          <p:cNvSpPr/>
          <p:nvPr/>
        </p:nvSpPr>
        <p:spPr>
          <a:xfrm>
            <a:off x="5836009" y="6357890"/>
            <a:ext cx="3044773" cy="33832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80668" y="6157868"/>
            <a:ext cx="4648200" cy="600164"/>
          </a:xfrm>
          <a:prstGeom prst="rect">
            <a:avLst/>
          </a:prstGeom>
          <a:noFill/>
        </p:spPr>
        <p:txBody>
          <a:bodyPr wrap="square" rtlCol="0">
            <a:spAutoFit/>
          </a:bodyPr>
          <a:lstStyle/>
          <a:p>
            <a:r>
              <a:rPr lang="en-US" sz="1100" i="1" dirty="0"/>
              <a:t>Paine, L.K. and C.A. </a:t>
            </a:r>
            <a:r>
              <a:rPr lang="en-US" sz="1100" i="1" dirty="0" err="1"/>
              <a:t>Ribic</a:t>
            </a:r>
            <a:r>
              <a:rPr lang="en-US" sz="1100" i="1" dirty="0"/>
              <a:t>. 2002. Comparison of riparian plant communities under four land management systems in southwestern Wisconsin. Agriculture, Ecosystems, and Environment. 92: 93 105. </a:t>
            </a:r>
          </a:p>
        </p:txBody>
      </p:sp>
    </p:spTree>
    <p:extLst>
      <p:ext uri="{BB962C8B-B14F-4D97-AF65-F5344CB8AC3E}">
        <p14:creationId xmlns:p14="http://schemas.microsoft.com/office/powerpoint/2010/main" val="2378980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168</Words>
  <Application>Microsoft Office PowerPoint</Application>
  <PresentationFormat>On-screen Show (4:3)</PresentationFormat>
  <Paragraphs>6</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Arial Unicode MS</vt:lpstr>
      <vt:lpstr>Calibri</vt:lpstr>
      <vt:lpstr>1_Office Theme</vt:lpstr>
      <vt:lpstr>Chart</vt:lpstr>
      <vt:lpstr>Vegetation management goals: Improve habitat structure? Control invasives?</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Vegetation management goals: Improve habitat structure? Control invasives?</dc:title>
  <dc:creator>Sadie Schroeder</dc:creator>
  <cp:lastModifiedBy>Jane G Jewett</cp:lastModifiedBy>
  <cp:revision>4</cp:revision>
  <dcterms:created xsi:type="dcterms:W3CDTF">2017-03-16T15:47:39Z</dcterms:created>
  <dcterms:modified xsi:type="dcterms:W3CDTF">2017-06-22T23:32:31Z</dcterms:modified>
</cp:coreProperties>
</file>