
<file path=[Content_Types].xml><?xml version="1.0" encoding="utf-8"?>
<Types xmlns="http://schemas.openxmlformats.org/package/2006/content-types">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8"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p:restoredTop sz="94746"/>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7BAF9B-D039-42FE-BC94-DBA0A40DDD6D}" type="datetimeFigureOut">
              <a:rPr lang="en-US" smtClean="0"/>
              <a:t>6/22/2017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5FC199-BA82-47F9-9780-5889095BCB43}" type="slidenum">
              <a:rPr lang="en-US" smtClean="0"/>
              <a:t>‹#›</a:t>
            </a:fld>
            <a:endParaRPr lang="en-US"/>
          </a:p>
        </p:txBody>
      </p:sp>
    </p:spTree>
    <p:extLst>
      <p:ext uri="{BB962C8B-B14F-4D97-AF65-F5344CB8AC3E}">
        <p14:creationId xmlns:p14="http://schemas.microsoft.com/office/powerpoint/2010/main" val="91519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Over the next few slides, we will review some of the research that has been conducted that document the benefits of well managed pasture. First and foremost, we know that it is very effective at minimizing soil erosion. These are data from a statewide, on-farm research program in WI called Discovery Farms. This slide summarizes soil erosion from actual farm fields including a corn-soybean rotation (dark red), a dairy rotation including alfalfa (purple). The bars that are barely visible, indicated by the arrow, are runoff numbers from </a:t>
            </a:r>
            <a:r>
              <a:rPr lang="en-US" sz="1600" dirty="0" err="1"/>
              <a:t>outwintering</a:t>
            </a:r>
            <a:r>
              <a:rPr lang="en-US" sz="1600" dirty="0"/>
              <a:t> pastures on a grass-based dairy. The orange bar is the Rusle2 prediction of soil erosion from those pastures and as you can see, the actual pastures performed better than the prediction. </a:t>
            </a:r>
          </a:p>
        </p:txBody>
      </p:sp>
      <p:sp>
        <p:nvSpPr>
          <p:cNvPr id="4" name="Slide Number Placeholder 3"/>
          <p:cNvSpPr>
            <a:spLocks noGrp="1"/>
          </p:cNvSpPr>
          <p:nvPr>
            <p:ph type="sldNum" sz="quarter" idx="10"/>
          </p:nvPr>
        </p:nvSpPr>
        <p:spPr/>
        <p:txBody>
          <a:bodyPr/>
          <a:lstStyle/>
          <a:p>
            <a:pPr>
              <a:defRPr/>
            </a:pPr>
            <a:fld id="{41539F74-44EB-42FB-9E66-262B5266E79B}"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263316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076C22-FD7D-455E-9AD8-BA9E288664CA}" type="datetimeFigureOut">
              <a:rPr lang="en-US" smtClean="0">
                <a:solidFill>
                  <a:prstClr val="black">
                    <a:tint val="75000"/>
                  </a:prstClr>
                </a:solidFill>
              </a:rPr>
              <a:pPr/>
              <a:t>6/22/2017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790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76C22-FD7D-455E-9AD8-BA9E288664CA}" type="datetimeFigureOut">
              <a:rPr lang="en-US" smtClean="0">
                <a:solidFill>
                  <a:prstClr val="black">
                    <a:tint val="75000"/>
                  </a:prstClr>
                </a:solidFill>
              </a:rPr>
              <a:pPr/>
              <a:t>6/22/2017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701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76C22-FD7D-455E-9AD8-BA9E288664CA}" type="datetimeFigureOut">
              <a:rPr lang="en-US" smtClean="0">
                <a:solidFill>
                  <a:prstClr val="black">
                    <a:tint val="75000"/>
                  </a:prstClr>
                </a:solidFill>
              </a:rPr>
              <a:pPr/>
              <a:t>6/22/2017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8555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fld id="{F7A29968-B2F5-4208-A90D-E57AC2C0451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331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CAF626-46A1-40C8-8F30-0E376FB3D4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4245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F1BC57-4119-40CD-BD6B-C5CB9CB3BA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9793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45197D-A334-48BE-98A4-9AD9820F4A4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13969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7D692E-EBC0-401D-B532-DE6E4E0B3B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99496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76C22-FD7D-455E-9AD8-BA9E288664CA}" type="datetimeFigureOut">
              <a:rPr lang="en-US" smtClean="0">
                <a:solidFill>
                  <a:prstClr val="black">
                    <a:tint val="75000"/>
                  </a:prstClr>
                </a:solidFill>
              </a:rPr>
              <a:pPr/>
              <a:t>6/22/2017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167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076C22-FD7D-455E-9AD8-BA9E288664CA}" type="datetimeFigureOut">
              <a:rPr lang="en-US" smtClean="0">
                <a:solidFill>
                  <a:prstClr val="black">
                    <a:tint val="75000"/>
                  </a:prstClr>
                </a:solidFill>
              </a:rPr>
              <a:pPr/>
              <a:t>6/22/2017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992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076C22-FD7D-455E-9AD8-BA9E288664CA}" type="datetimeFigureOut">
              <a:rPr lang="en-US" smtClean="0">
                <a:solidFill>
                  <a:prstClr val="black">
                    <a:tint val="75000"/>
                  </a:prstClr>
                </a:solidFill>
              </a:rPr>
              <a:pPr/>
              <a:t>6/22/2017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1232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076C22-FD7D-455E-9AD8-BA9E288664CA}" type="datetimeFigureOut">
              <a:rPr lang="en-US" smtClean="0">
                <a:solidFill>
                  <a:prstClr val="black">
                    <a:tint val="75000"/>
                  </a:prstClr>
                </a:solidFill>
              </a:rPr>
              <a:pPr/>
              <a:t>6/22/2017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89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76C22-FD7D-455E-9AD8-BA9E288664CA}" type="datetimeFigureOut">
              <a:rPr lang="en-US" smtClean="0">
                <a:solidFill>
                  <a:prstClr val="black">
                    <a:tint val="75000"/>
                  </a:prstClr>
                </a:solidFill>
              </a:rPr>
              <a:pPr/>
              <a:t>6/22/2017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646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76C22-FD7D-455E-9AD8-BA9E288664CA}" type="datetimeFigureOut">
              <a:rPr lang="en-US" smtClean="0">
                <a:solidFill>
                  <a:prstClr val="black">
                    <a:tint val="75000"/>
                  </a:prstClr>
                </a:solidFill>
              </a:rPr>
              <a:pPr/>
              <a:t>6/22/2017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879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76C22-FD7D-455E-9AD8-BA9E288664CA}" type="datetimeFigureOut">
              <a:rPr lang="en-US" smtClean="0">
                <a:solidFill>
                  <a:prstClr val="black">
                    <a:tint val="75000"/>
                  </a:prstClr>
                </a:solidFill>
              </a:rPr>
              <a:pPr/>
              <a:t>6/22/2017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71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76C22-FD7D-455E-9AD8-BA9E288664CA}" type="datetimeFigureOut">
              <a:rPr lang="en-US" smtClean="0">
                <a:solidFill>
                  <a:prstClr val="black">
                    <a:tint val="75000"/>
                  </a:prstClr>
                </a:solidFill>
              </a:rPr>
              <a:pPr/>
              <a:t>6/22/2017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157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76C22-FD7D-455E-9AD8-BA9E288664CA}" type="datetimeFigureOut">
              <a:rPr lang="en-US" smtClean="0">
                <a:solidFill>
                  <a:prstClr val="black">
                    <a:tint val="75000"/>
                  </a:prstClr>
                </a:solidFill>
              </a:rPr>
              <a:pPr/>
              <a:t>6/22/2017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8703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notesSlide" Target="../notesSlides/notesSlide1.xml"/><Relationship Id="rId7" Type="http://schemas.openxmlformats.org/officeDocument/2006/relationships/image" Target="../media/image2.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 Id="rId9"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779235415"/>
              </p:ext>
            </p:extLst>
          </p:nvPr>
        </p:nvGraphicFramePr>
        <p:xfrm>
          <a:off x="228600" y="179614"/>
          <a:ext cx="8610600" cy="6457950"/>
        </p:xfrm>
        <a:graphic>
          <a:graphicData uri="http://schemas.openxmlformats.org/presentationml/2006/ole">
            <mc:AlternateContent xmlns:mc="http://schemas.openxmlformats.org/markup-compatibility/2006">
              <mc:Choice xmlns:v="urn:schemas-microsoft-com:vml" Requires="v">
                <p:oleObj spid="_x0000_s1033" name="PhotoSuite Image" r:id="rId4" imgW="9753600" imgH="7315200" progId="">
                  <p:embed/>
                </p:oleObj>
              </mc:Choice>
              <mc:Fallback>
                <p:oleObj name="PhotoSuite Image" r:id="rId4" imgW="9753600" imgH="73152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79614"/>
                        <a:ext cx="8610600" cy="6457950"/>
                      </a:xfrm>
                      <a:prstGeom prst="rect">
                        <a:avLst/>
                      </a:prstGeom>
                      <a:noFill/>
                      <a:ln>
                        <a:noFill/>
                      </a:ln>
                      <a:effectLst/>
                    </p:spPr>
                  </p:pic>
                </p:oleObj>
              </mc:Fallback>
            </mc:AlternateContent>
          </a:graphicData>
        </a:graphic>
      </p:graphicFrame>
      <p:graphicFrame>
        <p:nvGraphicFramePr>
          <p:cNvPr id="10242" name="Object 2"/>
          <p:cNvGraphicFramePr>
            <a:graphicFrameLocks noGrp="1" noChangeAspect="1"/>
          </p:cNvGraphicFramePr>
          <p:nvPr>
            <p:ph idx="4294967295"/>
          </p:nvPr>
        </p:nvGraphicFramePr>
        <p:xfrm>
          <a:off x="3276600" y="1295400"/>
          <a:ext cx="5005388" cy="5005388"/>
        </p:xfrm>
        <a:graphic>
          <a:graphicData uri="http://schemas.openxmlformats.org/presentationml/2006/ole">
            <mc:AlternateContent xmlns:mc="http://schemas.openxmlformats.org/markup-compatibility/2006">
              <mc:Choice xmlns:v="urn:schemas-microsoft-com:vml" Requires="v">
                <p:oleObj spid="_x0000_s1034" name="Chart" r:id="rId6" imgW="11791828" imgH="11792014" progId="MSGraph.Chart.8">
                  <p:embed followColorScheme="full"/>
                </p:oleObj>
              </mc:Choice>
              <mc:Fallback>
                <p:oleObj name="Chart" r:id="rId6" imgW="11791828" imgH="11792014" progId="MSGraph.Chart.8">
                  <p:embed followColorScheme="full"/>
                  <p:pic>
                    <p:nvPicPr>
                      <p:cNvPr id="0" name=""/>
                      <p:cNvPicPr>
                        <a:picLocks noChangeAspect="1" noChangeArrowheads="1"/>
                      </p:cNvPicPr>
                      <p:nvPr/>
                    </p:nvPicPr>
                    <p:blipFill>
                      <a:blip r:embed="rId7"/>
                      <a:srcRect/>
                      <a:stretch>
                        <a:fillRect/>
                      </a:stretch>
                    </p:blipFill>
                    <p:spPr bwMode="auto">
                      <a:xfrm>
                        <a:off x="3276600" y="1295400"/>
                        <a:ext cx="5005388" cy="500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3" name="Rectangle 7"/>
          <p:cNvSpPr>
            <a:spLocks noGrp="1"/>
          </p:cNvSpPr>
          <p:nvPr>
            <p:ph type="title" idx="4294967295"/>
          </p:nvPr>
        </p:nvSpPr>
        <p:spPr>
          <a:xfrm>
            <a:off x="647700" y="318407"/>
            <a:ext cx="7772400" cy="1143000"/>
          </a:xfrm>
        </p:spPr>
        <p:txBody>
          <a:bodyPr/>
          <a:lstStyle/>
          <a:p>
            <a:r>
              <a:rPr lang="en-US" sz="4000" dirty="0" smtClean="0">
                <a:solidFill>
                  <a:srgbClr val="000000"/>
                </a:solidFill>
              </a:rPr>
              <a:t>Pastures keep soil in place</a:t>
            </a:r>
            <a:br>
              <a:rPr lang="en-US" sz="4000" dirty="0" smtClean="0">
                <a:solidFill>
                  <a:srgbClr val="000000"/>
                </a:solidFill>
              </a:rPr>
            </a:br>
            <a:r>
              <a:rPr lang="en-US" sz="2400" i="1" dirty="0" smtClean="0">
                <a:solidFill>
                  <a:srgbClr val="000000"/>
                </a:solidFill>
              </a:rPr>
              <a:t>data from </a:t>
            </a:r>
            <a:r>
              <a:rPr lang="en-US" sz="2400" i="1" dirty="0" err="1" smtClean="0">
                <a:solidFill>
                  <a:srgbClr val="000000"/>
                </a:solidFill>
              </a:rPr>
              <a:t>Breneman</a:t>
            </a:r>
            <a:r>
              <a:rPr lang="en-US" sz="2400" i="1" dirty="0" smtClean="0">
                <a:solidFill>
                  <a:srgbClr val="000000"/>
                </a:solidFill>
              </a:rPr>
              <a:t> Discovery Farms project</a:t>
            </a:r>
          </a:p>
        </p:txBody>
      </p:sp>
      <p:sp>
        <p:nvSpPr>
          <p:cNvPr id="10244" name="Line 8"/>
          <p:cNvSpPr>
            <a:spLocks noChangeShapeType="1"/>
          </p:cNvSpPr>
          <p:nvPr/>
        </p:nvSpPr>
        <p:spPr bwMode="auto">
          <a:xfrm>
            <a:off x="2514600" y="3886200"/>
            <a:ext cx="2209800" cy="1524000"/>
          </a:xfrm>
          <a:prstGeom prst="line">
            <a:avLst/>
          </a:prstGeom>
          <a:noFill/>
          <a:ln w="57150">
            <a:solidFill>
              <a:schemeClr val="tx1"/>
            </a:solidFill>
            <a:round/>
            <a:headEnd/>
            <a:tailEnd type="triangle" w="lg" len="lg"/>
          </a:ln>
        </p:spPr>
        <p:txBody>
          <a:bodyPr/>
          <a:lstStyle/>
          <a:p>
            <a:endParaRPr lang="en-US">
              <a:solidFill>
                <a:srgbClr val="FFFFCC"/>
              </a:solidFill>
            </a:endParaRPr>
          </a:p>
        </p:txBody>
      </p:sp>
      <p:sp>
        <p:nvSpPr>
          <p:cNvPr id="10245" name="Text Box 9"/>
          <p:cNvSpPr txBox="1">
            <a:spLocks noChangeArrowheads="1"/>
          </p:cNvSpPr>
          <p:nvPr/>
        </p:nvSpPr>
        <p:spPr bwMode="auto">
          <a:xfrm>
            <a:off x="914400" y="3200400"/>
            <a:ext cx="1616075" cy="1465263"/>
          </a:xfrm>
          <a:prstGeom prst="rect">
            <a:avLst/>
          </a:prstGeom>
          <a:noFill/>
          <a:ln w="9525">
            <a:noFill/>
            <a:miter lim="800000"/>
            <a:headEnd/>
            <a:tailEnd/>
          </a:ln>
        </p:spPr>
        <p:txBody>
          <a:bodyPr>
            <a:spAutoFit/>
          </a:bodyPr>
          <a:lstStyle/>
          <a:p>
            <a:pPr algn="ctr"/>
            <a:r>
              <a:rPr lang="en-US" b="1">
                <a:solidFill>
                  <a:srgbClr val="FFFFCC"/>
                </a:solidFill>
              </a:rPr>
              <a:t>Sediment losses from Breneman outwintering pastures</a:t>
            </a:r>
          </a:p>
        </p:txBody>
      </p:sp>
      <p:pic>
        <p:nvPicPr>
          <p:cNvPr id="6" name="Picture 4" descr="DF logo - New.jpg"/>
          <p:cNvPicPr>
            <a:picLocks noChangeAspect="1"/>
          </p:cNvPicPr>
          <p:nvPr/>
        </p:nvPicPr>
        <p:blipFill>
          <a:blip r:embed="rId8" cstate="print"/>
          <a:srcRect/>
          <a:stretch>
            <a:fillRect/>
          </a:stretch>
        </p:blipFill>
        <p:spPr bwMode="auto">
          <a:xfrm>
            <a:off x="228600" y="5818188"/>
            <a:ext cx="1905000" cy="784225"/>
          </a:xfrm>
          <a:prstGeom prst="rect">
            <a:avLst/>
          </a:prstGeom>
          <a:noFill/>
          <a:ln w="9525">
            <a:noFill/>
            <a:miter lim="800000"/>
            <a:headEnd/>
            <a:tailEnd/>
          </a:ln>
        </p:spPr>
      </p:pic>
      <p:sp>
        <p:nvSpPr>
          <p:cNvPr id="12" name="Rectangle 11"/>
          <p:cNvSpPr/>
          <p:nvPr/>
        </p:nvSpPr>
        <p:spPr>
          <a:xfrm>
            <a:off x="5562600" y="6255518"/>
            <a:ext cx="3197173" cy="34069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638800" y="6274067"/>
            <a:ext cx="3120973" cy="307777"/>
          </a:xfrm>
          <a:prstGeom prst="rect">
            <a:avLst/>
          </a:prstGeom>
          <a:solidFill>
            <a:schemeClr val="bg1"/>
          </a:solidFill>
        </p:spPr>
        <p:txBody>
          <a:bodyPr wrap="square" rtlCol="0">
            <a:spAutoFit/>
          </a:bodyPr>
          <a:lstStyle/>
          <a:p>
            <a:r>
              <a:rPr lang="en-US" sz="1400" dirty="0" smtClean="0"/>
              <a:t>Slide Source: Laura Paine</a:t>
            </a:r>
            <a:endParaRPr lang="en-US" sz="1400" dirty="0"/>
          </a:p>
        </p:txBody>
      </p: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96200" y="6264465"/>
            <a:ext cx="1017821" cy="322795"/>
          </a:xfrm>
          <a:prstGeom prst="rect">
            <a:avLst/>
          </a:prstGeom>
          <a:solidFill>
            <a:schemeClr val="bg1"/>
          </a:solidFill>
        </p:spPr>
      </p:pic>
      <p:sp>
        <p:nvSpPr>
          <p:cNvPr id="3" name="TextBox 2"/>
          <p:cNvSpPr txBox="1"/>
          <p:nvPr/>
        </p:nvSpPr>
        <p:spPr>
          <a:xfrm>
            <a:off x="304800" y="5104610"/>
            <a:ext cx="2895600" cy="646331"/>
          </a:xfrm>
          <a:prstGeom prst="rect">
            <a:avLst/>
          </a:prstGeom>
          <a:noFill/>
        </p:spPr>
        <p:txBody>
          <a:bodyPr wrap="square" rtlCol="0">
            <a:spAutoFit/>
          </a:bodyPr>
          <a:lstStyle/>
          <a:p>
            <a:r>
              <a:rPr lang="en-US" dirty="0" smtClean="0"/>
              <a:t>www.uwdiscoveryfarms.org/research-library </a:t>
            </a:r>
            <a:endParaRPr lang="en-US" dirty="0"/>
          </a:p>
        </p:txBody>
      </p:sp>
    </p:spTree>
    <p:extLst>
      <p:ext uri="{BB962C8B-B14F-4D97-AF65-F5344CB8AC3E}">
        <p14:creationId xmlns:p14="http://schemas.microsoft.com/office/powerpoint/2010/main" val="2767929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152</Words>
  <Application>Microsoft Office PowerPoint</Application>
  <PresentationFormat>On-screen Show (4:3)</PresentationFormat>
  <Paragraphs>6</Paragraphs>
  <Slides>1</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1</vt:i4>
      </vt:variant>
    </vt:vector>
  </HeadingPairs>
  <TitlesOfParts>
    <vt:vector size="6" baseType="lpstr">
      <vt:lpstr>Arial</vt:lpstr>
      <vt:lpstr>Calibri</vt:lpstr>
      <vt:lpstr>1_Office Theme</vt:lpstr>
      <vt:lpstr>PhotoSuite Image</vt:lpstr>
      <vt:lpstr>Chart</vt:lpstr>
      <vt:lpstr>Pastures keep soil in place data from Breneman Discovery Farms project</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Pastures keep soil in place data from Breneman Discovery Farms project</dc:title>
  <dc:creator>Sadie Schroeder</dc:creator>
  <cp:lastModifiedBy>Jane G Jewett</cp:lastModifiedBy>
  <cp:revision>3</cp:revision>
  <dcterms:created xsi:type="dcterms:W3CDTF">2017-03-16T14:09:01Z</dcterms:created>
  <dcterms:modified xsi:type="dcterms:W3CDTF">2017-06-22T22:56:23Z</dcterms:modified>
</cp:coreProperties>
</file>