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p:restoredTop sz="94746"/>
  </p:normalViewPr>
  <p:slideViewPr>
    <p:cSldViewPr>
      <p:cViewPr varScale="1">
        <p:scale>
          <a:sx n="92" d="100"/>
          <a:sy n="92" d="100"/>
        </p:scale>
        <p:origin x="792"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12A41D-BFF4-47DC-807C-720296ABA053}" type="datetimeFigureOut">
              <a:rPr lang="en-US" smtClean="0"/>
              <a:t>3/24/17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9C57D0-46F7-4D9D-8E25-42E73B420125}" type="slidenum">
              <a:rPr lang="en-US" smtClean="0"/>
              <a:t>‹#›</a:t>
            </a:fld>
            <a:endParaRPr lang="en-US"/>
          </a:p>
        </p:txBody>
      </p:sp>
    </p:spTree>
    <p:extLst>
      <p:ext uri="{BB962C8B-B14F-4D97-AF65-F5344CB8AC3E}">
        <p14:creationId xmlns:p14="http://schemas.microsoft.com/office/powerpoint/2010/main" val="4184013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7"/>
          <p:cNvSpPr>
            <a:spLocks noGrp="1" noChangeArrowheads="1"/>
          </p:cNvSpPr>
          <p:nvPr>
            <p:ph type="sldNum" sz="quarter" idx="5"/>
          </p:nvPr>
        </p:nvSpPr>
        <p:spPr>
          <a:noFill/>
        </p:spPr>
        <p:txBody>
          <a:bodyPr/>
          <a:lstStyle>
            <a:lvl1pPr>
              <a:defRPr sz="2500">
                <a:solidFill>
                  <a:schemeClr val="tx1"/>
                </a:solidFill>
                <a:latin typeface="Arial" pitchFamily="34" charset="0"/>
              </a:defRPr>
            </a:lvl1pPr>
            <a:lvl2pPr marL="759642" indent="-292169">
              <a:defRPr sz="2500">
                <a:solidFill>
                  <a:schemeClr val="tx1"/>
                </a:solidFill>
                <a:latin typeface="Arial" pitchFamily="34" charset="0"/>
              </a:defRPr>
            </a:lvl2pPr>
            <a:lvl3pPr marL="1168679" indent="-233736">
              <a:defRPr sz="2500">
                <a:solidFill>
                  <a:schemeClr val="tx1"/>
                </a:solidFill>
                <a:latin typeface="Arial" pitchFamily="34" charset="0"/>
              </a:defRPr>
            </a:lvl3pPr>
            <a:lvl4pPr marL="1636151" indent="-233736">
              <a:defRPr sz="2500">
                <a:solidFill>
                  <a:schemeClr val="tx1"/>
                </a:solidFill>
                <a:latin typeface="Arial" pitchFamily="34" charset="0"/>
              </a:defRPr>
            </a:lvl4pPr>
            <a:lvl5pPr marL="2103623" indent="-233736">
              <a:defRPr sz="2500">
                <a:solidFill>
                  <a:schemeClr val="tx1"/>
                </a:solidFill>
                <a:latin typeface="Arial" pitchFamily="34" charset="0"/>
              </a:defRPr>
            </a:lvl5pPr>
            <a:lvl6pPr marL="2571095" indent="-233736" eaLnBrk="0" fontAlgn="base" hangingPunct="0">
              <a:spcBef>
                <a:spcPct val="0"/>
              </a:spcBef>
              <a:spcAft>
                <a:spcPct val="0"/>
              </a:spcAft>
              <a:defRPr sz="2500">
                <a:solidFill>
                  <a:schemeClr val="tx1"/>
                </a:solidFill>
                <a:latin typeface="Arial" pitchFamily="34" charset="0"/>
              </a:defRPr>
            </a:lvl6pPr>
            <a:lvl7pPr marL="3038566" indent="-233736" eaLnBrk="0" fontAlgn="base" hangingPunct="0">
              <a:spcBef>
                <a:spcPct val="0"/>
              </a:spcBef>
              <a:spcAft>
                <a:spcPct val="0"/>
              </a:spcAft>
              <a:defRPr sz="2500">
                <a:solidFill>
                  <a:schemeClr val="tx1"/>
                </a:solidFill>
                <a:latin typeface="Arial" pitchFamily="34" charset="0"/>
              </a:defRPr>
            </a:lvl7pPr>
            <a:lvl8pPr marL="3506038" indent="-233736" eaLnBrk="0" fontAlgn="base" hangingPunct="0">
              <a:spcBef>
                <a:spcPct val="0"/>
              </a:spcBef>
              <a:spcAft>
                <a:spcPct val="0"/>
              </a:spcAft>
              <a:defRPr sz="2500">
                <a:solidFill>
                  <a:schemeClr val="tx1"/>
                </a:solidFill>
                <a:latin typeface="Arial" pitchFamily="34" charset="0"/>
              </a:defRPr>
            </a:lvl8pPr>
            <a:lvl9pPr marL="3973509" indent="-233736" eaLnBrk="0" fontAlgn="base" hangingPunct="0">
              <a:spcBef>
                <a:spcPct val="0"/>
              </a:spcBef>
              <a:spcAft>
                <a:spcPct val="0"/>
              </a:spcAft>
              <a:defRPr sz="2500">
                <a:solidFill>
                  <a:schemeClr val="tx1"/>
                </a:solidFill>
                <a:latin typeface="Arial" pitchFamily="34" charset="0"/>
              </a:defRPr>
            </a:lvl9pPr>
          </a:lstStyle>
          <a:p>
            <a:fld id="{0B9171A1-D0F2-4D1C-8EE2-D5E73CD82E27}" type="slidenum">
              <a:rPr lang="en-US" altLang="en-US" sz="1200">
                <a:solidFill>
                  <a:srgbClr val="000000"/>
                </a:solidFill>
              </a:rPr>
              <a:pPr/>
              <a:t>1</a:t>
            </a:fld>
            <a:endParaRPr lang="en-US" altLang="en-US" sz="1200">
              <a:solidFill>
                <a:srgbClr val="000000"/>
              </a:solidFill>
            </a:endParaRPr>
          </a:p>
        </p:txBody>
      </p:sp>
      <p:sp>
        <p:nvSpPr>
          <p:cNvPr id="241667" name="Rectangle 2"/>
          <p:cNvSpPr>
            <a:spLocks noGrp="1" noRot="1" noChangeAspect="1" noChangeArrowheads="1" noTextEdit="1"/>
          </p:cNvSpPr>
          <p:nvPr>
            <p:ph type="sldImg"/>
          </p:nvPr>
        </p:nvSpPr>
        <p:spPr>
          <a:ln/>
        </p:spPr>
      </p:sp>
      <p:sp>
        <p:nvSpPr>
          <p:cNvPr id="241668" name="Rectangle 3"/>
          <p:cNvSpPr>
            <a:spLocks noGrp="1" noChangeArrowheads="1"/>
          </p:cNvSpPr>
          <p:nvPr>
            <p:ph type="body" idx="1"/>
          </p:nvPr>
        </p:nvSpPr>
        <p:spPr>
          <a:noFill/>
        </p:spPr>
        <p:txBody>
          <a:bodyPr/>
          <a:lstStyle/>
          <a:p>
            <a:r>
              <a:rPr lang="en-US" altLang="en-US" sz="1800" dirty="0">
                <a:latin typeface="Arial" pitchFamily="34" charset="0"/>
              </a:rPr>
              <a:t>The great thing about managed grazing is that the same practices that result in better productivity also result in improved environmental performance. The rest rotation cycle is key to both. As you increase the rest period, the grass plant’s root system has a chance to regrow as well, restoring energy reserves and helping hold the soil in place. </a:t>
            </a:r>
          </a:p>
          <a:p>
            <a:r>
              <a:rPr lang="en-US" altLang="en-US" sz="1800" dirty="0">
                <a:latin typeface="Arial" pitchFamily="34" charset="0"/>
              </a:rPr>
              <a:t>This slide shows well rested grass plants on the left and overgrazed plants on the right that have not had enough rest. The plants on the left have much more stored energy in the roots. Their roots go deeper into the soil, allowing them to access water and nutrients that are not available to the overgrazed plants.</a:t>
            </a:r>
          </a:p>
        </p:txBody>
      </p:sp>
    </p:spTree>
    <p:extLst>
      <p:ext uri="{BB962C8B-B14F-4D97-AF65-F5344CB8AC3E}">
        <p14:creationId xmlns:p14="http://schemas.microsoft.com/office/powerpoint/2010/main" val="3400225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4788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0145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130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solidFill>
                <a:prstClr val="black">
                  <a:tint val="75000"/>
                </a:prstClr>
              </a:solidFill>
            </a:endParaRPr>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solidFill>
                <a:prstClr val="black">
                  <a:tint val="75000"/>
                </a:prstClr>
              </a:solidFill>
            </a:endParaRPr>
          </a:p>
        </p:txBody>
      </p:sp>
      <p:sp>
        <p:nvSpPr>
          <p:cNvPr id="5" name="Slide Number Placeholder 4"/>
          <p:cNvSpPr>
            <a:spLocks noGrp="1"/>
          </p:cNvSpPr>
          <p:nvPr>
            <p:ph type="sldNum" sz="quarter" idx="12"/>
          </p:nvPr>
        </p:nvSpPr>
        <p:spPr>
          <a:xfrm>
            <a:off x="6553200" y="6248400"/>
            <a:ext cx="1905000" cy="457200"/>
          </a:xfrm>
        </p:spPr>
        <p:txBody>
          <a:bodyPr/>
          <a:lstStyle>
            <a:lvl1pPr>
              <a:defRPr smtClean="0"/>
            </a:lvl1pPr>
          </a:lstStyle>
          <a:p>
            <a:fld id="{F7A29968-B2F5-4208-A90D-E57AC2C04514}"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7105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6CAF626-46A1-40C8-8F30-0E376FB3D44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19274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F1BC57-4119-40CD-BD6B-C5CB9CB3BA5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99794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9812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445197D-A334-48BE-98A4-9AD9820F4A4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91749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7D692E-EBC0-401D-B532-DE6E4E0B3BA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5938400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2571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714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0226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313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16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7031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2141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76800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1530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7" name="Rectangle 11"/>
          <p:cNvSpPr>
            <a:spLocks noGrp="1" noChangeArrowheads="1"/>
          </p:cNvSpPr>
          <p:nvPr>
            <p:ph type="title"/>
          </p:nvPr>
        </p:nvSpPr>
        <p:spPr>
          <a:xfrm>
            <a:off x="6705600" y="1219200"/>
            <a:ext cx="2057400" cy="2133600"/>
          </a:xfrm>
        </p:spPr>
        <p:txBody>
          <a:bodyPr/>
          <a:lstStyle/>
          <a:p>
            <a:r>
              <a:rPr lang="en-US" altLang="en-US" smtClean="0"/>
              <a:t>Over</a:t>
            </a:r>
            <a:br>
              <a:rPr lang="en-US" altLang="en-US" smtClean="0"/>
            </a:br>
            <a:r>
              <a:rPr lang="en-US" altLang="en-US" smtClean="0"/>
              <a:t>Grazed</a:t>
            </a:r>
          </a:p>
        </p:txBody>
      </p:sp>
      <p:sp>
        <p:nvSpPr>
          <p:cNvPr id="175108" name="Rectangle 12"/>
          <p:cNvSpPr>
            <a:spLocks noChangeArrowheads="1"/>
          </p:cNvSpPr>
          <p:nvPr/>
        </p:nvSpPr>
        <p:spPr bwMode="auto">
          <a:xfrm>
            <a:off x="381000" y="1371600"/>
            <a:ext cx="20574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0" hangingPunct="0">
              <a:spcBef>
                <a:spcPct val="0"/>
              </a:spcBef>
              <a:buFontTx/>
              <a:buNone/>
            </a:pPr>
            <a:r>
              <a:rPr lang="en-US" altLang="en-US" sz="4400" smtClean="0">
                <a:solidFill>
                  <a:srgbClr val="FFFF99"/>
                </a:solidFill>
              </a:rPr>
              <a:t>Well</a:t>
            </a:r>
            <a:br>
              <a:rPr lang="en-US" altLang="en-US" sz="4400" smtClean="0">
                <a:solidFill>
                  <a:srgbClr val="FFFF99"/>
                </a:solidFill>
              </a:rPr>
            </a:br>
            <a:r>
              <a:rPr lang="en-US" altLang="en-US" sz="4400" smtClean="0">
                <a:solidFill>
                  <a:srgbClr val="FFFF99"/>
                </a:solidFill>
              </a:rPr>
              <a:t>Rested</a:t>
            </a:r>
          </a:p>
        </p:txBody>
      </p:sp>
      <p:pic>
        <p:nvPicPr>
          <p:cNvPr id="175109" name="Picture 13" descr="grass roots and re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6350" y="304800"/>
            <a:ext cx="40513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a:off x="6050736" y="6550223"/>
            <a:ext cx="3044773" cy="307777"/>
          </a:xfrm>
          <a:prstGeom prst="rect">
            <a:avLst/>
          </a:prstGeom>
          <a:noFill/>
        </p:spPr>
        <p:txBody>
          <a:bodyPr wrap="square" rtlCol="0">
            <a:spAutoFit/>
          </a:bodyPr>
          <a:lstStyle/>
          <a:p>
            <a:r>
              <a:rPr lang="en-US" sz="1400" dirty="0" smtClean="0"/>
              <a:t>Slide Source: Laura Paine</a:t>
            </a:r>
            <a:endParaRPr lang="en-US" sz="1400" dirty="0"/>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14422" y="6509298"/>
            <a:ext cx="1066800" cy="338328"/>
          </a:xfrm>
          <a:prstGeom prst="rect">
            <a:avLst/>
          </a:prstGeom>
        </p:spPr>
      </p:pic>
      <p:sp>
        <p:nvSpPr>
          <p:cNvPr id="14" name="Rectangle 13"/>
          <p:cNvSpPr/>
          <p:nvPr/>
        </p:nvSpPr>
        <p:spPr>
          <a:xfrm>
            <a:off x="6050736" y="6519672"/>
            <a:ext cx="3044773" cy="338328"/>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1550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132</Words>
  <Application>Microsoft Macintosh PowerPoint</Application>
  <PresentationFormat>On-screen Show (4:3)</PresentationFormat>
  <Paragraphs>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1_Office Theme</vt:lpstr>
      <vt:lpstr>Over Grazed</vt:lpstr>
    </vt:vector>
  </TitlesOfParts>
  <Company>University of Minnesota</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 Grazed</dc:title>
  <dc:creator>Sadie Schroeder</dc:creator>
  <cp:lastModifiedBy>Sadie A Schroeder</cp:lastModifiedBy>
  <cp:revision>2</cp:revision>
  <dcterms:created xsi:type="dcterms:W3CDTF">2017-03-16T14:43:03Z</dcterms:created>
  <dcterms:modified xsi:type="dcterms:W3CDTF">2017-03-24T14:46:14Z</dcterms:modified>
</cp:coreProperties>
</file>