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746"/>
  </p:normalViewPr>
  <p:slideViewPr>
    <p:cSldViewPr>
      <p:cViewPr varScale="1">
        <p:scale>
          <a:sx n="92" d="100"/>
          <a:sy n="92" d="100"/>
        </p:scale>
        <p:origin x="79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B22A1C-3B83-4CAF-A7D1-1C94C9C97850}" type="datetimeFigureOut">
              <a:rPr lang="en-US" smtClean="0"/>
              <a:t>3/24/17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AE764-2413-4E0A-9ABD-EE7C1F4CC5B0}" type="slidenum">
              <a:rPr lang="en-US" smtClean="0"/>
              <a:t>‹#›</a:t>
            </a:fld>
            <a:endParaRPr lang="en-US"/>
          </a:p>
        </p:txBody>
      </p:sp>
    </p:spTree>
    <p:extLst>
      <p:ext uri="{BB962C8B-B14F-4D97-AF65-F5344CB8AC3E}">
        <p14:creationId xmlns:p14="http://schemas.microsoft.com/office/powerpoint/2010/main" val="99853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DD223AB-350D-40BF-B57A-68CD6A48975C}" type="slidenum">
              <a:rPr lang="en-US" smtClean="0">
                <a:solidFill>
                  <a:prstClr val="black"/>
                </a:solidFill>
              </a:rPr>
              <a:pPr/>
              <a:t>1</a:t>
            </a:fld>
            <a:endParaRPr lang="en-US" smtClean="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z="1600" dirty="0"/>
              <a:t>Grazing does present the need for compromise, however.  This graph is a compilation of data from several studies.  As you can see, </a:t>
            </a:r>
            <a:r>
              <a:rPr lang="en-US" sz="1600" dirty="0" err="1"/>
              <a:t>rowcrop</a:t>
            </a:r>
            <a:r>
              <a:rPr lang="en-US" sz="1600" dirty="0"/>
              <a:t> fields clearly do not provide habitat attractive to grassland birds (or many other wildlife species for that matter).  Alfalfa provides appropriate structure, but nest mortality is high because of poorly timed harvests.  Rotational pastures and CRP attracted similar numbers of nesting birds, and as you can see, nest mortality is high even in the relatively ‘safe’ CRP habitat.  When we looked at rotationally grazed pasture systems, we found that cattle disturbance reduced nest survival, so we set up some nesting refuges within pasture systems.  These idled paddocks performed as well as CRP fields in terms of output of fledglings.</a:t>
            </a:r>
          </a:p>
        </p:txBody>
      </p:sp>
    </p:spTree>
    <p:extLst>
      <p:ext uri="{BB962C8B-B14F-4D97-AF65-F5344CB8AC3E}">
        <p14:creationId xmlns:p14="http://schemas.microsoft.com/office/powerpoint/2010/main" val="399741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183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52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49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F7A29968-B2F5-4208-A90D-E57AC2C0451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9788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CAF626-46A1-40C8-8F30-0E376FB3D44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32581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F1BC57-4119-40CD-BD6B-C5CB9CB3BA5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05887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45197D-A334-48BE-98A4-9AD9820F4A4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5031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7D692E-EBC0-401D-B532-DE6E4E0B3BA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362816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009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565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009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3606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080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323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439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2870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043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6" Type="http://schemas.openxmlformats.org/officeDocument/2006/relationships/image" Target="../media/image2.jpeg"/><Relationship Id="rId7" Type="http://schemas.openxmlformats.org/officeDocument/2006/relationships/image" Target="../media/image3.jpg"/><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Grp="1" noChangeAspect="1"/>
          </p:cNvGraphicFramePr>
          <p:nvPr>
            <p:ph type="chart" idx="1"/>
            <p:extLst>
              <p:ext uri="{D42A27DB-BD31-4B8C-83A1-F6EECF244321}">
                <p14:modId xmlns:p14="http://schemas.microsoft.com/office/powerpoint/2010/main" val="201075839"/>
              </p:ext>
            </p:extLst>
          </p:nvPr>
        </p:nvGraphicFramePr>
        <p:xfrm>
          <a:off x="228600" y="2057400"/>
          <a:ext cx="8686800" cy="4598988"/>
        </p:xfrm>
        <a:graphic>
          <a:graphicData uri="http://schemas.openxmlformats.org/presentationml/2006/ole">
            <mc:AlternateContent xmlns:mc="http://schemas.openxmlformats.org/markup-compatibility/2006">
              <mc:Choice xmlns:v="urn:schemas-microsoft-com:vml" Requires="v">
                <p:oleObj spid="_x0000_s1028" name="Chart" r:id="rId4" imgW="7772439" imgH="4114839" progId="MSGraph.Chart.8">
                  <p:embed followColorScheme="full"/>
                </p:oleObj>
              </mc:Choice>
              <mc:Fallback>
                <p:oleObj name="Chart" r:id="rId4" imgW="7772439" imgH="4114839" progId="MSGraph.Chart.8">
                  <p:embed followColorScheme="full"/>
                  <p:pic>
                    <p:nvPicPr>
                      <p:cNvPr id="0" name=""/>
                      <p:cNvPicPr>
                        <a:picLocks noChangeAspect="1" noChangeArrowheads="1"/>
                      </p:cNvPicPr>
                      <p:nvPr/>
                    </p:nvPicPr>
                    <p:blipFill>
                      <a:blip r:embed="rId5"/>
                      <a:srcRect/>
                      <a:stretch>
                        <a:fillRect/>
                      </a:stretch>
                    </p:blipFill>
                    <p:spPr bwMode="auto">
                      <a:xfrm>
                        <a:off x="228600" y="2057400"/>
                        <a:ext cx="8686800" cy="459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Rectangle 2"/>
          <p:cNvSpPr>
            <a:spLocks noGrp="1" noChangeArrowheads="1"/>
          </p:cNvSpPr>
          <p:nvPr>
            <p:ph type="title"/>
          </p:nvPr>
        </p:nvSpPr>
        <p:spPr>
          <a:xfrm>
            <a:off x="304800" y="304800"/>
            <a:ext cx="3962400" cy="1524000"/>
          </a:xfrm>
        </p:spPr>
        <p:txBody>
          <a:bodyPr>
            <a:normAutofit fontScale="90000"/>
          </a:bodyPr>
          <a:lstStyle/>
          <a:p>
            <a:pPr algn="l" eaLnBrk="1" hangingPunct="1"/>
            <a:r>
              <a:rPr lang="en-US" sz="3600" smtClean="0"/>
              <a:t>Making Compromises: </a:t>
            </a:r>
            <a:br>
              <a:rPr lang="en-US" sz="3600" smtClean="0"/>
            </a:br>
            <a:r>
              <a:rPr lang="en-US" sz="3600" smtClean="0"/>
              <a:t>Nest Survival</a:t>
            </a:r>
          </a:p>
        </p:txBody>
      </p:sp>
      <p:pic>
        <p:nvPicPr>
          <p:cNvPr id="7171" name="Picture 4" descr="#1"/>
          <p:cNvPicPr>
            <a:picLocks noChangeAspect="1" noChangeArrowheads="1"/>
          </p:cNvPicPr>
          <p:nvPr/>
        </p:nvPicPr>
        <p:blipFill>
          <a:blip r:embed="rId6" cstate="print">
            <a:lum bright="24000"/>
          </a:blip>
          <a:srcRect/>
          <a:stretch>
            <a:fillRect/>
          </a:stretch>
        </p:blipFill>
        <p:spPr bwMode="auto">
          <a:xfrm>
            <a:off x="4876800" y="228600"/>
            <a:ext cx="4038600" cy="3016250"/>
          </a:xfrm>
          <a:prstGeom prst="rect">
            <a:avLst/>
          </a:prstGeom>
          <a:noFill/>
          <a:ln w="9525">
            <a:noFill/>
            <a:miter lim="800000"/>
            <a:headEnd/>
            <a:tailEnd/>
          </a:ln>
        </p:spPr>
      </p:pic>
      <p:sp>
        <p:nvSpPr>
          <p:cNvPr id="9" name="Rectangle 8"/>
          <p:cNvSpPr/>
          <p:nvPr/>
        </p:nvSpPr>
        <p:spPr>
          <a:xfrm>
            <a:off x="152400" y="6483950"/>
            <a:ext cx="3197173" cy="34069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28600" y="6502499"/>
            <a:ext cx="3120973" cy="307777"/>
          </a:xfrm>
          <a:prstGeom prst="rect">
            <a:avLst/>
          </a:prstGeom>
          <a:solidFill>
            <a:schemeClr val="bg1"/>
          </a:solidFill>
        </p:spPr>
        <p:txBody>
          <a:bodyPr wrap="square" rtlCol="0">
            <a:spAutoFit/>
          </a:bodyPr>
          <a:lstStyle/>
          <a:p>
            <a:r>
              <a:rPr lang="en-US" sz="1400" dirty="0" smtClean="0"/>
              <a:t>Slide Source: </a:t>
            </a:r>
            <a:r>
              <a:rPr lang="en-US" sz="1400" dirty="0" smtClean="0"/>
              <a:t>Laura </a:t>
            </a:r>
            <a:r>
              <a:rPr lang="en-US" sz="1400" dirty="0" smtClean="0"/>
              <a:t>Paine</a:t>
            </a:r>
            <a:endParaRPr lang="en-US" sz="1400" dirty="0"/>
          </a:p>
        </p:txBody>
      </p:sp>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86000" y="6492897"/>
            <a:ext cx="1017821" cy="322795"/>
          </a:xfrm>
          <a:prstGeom prst="rect">
            <a:avLst/>
          </a:prstGeom>
          <a:solidFill>
            <a:schemeClr val="bg1"/>
          </a:solidFill>
        </p:spPr>
      </p:pic>
    </p:spTree>
    <p:extLst>
      <p:ext uri="{BB962C8B-B14F-4D97-AF65-F5344CB8AC3E}">
        <p14:creationId xmlns:p14="http://schemas.microsoft.com/office/powerpoint/2010/main" val="4088476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148</Words>
  <Application>Microsoft Macintosh PowerPoint</Application>
  <PresentationFormat>On-screen Show (4:3)</PresentationFormat>
  <Paragraphs>4</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Calibri</vt:lpstr>
      <vt:lpstr>1_Office Theme</vt:lpstr>
      <vt:lpstr>Chart</vt:lpstr>
      <vt:lpstr>Making Compromises:  Nest Survival</vt:lpstr>
    </vt:vector>
  </TitlesOfParts>
  <Company>University of Minnesota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Compromises:  Nest Survival</dc:title>
  <dc:creator>Sadie Schroeder</dc:creator>
  <cp:lastModifiedBy>Sadie A Schroeder</cp:lastModifiedBy>
  <cp:revision>2</cp:revision>
  <dcterms:created xsi:type="dcterms:W3CDTF">2017-03-16T18:30:34Z</dcterms:created>
  <dcterms:modified xsi:type="dcterms:W3CDTF">2017-03-24T14:43:44Z</dcterms:modified>
</cp:coreProperties>
</file>