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3"/>
    <p:restoredTop sz="94667"/>
  </p:normalViewPr>
  <p:slideViewPr>
    <p:cSldViewPr>
      <p:cViewPr varScale="1">
        <p:scale>
          <a:sx n="97" d="100"/>
          <a:sy n="97" d="100"/>
        </p:scale>
        <p:origin x="15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EA4ECA-003A-4D2E-BB42-4FEFA1D2F45C}" type="datetimeFigureOut">
              <a:rPr lang="en-US" smtClean="0"/>
              <a:t>3/24/17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2933B-19C3-4056-97FD-8F83287A2165}" type="slidenum">
              <a:rPr lang="en-US" smtClean="0"/>
              <a:t>‹#›</a:t>
            </a:fld>
            <a:endParaRPr lang="en-US"/>
          </a:p>
        </p:txBody>
      </p:sp>
    </p:spTree>
    <p:extLst>
      <p:ext uri="{BB962C8B-B14F-4D97-AF65-F5344CB8AC3E}">
        <p14:creationId xmlns:p14="http://schemas.microsoft.com/office/powerpoint/2010/main" val="179071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Out of that study came a publication that may be of value to you. It is a UW Extension bulleting available from their publishing arm, the Learning Store. In it we summarize what we learned from producers who have been managing along streams. Two fencing approaches are possible. On the left is one that keeps a section of the stream in each paddock. On the right, the stream is separated in its own paddocks so that those paddocks can be skipped if bank conditions aren’t appropriate. The publication also talks about ways of managing water access, including pumping out of the stream into tanks. We find that often livestock, when given a choice, prefer to drink from a tank and one way of reducing bank damage is to offer an alternative source of water.</a:t>
            </a:r>
          </a:p>
        </p:txBody>
      </p:sp>
      <p:sp>
        <p:nvSpPr>
          <p:cNvPr id="4" name="Slide Number Placeholder 3"/>
          <p:cNvSpPr>
            <a:spLocks noGrp="1"/>
          </p:cNvSpPr>
          <p:nvPr>
            <p:ph type="sldNum" sz="quarter" idx="10"/>
          </p:nvPr>
        </p:nvSpPr>
        <p:spPr/>
        <p:txBody>
          <a:bodyPr/>
          <a:lstStyle/>
          <a:p>
            <a:pPr>
              <a:defRPr/>
            </a:pPr>
            <a:fld id="{41539F74-44EB-42FB-9E66-262B5266E79B}"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08962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38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9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F7A29968-B2F5-4208-A90D-E57AC2C0451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99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453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410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87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43939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4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1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25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04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7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45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25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588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3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6" name="Rectangle 12"/>
          <p:cNvSpPr>
            <a:spLocks noChangeArrowheads="1"/>
          </p:cNvSpPr>
          <p:nvPr/>
        </p:nvSpPr>
        <p:spPr bwMode="auto">
          <a:xfrm>
            <a:off x="4495800" y="1524000"/>
            <a:ext cx="4267200" cy="4343400"/>
          </a:xfrm>
          <a:prstGeom prst="rect">
            <a:avLst/>
          </a:prstGeom>
          <a:solidFill>
            <a:srgbClr val="0099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9033" name="Rectangle 9"/>
          <p:cNvSpPr>
            <a:spLocks noChangeArrowheads="1"/>
          </p:cNvSpPr>
          <p:nvPr/>
        </p:nvSpPr>
        <p:spPr bwMode="auto">
          <a:xfrm>
            <a:off x="457200" y="1524000"/>
            <a:ext cx="3429000" cy="4343400"/>
          </a:xfrm>
          <a:prstGeom prst="rect">
            <a:avLst/>
          </a:prstGeom>
          <a:solidFill>
            <a:srgbClr val="0099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9026" name="Rectangle 2"/>
          <p:cNvSpPr>
            <a:spLocks noGrp="1" noChangeArrowheads="1"/>
          </p:cNvSpPr>
          <p:nvPr>
            <p:ph type="title"/>
          </p:nvPr>
        </p:nvSpPr>
        <p:spPr>
          <a:xfrm>
            <a:off x="762000" y="228600"/>
            <a:ext cx="7772400" cy="609600"/>
          </a:xfrm>
        </p:spPr>
        <p:txBody>
          <a:bodyPr>
            <a:normAutofit fontScale="90000"/>
          </a:bodyPr>
          <a:lstStyle/>
          <a:p>
            <a:r>
              <a:rPr lang="en-US" altLang="en-US" dirty="0" smtClean="0"/>
              <a:t>Managing Riparian Pastures</a:t>
            </a:r>
            <a:endParaRPr lang="en-US" altLang="en-US" dirty="0"/>
          </a:p>
        </p:txBody>
      </p:sp>
      <p:sp>
        <p:nvSpPr>
          <p:cNvPr id="129030" name="Freeform 6"/>
          <p:cNvSpPr>
            <a:spLocks/>
          </p:cNvSpPr>
          <p:nvPr/>
        </p:nvSpPr>
        <p:spPr bwMode="auto">
          <a:xfrm>
            <a:off x="762000" y="990600"/>
            <a:ext cx="1981200" cy="5181600"/>
          </a:xfrm>
          <a:custGeom>
            <a:avLst/>
            <a:gdLst>
              <a:gd name="T0" fmla="*/ 0 w 1248"/>
              <a:gd name="T1" fmla="*/ 56 h 2744"/>
              <a:gd name="T2" fmla="*/ 576 w 1248"/>
              <a:gd name="T3" fmla="*/ 104 h 2744"/>
              <a:gd name="T4" fmla="*/ 576 w 1248"/>
              <a:gd name="T5" fmla="*/ 680 h 2744"/>
              <a:gd name="T6" fmla="*/ 336 w 1248"/>
              <a:gd name="T7" fmla="*/ 1256 h 2744"/>
              <a:gd name="T8" fmla="*/ 1104 w 1248"/>
              <a:gd name="T9" fmla="*/ 1736 h 2744"/>
              <a:gd name="T10" fmla="*/ 1200 w 1248"/>
              <a:gd name="T11" fmla="*/ 2120 h 2744"/>
              <a:gd name="T12" fmla="*/ 960 w 1248"/>
              <a:gd name="T13" fmla="*/ 2552 h 2744"/>
              <a:gd name="T14" fmla="*/ 960 w 1248"/>
              <a:gd name="T15" fmla="*/ 2744 h 2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2744">
                <a:moveTo>
                  <a:pt x="0" y="56"/>
                </a:moveTo>
                <a:cubicBezTo>
                  <a:pt x="240" y="28"/>
                  <a:pt x="480" y="0"/>
                  <a:pt x="576" y="104"/>
                </a:cubicBezTo>
                <a:cubicBezTo>
                  <a:pt x="672" y="208"/>
                  <a:pt x="616" y="488"/>
                  <a:pt x="576" y="680"/>
                </a:cubicBezTo>
                <a:cubicBezTo>
                  <a:pt x="536" y="872"/>
                  <a:pt x="248" y="1080"/>
                  <a:pt x="336" y="1256"/>
                </a:cubicBezTo>
                <a:cubicBezTo>
                  <a:pt x="424" y="1432"/>
                  <a:pt x="960" y="1592"/>
                  <a:pt x="1104" y="1736"/>
                </a:cubicBezTo>
                <a:cubicBezTo>
                  <a:pt x="1248" y="1880"/>
                  <a:pt x="1224" y="1984"/>
                  <a:pt x="1200" y="2120"/>
                </a:cubicBezTo>
                <a:cubicBezTo>
                  <a:pt x="1176" y="2256"/>
                  <a:pt x="1000" y="2448"/>
                  <a:pt x="960" y="2552"/>
                </a:cubicBezTo>
                <a:cubicBezTo>
                  <a:pt x="920" y="2656"/>
                  <a:pt x="960" y="2712"/>
                  <a:pt x="960" y="2744"/>
                </a:cubicBezTo>
              </a:path>
            </a:pathLst>
          </a:custGeom>
          <a:noFill/>
          <a:ln w="762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31" name="Freeform 7"/>
          <p:cNvSpPr>
            <a:spLocks/>
          </p:cNvSpPr>
          <p:nvPr/>
        </p:nvSpPr>
        <p:spPr bwMode="auto">
          <a:xfrm flipH="1">
            <a:off x="5486400" y="1143000"/>
            <a:ext cx="1981200" cy="5194300"/>
          </a:xfrm>
          <a:custGeom>
            <a:avLst/>
            <a:gdLst>
              <a:gd name="T0" fmla="*/ 0 w 1248"/>
              <a:gd name="T1" fmla="*/ 56 h 2744"/>
              <a:gd name="T2" fmla="*/ 576 w 1248"/>
              <a:gd name="T3" fmla="*/ 104 h 2744"/>
              <a:gd name="T4" fmla="*/ 576 w 1248"/>
              <a:gd name="T5" fmla="*/ 680 h 2744"/>
              <a:gd name="T6" fmla="*/ 336 w 1248"/>
              <a:gd name="T7" fmla="*/ 1256 h 2744"/>
              <a:gd name="T8" fmla="*/ 1104 w 1248"/>
              <a:gd name="T9" fmla="*/ 1736 h 2744"/>
              <a:gd name="T10" fmla="*/ 1200 w 1248"/>
              <a:gd name="T11" fmla="*/ 2120 h 2744"/>
              <a:gd name="T12" fmla="*/ 960 w 1248"/>
              <a:gd name="T13" fmla="*/ 2552 h 2744"/>
              <a:gd name="T14" fmla="*/ 960 w 1248"/>
              <a:gd name="T15" fmla="*/ 2744 h 2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8" h="2744">
                <a:moveTo>
                  <a:pt x="0" y="56"/>
                </a:moveTo>
                <a:cubicBezTo>
                  <a:pt x="240" y="28"/>
                  <a:pt x="480" y="0"/>
                  <a:pt x="576" y="104"/>
                </a:cubicBezTo>
                <a:cubicBezTo>
                  <a:pt x="672" y="208"/>
                  <a:pt x="616" y="488"/>
                  <a:pt x="576" y="680"/>
                </a:cubicBezTo>
                <a:cubicBezTo>
                  <a:pt x="536" y="872"/>
                  <a:pt x="248" y="1080"/>
                  <a:pt x="336" y="1256"/>
                </a:cubicBezTo>
                <a:cubicBezTo>
                  <a:pt x="424" y="1432"/>
                  <a:pt x="960" y="1592"/>
                  <a:pt x="1104" y="1736"/>
                </a:cubicBezTo>
                <a:cubicBezTo>
                  <a:pt x="1248" y="1880"/>
                  <a:pt x="1224" y="1984"/>
                  <a:pt x="1200" y="2120"/>
                </a:cubicBezTo>
                <a:cubicBezTo>
                  <a:pt x="1176" y="2256"/>
                  <a:pt x="1000" y="2448"/>
                  <a:pt x="960" y="2552"/>
                </a:cubicBezTo>
                <a:cubicBezTo>
                  <a:pt x="920" y="2656"/>
                  <a:pt x="960" y="2712"/>
                  <a:pt x="960" y="2744"/>
                </a:cubicBezTo>
              </a:path>
            </a:pathLst>
          </a:custGeom>
          <a:noFill/>
          <a:ln w="762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34" name="Line 10"/>
          <p:cNvSpPr>
            <a:spLocks noChangeShapeType="1"/>
          </p:cNvSpPr>
          <p:nvPr/>
        </p:nvSpPr>
        <p:spPr bwMode="auto">
          <a:xfrm>
            <a:off x="457200" y="25146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35" name="Line 11"/>
          <p:cNvSpPr>
            <a:spLocks noChangeShapeType="1"/>
          </p:cNvSpPr>
          <p:nvPr/>
        </p:nvSpPr>
        <p:spPr bwMode="auto">
          <a:xfrm>
            <a:off x="457200" y="38862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39" name="Line 15"/>
          <p:cNvSpPr>
            <a:spLocks noChangeShapeType="1"/>
          </p:cNvSpPr>
          <p:nvPr/>
        </p:nvSpPr>
        <p:spPr bwMode="auto">
          <a:xfrm>
            <a:off x="457200" y="48768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40" name="Freeform 16"/>
          <p:cNvSpPr>
            <a:spLocks/>
          </p:cNvSpPr>
          <p:nvPr/>
        </p:nvSpPr>
        <p:spPr bwMode="auto">
          <a:xfrm>
            <a:off x="5105400" y="1524000"/>
            <a:ext cx="2819400" cy="4343400"/>
          </a:xfrm>
          <a:custGeom>
            <a:avLst/>
            <a:gdLst>
              <a:gd name="T0" fmla="*/ 432 w 1776"/>
              <a:gd name="T1" fmla="*/ 0 h 2736"/>
              <a:gd name="T2" fmla="*/ 0 w 1776"/>
              <a:gd name="T3" fmla="*/ 1392 h 2736"/>
              <a:gd name="T4" fmla="*/ 96 w 1776"/>
              <a:gd name="T5" fmla="*/ 2736 h 2736"/>
              <a:gd name="T6" fmla="*/ 1104 w 1776"/>
              <a:gd name="T7" fmla="*/ 2736 h 2736"/>
              <a:gd name="T8" fmla="*/ 1104 w 1776"/>
              <a:gd name="T9" fmla="*/ 1872 h 2736"/>
              <a:gd name="T10" fmla="*/ 1776 w 1776"/>
              <a:gd name="T11" fmla="*/ 1152 h 2736"/>
              <a:gd name="T12" fmla="*/ 1488 w 1776"/>
              <a:gd name="T13" fmla="*/ 0 h 2736"/>
              <a:gd name="T14" fmla="*/ 432 w 1776"/>
              <a:gd name="T15" fmla="*/ 0 h 2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6" h="2736">
                <a:moveTo>
                  <a:pt x="432" y="0"/>
                </a:moveTo>
                <a:lnTo>
                  <a:pt x="0" y="1392"/>
                </a:lnTo>
                <a:lnTo>
                  <a:pt x="96" y="2736"/>
                </a:lnTo>
                <a:lnTo>
                  <a:pt x="1104" y="2736"/>
                </a:lnTo>
                <a:lnTo>
                  <a:pt x="1104" y="1872"/>
                </a:lnTo>
                <a:lnTo>
                  <a:pt x="1776" y="1152"/>
                </a:lnTo>
                <a:lnTo>
                  <a:pt x="1488" y="0"/>
                </a:lnTo>
                <a:lnTo>
                  <a:pt x="432"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41" name="Line 17"/>
          <p:cNvSpPr>
            <a:spLocks noChangeShapeType="1"/>
          </p:cNvSpPr>
          <p:nvPr/>
        </p:nvSpPr>
        <p:spPr bwMode="auto">
          <a:xfrm>
            <a:off x="5410200" y="2819400"/>
            <a:ext cx="14478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42" name="Line 18"/>
          <p:cNvSpPr>
            <a:spLocks noChangeShapeType="1"/>
          </p:cNvSpPr>
          <p:nvPr/>
        </p:nvSpPr>
        <p:spPr bwMode="auto">
          <a:xfrm>
            <a:off x="7924800" y="33528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29043" name="Line 19"/>
          <p:cNvSpPr>
            <a:spLocks noChangeShapeType="1"/>
          </p:cNvSpPr>
          <p:nvPr/>
        </p:nvSpPr>
        <p:spPr bwMode="auto">
          <a:xfrm flipH="1">
            <a:off x="4495800" y="2819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pic>
        <p:nvPicPr>
          <p:cNvPr id="258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072" y="1143001"/>
            <a:ext cx="3242928" cy="215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3475282" y="4945662"/>
            <a:ext cx="1583836" cy="1583836"/>
          </a:xfrm>
          <a:prstGeom prst="rect">
            <a:avLst/>
          </a:prstGeom>
        </p:spPr>
      </p:pic>
      <p:pic>
        <p:nvPicPr>
          <p:cNvPr id="4" name="Picture 3"/>
          <p:cNvPicPr>
            <a:picLocks noChangeAspect="1"/>
          </p:cNvPicPr>
          <p:nvPr/>
        </p:nvPicPr>
        <p:blipFill>
          <a:blip r:embed="rId5"/>
          <a:stretch>
            <a:fillRect/>
          </a:stretch>
        </p:blipFill>
        <p:spPr>
          <a:xfrm>
            <a:off x="6657643" y="4655004"/>
            <a:ext cx="2181557" cy="1638341"/>
          </a:xfrm>
          <a:prstGeom prst="rect">
            <a:avLst/>
          </a:prstGeom>
        </p:spPr>
      </p:pic>
      <p:pic>
        <p:nvPicPr>
          <p:cNvPr id="5" name="Picture 4"/>
          <p:cNvPicPr>
            <a:picLocks noChangeAspect="1"/>
          </p:cNvPicPr>
          <p:nvPr/>
        </p:nvPicPr>
        <p:blipFill>
          <a:blip r:embed="rId6"/>
          <a:stretch>
            <a:fillRect/>
          </a:stretch>
        </p:blipFill>
        <p:spPr>
          <a:xfrm>
            <a:off x="258806" y="4114800"/>
            <a:ext cx="1720582" cy="2590800"/>
          </a:xfrm>
          <a:prstGeom prst="rect">
            <a:avLst/>
          </a:prstGeom>
        </p:spPr>
      </p:pic>
      <p:sp>
        <p:nvSpPr>
          <p:cNvPr id="23" name="Rectangle 22"/>
          <p:cNvSpPr/>
          <p:nvPr/>
        </p:nvSpPr>
        <p:spPr>
          <a:xfrm>
            <a:off x="5705602" y="6418758"/>
            <a:ext cx="3197173" cy="34069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81802" y="6437307"/>
            <a:ext cx="3120973" cy="307777"/>
          </a:xfrm>
          <a:prstGeom prst="rect">
            <a:avLst/>
          </a:prstGeom>
          <a:solidFill>
            <a:schemeClr val="bg1"/>
          </a:solidFill>
        </p:spPr>
        <p:txBody>
          <a:bodyPr wrap="square" rtlCol="0">
            <a:spAutoFit/>
          </a:bodyPr>
          <a:lstStyle/>
          <a:p>
            <a:r>
              <a:rPr lang="en-US" sz="1400" dirty="0" smtClean="0"/>
              <a:t>Slide Source: </a:t>
            </a:r>
            <a:r>
              <a:rPr lang="en-US" sz="1400" dirty="0" smtClean="0"/>
              <a:t>Laura </a:t>
            </a:r>
            <a:r>
              <a:rPr lang="en-US" sz="1400" dirty="0" smtClean="0"/>
              <a:t>Paine</a:t>
            </a:r>
            <a:endParaRPr lang="en-US" sz="1400"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9202" y="6427705"/>
            <a:ext cx="1017821" cy="322795"/>
          </a:xfrm>
          <a:prstGeom prst="rect">
            <a:avLst/>
          </a:prstGeom>
          <a:solidFill>
            <a:schemeClr val="bg1"/>
          </a:solidFill>
        </p:spPr>
      </p:pic>
    </p:spTree>
    <p:extLst>
      <p:ext uri="{BB962C8B-B14F-4D97-AF65-F5344CB8AC3E}">
        <p14:creationId xmlns:p14="http://schemas.microsoft.com/office/powerpoint/2010/main" val="340811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156</Words>
  <Application>Microsoft Macintosh PowerPoint</Application>
  <PresentationFormat>On-screen Show (4:3)</PresentationFormat>
  <Paragraphs>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Managing Riparian Pastures</vt:lpstr>
    </vt:vector>
  </TitlesOfParts>
  <Company>University of Minnesota</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Riparian Pastures</dc:title>
  <dc:creator>Sadie Schroeder</dc:creator>
  <cp:lastModifiedBy>Sadie A Schroeder</cp:lastModifiedBy>
  <cp:revision>2</cp:revision>
  <dcterms:created xsi:type="dcterms:W3CDTF">2017-03-16T15:41:28Z</dcterms:created>
  <dcterms:modified xsi:type="dcterms:W3CDTF">2017-03-24T14:43:04Z</dcterms:modified>
</cp:coreProperties>
</file>