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p:restoredTop sz="94746"/>
  </p:normalViewPr>
  <p:slideViewPr>
    <p:cSldViewPr>
      <p:cViewPr varScale="1">
        <p:scale>
          <a:sx n="65" d="100"/>
          <a:sy n="65" d="100"/>
        </p:scale>
        <p:origin x="60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image" Target="../media/image2.jpe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hPercent val="64"/>
      <c:rotY val="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0.15136476426799"/>
          <c:y val="6.9721115537848599E-2"/>
          <c:w val="0.794044665012407"/>
          <c:h val="0.72908366533864499"/>
        </c:manualLayout>
      </c:layout>
      <c:bar3DChart>
        <c:barDir val="col"/>
        <c:grouping val="clustered"/>
        <c:varyColors val="0"/>
        <c:ser>
          <c:idx val="7"/>
          <c:order val="0"/>
          <c:tx>
            <c:strRef>
              <c:f>Sheet1!$B$1</c:f>
              <c:strCache>
                <c:ptCount val="1"/>
                <c:pt idx="0">
                  <c:v>Horned Lark</c:v>
                </c:pt>
              </c:strCache>
            </c:strRef>
          </c:tx>
          <c:spPr>
            <a:solidFill>
              <a:srgbClr val="FFCC00"/>
            </a:solidFill>
            <a:ln w="13882">
              <a:solidFill>
                <a:schemeClr val="tx1"/>
              </a:solidFill>
              <a:prstDash val="solid"/>
            </a:ln>
          </c:spPr>
          <c:invertIfNegative val="0"/>
          <c:cat>
            <c:strRef>
              <c:f>Sheet1!$A$2:$A$6</c:f>
              <c:strCache>
                <c:ptCount val="5"/>
                <c:pt idx="0">
                  <c:v>0 - 4"</c:v>
                </c:pt>
                <c:pt idx="1">
                  <c:v>4" - 8"</c:v>
                </c:pt>
                <c:pt idx="2">
                  <c:v>9" - 12"</c:v>
                </c:pt>
                <c:pt idx="3">
                  <c:v>&gt;12"</c:v>
                </c:pt>
                <c:pt idx="4">
                  <c:v>Idle</c:v>
                </c:pt>
              </c:strCache>
            </c:strRef>
          </c:cat>
          <c:val>
            <c:numRef>
              <c:f>Sheet1!$B$2:$B$6</c:f>
              <c:numCache>
                <c:formatCode>General</c:formatCode>
                <c:ptCount val="5"/>
                <c:pt idx="0">
                  <c:v>71</c:v>
                </c:pt>
                <c:pt idx="1">
                  <c:v>20</c:v>
                </c:pt>
                <c:pt idx="2">
                  <c:v>14</c:v>
                </c:pt>
                <c:pt idx="3">
                  <c:v>0</c:v>
                </c:pt>
                <c:pt idx="4">
                  <c:v>0</c:v>
                </c:pt>
              </c:numCache>
            </c:numRef>
          </c:val>
          <c:extLst>
            <c:ext xmlns:c16="http://schemas.microsoft.com/office/drawing/2014/chart" uri="{C3380CC4-5D6E-409C-BE32-E72D297353CC}">
              <c16:uniqueId val="{00000000-91F0-4399-8586-6E9933A16A64}"/>
            </c:ext>
          </c:extLst>
        </c:ser>
        <c:ser>
          <c:idx val="0"/>
          <c:order val="1"/>
          <c:tx>
            <c:strRef>
              <c:f>Sheet1!$C$1</c:f>
              <c:strCache>
                <c:ptCount val="1"/>
                <c:pt idx="0">
                  <c:v>Upland Sandpiper</c:v>
                </c:pt>
              </c:strCache>
            </c:strRef>
          </c:tx>
          <c:spPr>
            <a:solidFill>
              <a:srgbClr val="99CC00"/>
            </a:solidFill>
            <a:ln w="13882">
              <a:solidFill>
                <a:schemeClr val="tx1"/>
              </a:solidFill>
              <a:prstDash val="solid"/>
            </a:ln>
          </c:spPr>
          <c:invertIfNegative val="0"/>
          <c:cat>
            <c:strRef>
              <c:f>Sheet1!$A$2:$A$6</c:f>
              <c:strCache>
                <c:ptCount val="5"/>
                <c:pt idx="0">
                  <c:v>0 - 4"</c:v>
                </c:pt>
                <c:pt idx="1">
                  <c:v>4" - 8"</c:v>
                </c:pt>
                <c:pt idx="2">
                  <c:v>9" - 12"</c:v>
                </c:pt>
                <c:pt idx="3">
                  <c:v>&gt;12"</c:v>
                </c:pt>
                <c:pt idx="4">
                  <c:v>Idle</c:v>
                </c:pt>
              </c:strCache>
            </c:strRef>
          </c:cat>
          <c:val>
            <c:numRef>
              <c:f>Sheet1!$C$2:$C$6</c:f>
              <c:numCache>
                <c:formatCode>General</c:formatCode>
                <c:ptCount val="5"/>
                <c:pt idx="0">
                  <c:v>310</c:v>
                </c:pt>
                <c:pt idx="1">
                  <c:v>537</c:v>
                </c:pt>
                <c:pt idx="2">
                  <c:v>520</c:v>
                </c:pt>
                <c:pt idx="3">
                  <c:v>135</c:v>
                </c:pt>
                <c:pt idx="4">
                  <c:v>0</c:v>
                </c:pt>
              </c:numCache>
            </c:numRef>
          </c:val>
          <c:extLst>
            <c:ext xmlns:c16="http://schemas.microsoft.com/office/drawing/2014/chart" uri="{C3380CC4-5D6E-409C-BE32-E72D297353CC}">
              <c16:uniqueId val="{00000001-91F0-4399-8586-6E9933A16A64}"/>
            </c:ext>
          </c:extLst>
        </c:ser>
        <c:ser>
          <c:idx val="2"/>
          <c:order val="2"/>
          <c:tx>
            <c:strRef>
              <c:f>Sheet1!$D$1</c:f>
              <c:strCache>
                <c:ptCount val="1"/>
                <c:pt idx="0">
                  <c:v>Grasshopper Sparrow</c:v>
                </c:pt>
              </c:strCache>
            </c:strRef>
          </c:tx>
          <c:spPr>
            <a:solidFill>
              <a:srgbClr val="993300"/>
            </a:solidFill>
            <a:ln w="13882">
              <a:solidFill>
                <a:schemeClr val="tx1"/>
              </a:solidFill>
              <a:prstDash val="solid"/>
            </a:ln>
          </c:spPr>
          <c:invertIfNegative val="0"/>
          <c:cat>
            <c:strRef>
              <c:f>Sheet1!$A$2:$A$6</c:f>
              <c:strCache>
                <c:ptCount val="5"/>
                <c:pt idx="0">
                  <c:v>0 - 4"</c:v>
                </c:pt>
                <c:pt idx="1">
                  <c:v>4" - 8"</c:v>
                </c:pt>
                <c:pt idx="2">
                  <c:v>9" - 12"</c:v>
                </c:pt>
                <c:pt idx="3">
                  <c:v>&gt;12"</c:v>
                </c:pt>
                <c:pt idx="4">
                  <c:v>Idle</c:v>
                </c:pt>
              </c:strCache>
            </c:strRef>
          </c:cat>
          <c:val>
            <c:numRef>
              <c:f>Sheet1!$D$2:$D$6</c:f>
              <c:numCache>
                <c:formatCode>General</c:formatCode>
                <c:ptCount val="5"/>
                <c:pt idx="0">
                  <c:v>393</c:v>
                </c:pt>
                <c:pt idx="1">
                  <c:v>868</c:v>
                </c:pt>
                <c:pt idx="2">
                  <c:v>645</c:v>
                </c:pt>
                <c:pt idx="3">
                  <c:v>55</c:v>
                </c:pt>
                <c:pt idx="4">
                  <c:v>0</c:v>
                </c:pt>
              </c:numCache>
            </c:numRef>
          </c:val>
          <c:extLst>
            <c:ext xmlns:c16="http://schemas.microsoft.com/office/drawing/2014/chart" uri="{C3380CC4-5D6E-409C-BE32-E72D297353CC}">
              <c16:uniqueId val="{00000002-91F0-4399-8586-6E9933A16A64}"/>
            </c:ext>
          </c:extLst>
        </c:ser>
        <c:ser>
          <c:idx val="3"/>
          <c:order val="3"/>
          <c:tx>
            <c:strRef>
              <c:f>Sheet1!$E$1</c:f>
              <c:strCache>
                <c:ptCount val="1"/>
                <c:pt idx="0">
                  <c:v>Eastern Meadowlark</c:v>
                </c:pt>
              </c:strCache>
            </c:strRef>
          </c:tx>
          <c:spPr>
            <a:solidFill>
              <a:srgbClr val="FF9900"/>
            </a:solidFill>
            <a:ln w="13882">
              <a:solidFill>
                <a:schemeClr val="tx1"/>
              </a:solidFill>
              <a:prstDash val="solid"/>
            </a:ln>
          </c:spPr>
          <c:invertIfNegative val="0"/>
          <c:cat>
            <c:strRef>
              <c:f>Sheet1!$A$2:$A$6</c:f>
              <c:strCache>
                <c:ptCount val="5"/>
                <c:pt idx="0">
                  <c:v>0 - 4"</c:v>
                </c:pt>
                <c:pt idx="1">
                  <c:v>4" - 8"</c:v>
                </c:pt>
                <c:pt idx="2">
                  <c:v>9" - 12"</c:v>
                </c:pt>
                <c:pt idx="3">
                  <c:v>&gt;12"</c:v>
                </c:pt>
                <c:pt idx="4">
                  <c:v>Idle</c:v>
                </c:pt>
              </c:strCache>
            </c:strRef>
          </c:cat>
          <c:val>
            <c:numRef>
              <c:f>Sheet1!$E$2:$E$6</c:f>
              <c:numCache>
                <c:formatCode>General</c:formatCode>
                <c:ptCount val="5"/>
                <c:pt idx="0">
                  <c:v>612</c:v>
                </c:pt>
                <c:pt idx="1">
                  <c:v>1032</c:v>
                </c:pt>
                <c:pt idx="2">
                  <c:v>1104</c:v>
                </c:pt>
                <c:pt idx="3">
                  <c:v>309</c:v>
                </c:pt>
                <c:pt idx="4">
                  <c:v>64</c:v>
                </c:pt>
              </c:numCache>
            </c:numRef>
          </c:val>
          <c:extLst>
            <c:ext xmlns:c16="http://schemas.microsoft.com/office/drawing/2014/chart" uri="{C3380CC4-5D6E-409C-BE32-E72D297353CC}">
              <c16:uniqueId val="{00000003-91F0-4399-8586-6E9933A16A64}"/>
            </c:ext>
          </c:extLst>
        </c:ser>
        <c:ser>
          <c:idx val="4"/>
          <c:order val="4"/>
          <c:tx>
            <c:strRef>
              <c:f>Sheet1!$F$1</c:f>
              <c:strCache>
                <c:ptCount val="1"/>
                <c:pt idx="0">
                  <c:v>Bobolink</c:v>
                </c:pt>
              </c:strCache>
            </c:strRef>
          </c:tx>
          <c:spPr>
            <a:solidFill>
              <a:srgbClr val="FF0000"/>
            </a:solidFill>
            <a:ln w="13882">
              <a:solidFill>
                <a:schemeClr val="tx1"/>
              </a:solidFill>
              <a:prstDash val="solid"/>
            </a:ln>
          </c:spPr>
          <c:invertIfNegative val="0"/>
          <c:cat>
            <c:strRef>
              <c:f>Sheet1!$A$2:$A$6</c:f>
              <c:strCache>
                <c:ptCount val="5"/>
                <c:pt idx="0">
                  <c:v>0 - 4"</c:v>
                </c:pt>
                <c:pt idx="1">
                  <c:v>4" - 8"</c:v>
                </c:pt>
                <c:pt idx="2">
                  <c:v>9" - 12"</c:v>
                </c:pt>
                <c:pt idx="3">
                  <c:v>&gt;12"</c:v>
                </c:pt>
                <c:pt idx="4">
                  <c:v>Idle</c:v>
                </c:pt>
              </c:strCache>
            </c:strRef>
          </c:cat>
          <c:val>
            <c:numRef>
              <c:f>Sheet1!$F$2:$F$6</c:f>
              <c:numCache>
                <c:formatCode>General</c:formatCode>
                <c:ptCount val="5"/>
                <c:pt idx="0">
                  <c:v>16</c:v>
                </c:pt>
                <c:pt idx="1">
                  <c:v>87</c:v>
                </c:pt>
                <c:pt idx="2">
                  <c:v>121</c:v>
                </c:pt>
                <c:pt idx="3">
                  <c:v>52</c:v>
                </c:pt>
                <c:pt idx="4">
                  <c:v>0</c:v>
                </c:pt>
              </c:numCache>
            </c:numRef>
          </c:val>
          <c:extLst>
            <c:ext xmlns:c16="http://schemas.microsoft.com/office/drawing/2014/chart" uri="{C3380CC4-5D6E-409C-BE32-E72D297353CC}">
              <c16:uniqueId val="{00000004-91F0-4399-8586-6E9933A16A64}"/>
            </c:ext>
          </c:extLst>
        </c:ser>
        <c:ser>
          <c:idx val="5"/>
          <c:order val="5"/>
          <c:tx>
            <c:strRef>
              <c:f>Sheet1!$G$1</c:f>
              <c:strCache>
                <c:ptCount val="1"/>
                <c:pt idx="0">
                  <c:v>Henslow's Sparrow</c:v>
                </c:pt>
              </c:strCache>
            </c:strRef>
          </c:tx>
          <c:spPr>
            <a:solidFill>
              <a:srgbClr val="FFFF00"/>
            </a:solidFill>
            <a:ln w="13882">
              <a:solidFill>
                <a:schemeClr val="tx1"/>
              </a:solidFill>
              <a:prstDash val="solid"/>
            </a:ln>
          </c:spPr>
          <c:invertIfNegative val="0"/>
          <c:cat>
            <c:strRef>
              <c:f>Sheet1!$A$2:$A$6</c:f>
              <c:strCache>
                <c:ptCount val="5"/>
                <c:pt idx="0">
                  <c:v>0 - 4"</c:v>
                </c:pt>
                <c:pt idx="1">
                  <c:v>4" - 8"</c:v>
                </c:pt>
                <c:pt idx="2">
                  <c:v>9" - 12"</c:v>
                </c:pt>
                <c:pt idx="3">
                  <c:v>&gt;12"</c:v>
                </c:pt>
                <c:pt idx="4">
                  <c:v>Idle</c:v>
                </c:pt>
              </c:strCache>
            </c:strRef>
          </c:cat>
          <c:val>
            <c:numRef>
              <c:f>Sheet1!$G$2:$G$6</c:f>
              <c:numCache>
                <c:formatCode>General</c:formatCode>
                <c:ptCount val="5"/>
                <c:pt idx="0">
                  <c:v>0</c:v>
                </c:pt>
                <c:pt idx="1">
                  <c:v>136</c:v>
                </c:pt>
                <c:pt idx="2">
                  <c:v>419</c:v>
                </c:pt>
                <c:pt idx="3">
                  <c:v>689</c:v>
                </c:pt>
                <c:pt idx="4">
                  <c:v>617</c:v>
                </c:pt>
              </c:numCache>
            </c:numRef>
          </c:val>
          <c:extLst>
            <c:ext xmlns:c16="http://schemas.microsoft.com/office/drawing/2014/chart" uri="{C3380CC4-5D6E-409C-BE32-E72D297353CC}">
              <c16:uniqueId val="{00000005-91F0-4399-8586-6E9933A16A64}"/>
            </c:ext>
          </c:extLst>
        </c:ser>
        <c:ser>
          <c:idx val="6"/>
          <c:order val="6"/>
          <c:tx>
            <c:strRef>
              <c:f>Sheet1!$H$1</c:f>
              <c:strCache>
                <c:ptCount val="1"/>
                <c:pt idx="0">
                  <c:v>Sedge Wren</c:v>
                </c:pt>
              </c:strCache>
            </c:strRef>
          </c:tx>
          <c:spPr>
            <a:solidFill>
              <a:srgbClr val="FFFFFF"/>
            </a:solidFill>
            <a:ln w="13882">
              <a:solidFill>
                <a:schemeClr val="tx1"/>
              </a:solidFill>
              <a:prstDash val="solid"/>
            </a:ln>
          </c:spPr>
          <c:invertIfNegative val="0"/>
          <c:cat>
            <c:strRef>
              <c:f>Sheet1!$A$2:$A$6</c:f>
              <c:strCache>
                <c:ptCount val="5"/>
                <c:pt idx="0">
                  <c:v>0 - 4"</c:v>
                </c:pt>
                <c:pt idx="1">
                  <c:v>4" - 8"</c:v>
                </c:pt>
                <c:pt idx="2">
                  <c:v>9" - 12"</c:v>
                </c:pt>
                <c:pt idx="3">
                  <c:v>&gt;12"</c:v>
                </c:pt>
                <c:pt idx="4">
                  <c:v>Idle</c:v>
                </c:pt>
              </c:strCache>
            </c:strRef>
          </c:cat>
          <c:val>
            <c:numRef>
              <c:f>Sheet1!$H$2:$H$6</c:f>
              <c:numCache>
                <c:formatCode>General</c:formatCode>
                <c:ptCount val="5"/>
                <c:pt idx="0">
                  <c:v>0</c:v>
                </c:pt>
                <c:pt idx="1">
                  <c:v>0</c:v>
                </c:pt>
                <c:pt idx="2">
                  <c:v>5</c:v>
                </c:pt>
                <c:pt idx="3">
                  <c:v>23</c:v>
                </c:pt>
                <c:pt idx="4">
                  <c:v>17</c:v>
                </c:pt>
              </c:numCache>
            </c:numRef>
          </c:val>
          <c:extLst>
            <c:ext xmlns:c16="http://schemas.microsoft.com/office/drawing/2014/chart" uri="{C3380CC4-5D6E-409C-BE32-E72D297353CC}">
              <c16:uniqueId val="{00000006-91F0-4399-8586-6E9933A16A64}"/>
            </c:ext>
          </c:extLst>
        </c:ser>
        <c:dLbls>
          <c:showLegendKey val="0"/>
          <c:showVal val="0"/>
          <c:showCatName val="0"/>
          <c:showSerName val="0"/>
          <c:showPercent val="0"/>
          <c:showBubbleSize val="0"/>
        </c:dLbls>
        <c:gapWidth val="150"/>
        <c:gapDepth val="0"/>
        <c:shape val="box"/>
        <c:axId val="1108636096"/>
        <c:axId val="1108638640"/>
        <c:axId val="0"/>
      </c:bar3DChart>
      <c:catAx>
        <c:axId val="1108636096"/>
        <c:scaling>
          <c:orientation val="minMax"/>
        </c:scaling>
        <c:delete val="0"/>
        <c:axPos val="b"/>
        <c:title>
          <c:tx>
            <c:rich>
              <a:bodyPr/>
              <a:lstStyle/>
              <a:p>
                <a:pPr>
                  <a:defRPr sz="1968" b="1" i="0" u="none" strike="noStrike" baseline="0">
                    <a:solidFill>
                      <a:schemeClr val="tx2"/>
                    </a:solidFill>
                    <a:latin typeface="Arial"/>
                    <a:ea typeface="Arial"/>
                    <a:cs typeface="Arial"/>
                  </a:defRPr>
                </a:pPr>
                <a:r>
                  <a:rPr lang="en-US" dirty="0">
                    <a:solidFill>
                      <a:srgbClr val="FFFF00"/>
                    </a:solidFill>
                  </a:rPr>
                  <a:t>Grazed Vegetation Height</a:t>
                </a:r>
              </a:p>
            </c:rich>
          </c:tx>
          <c:layout>
            <c:manualLayout>
              <c:xMode val="edge"/>
              <c:yMode val="edge"/>
              <c:x val="0.36503500448311599"/>
              <c:y val="0.893303500996802"/>
            </c:manualLayout>
          </c:layout>
          <c:overlay val="0"/>
          <c:spPr>
            <a:noFill/>
            <a:ln w="27765">
              <a:noFill/>
            </a:ln>
          </c:spPr>
        </c:title>
        <c:numFmt formatCode="General" sourceLinked="1"/>
        <c:majorTickMark val="out"/>
        <c:minorTickMark val="none"/>
        <c:tickLblPos val="low"/>
        <c:spPr>
          <a:pattFill prst="pct50">
            <a:fgClr>
              <a:schemeClr val="bg1"/>
            </a:fgClr>
            <a:bgClr>
              <a:schemeClr val="accent2">
                <a:lumMod val="60000"/>
                <a:lumOff val="40000"/>
              </a:schemeClr>
            </a:bgClr>
          </a:pattFill>
          <a:ln w="3471">
            <a:solidFill>
              <a:schemeClr val="tx1"/>
            </a:solidFill>
            <a:prstDash val="solid"/>
          </a:ln>
        </c:spPr>
        <c:txPr>
          <a:bodyPr rot="0" vert="horz"/>
          <a:lstStyle/>
          <a:p>
            <a:pPr>
              <a:defRPr sz="1968" b="1" i="0" u="none" strike="noStrike" baseline="0">
                <a:solidFill>
                  <a:schemeClr val="tx2"/>
                </a:solidFill>
                <a:latin typeface="Arial"/>
                <a:ea typeface="Arial"/>
                <a:cs typeface="Arial"/>
              </a:defRPr>
            </a:pPr>
            <a:endParaRPr lang="en-US"/>
          </a:p>
        </c:txPr>
        <c:crossAx val="1108638640"/>
        <c:crosses val="autoZero"/>
        <c:auto val="1"/>
        <c:lblAlgn val="ctr"/>
        <c:lblOffset val="100"/>
        <c:tickLblSkip val="1"/>
        <c:tickMarkSkip val="1"/>
        <c:noMultiLvlLbl val="0"/>
      </c:catAx>
      <c:valAx>
        <c:axId val="1108638640"/>
        <c:scaling>
          <c:orientation val="minMax"/>
        </c:scaling>
        <c:delete val="0"/>
        <c:axPos val="l"/>
        <c:majorGridlines>
          <c:spPr>
            <a:ln w="3471">
              <a:solidFill>
                <a:schemeClr val="tx1"/>
              </a:solidFill>
              <a:prstDash val="solid"/>
            </a:ln>
          </c:spPr>
        </c:majorGridlines>
        <c:title>
          <c:tx>
            <c:rich>
              <a:bodyPr/>
              <a:lstStyle/>
              <a:p>
                <a:pPr>
                  <a:defRPr sz="1968" b="1" i="0" u="none" strike="noStrike" baseline="0">
                    <a:solidFill>
                      <a:schemeClr val="tx2"/>
                    </a:solidFill>
                    <a:latin typeface="Arial"/>
                    <a:ea typeface="Arial"/>
                    <a:cs typeface="Arial"/>
                  </a:defRPr>
                </a:pPr>
                <a:r>
                  <a:rPr lang="en-US" dirty="0">
                    <a:solidFill>
                      <a:srgbClr val="FFFF00"/>
                    </a:solidFill>
                  </a:rPr>
                  <a:t>Total # of Birds</a:t>
                </a:r>
              </a:p>
            </c:rich>
          </c:tx>
          <c:layout>
            <c:manualLayout>
              <c:xMode val="edge"/>
              <c:yMode val="edge"/>
              <c:x val="6.7110471735186E-2"/>
              <c:y val="0.43028001281260603"/>
            </c:manualLayout>
          </c:layout>
          <c:overlay val="0"/>
          <c:spPr>
            <a:noFill/>
            <a:ln w="27765">
              <a:noFill/>
            </a:ln>
          </c:spPr>
        </c:title>
        <c:numFmt formatCode="General" sourceLinked="1"/>
        <c:majorTickMark val="out"/>
        <c:minorTickMark val="none"/>
        <c:tickLblPos val="nextTo"/>
        <c:spPr>
          <a:ln w="3471">
            <a:solidFill>
              <a:schemeClr val="tx1"/>
            </a:solidFill>
            <a:prstDash val="solid"/>
          </a:ln>
        </c:spPr>
        <c:txPr>
          <a:bodyPr rot="0" vert="horz"/>
          <a:lstStyle/>
          <a:p>
            <a:pPr>
              <a:defRPr sz="1968" b="1" i="0" u="none" strike="noStrike" baseline="0">
                <a:solidFill>
                  <a:srgbClr val="FFC000"/>
                </a:solidFill>
                <a:latin typeface="Arial"/>
                <a:ea typeface="Arial"/>
                <a:cs typeface="Arial"/>
              </a:defRPr>
            </a:pPr>
            <a:endParaRPr lang="en-US"/>
          </a:p>
        </c:txPr>
        <c:crossAx val="1108636096"/>
        <c:crosses val="autoZero"/>
        <c:crossBetween val="between"/>
      </c:valAx>
      <c:spPr>
        <a:noFill/>
        <a:ln w="27765">
          <a:noFill/>
        </a:ln>
      </c:spPr>
    </c:plotArea>
    <c:legend>
      <c:legendPos val="r"/>
      <c:legendEntry>
        <c:idx val="0"/>
        <c:txPr>
          <a:bodyPr/>
          <a:lstStyle/>
          <a:p>
            <a:pPr>
              <a:defRPr sz="1202" b="1" i="0" u="none" strike="noStrike" baseline="0">
                <a:solidFill>
                  <a:schemeClr val="tx1"/>
                </a:solidFill>
                <a:latin typeface="Arial"/>
                <a:ea typeface="Arial"/>
                <a:cs typeface="Arial"/>
              </a:defRPr>
            </a:pPr>
            <a:endParaRPr lang="en-US"/>
          </a:p>
        </c:txPr>
      </c:legendEntry>
      <c:legendEntry>
        <c:idx val="1"/>
        <c:txPr>
          <a:bodyPr/>
          <a:lstStyle/>
          <a:p>
            <a:pPr>
              <a:defRPr sz="1202" b="1" i="0" u="none" strike="noStrike" baseline="0">
                <a:solidFill>
                  <a:schemeClr val="tx1"/>
                </a:solidFill>
                <a:latin typeface="Arial"/>
                <a:ea typeface="Arial"/>
                <a:cs typeface="Arial"/>
              </a:defRPr>
            </a:pPr>
            <a:endParaRPr lang="en-US"/>
          </a:p>
        </c:txPr>
      </c:legendEntry>
      <c:legendEntry>
        <c:idx val="2"/>
        <c:txPr>
          <a:bodyPr/>
          <a:lstStyle/>
          <a:p>
            <a:pPr>
              <a:defRPr sz="1202" b="1" i="0" u="none" strike="noStrike" baseline="0">
                <a:solidFill>
                  <a:schemeClr val="tx1"/>
                </a:solidFill>
                <a:latin typeface="Arial"/>
                <a:ea typeface="Arial"/>
                <a:cs typeface="Arial"/>
              </a:defRPr>
            </a:pPr>
            <a:endParaRPr lang="en-US"/>
          </a:p>
        </c:txPr>
      </c:legendEntry>
      <c:legendEntry>
        <c:idx val="3"/>
        <c:txPr>
          <a:bodyPr/>
          <a:lstStyle/>
          <a:p>
            <a:pPr>
              <a:defRPr sz="1202" b="1" i="0" u="none" strike="noStrike" baseline="0">
                <a:solidFill>
                  <a:schemeClr val="tx1"/>
                </a:solidFill>
                <a:latin typeface="Arial"/>
                <a:ea typeface="Arial"/>
                <a:cs typeface="Arial"/>
              </a:defRPr>
            </a:pPr>
            <a:endParaRPr lang="en-US"/>
          </a:p>
        </c:txPr>
      </c:legendEntry>
      <c:legendEntry>
        <c:idx val="4"/>
        <c:txPr>
          <a:bodyPr/>
          <a:lstStyle/>
          <a:p>
            <a:pPr>
              <a:defRPr sz="1202" b="1" i="0" u="none" strike="noStrike" baseline="0">
                <a:solidFill>
                  <a:schemeClr val="tx1"/>
                </a:solidFill>
                <a:latin typeface="Arial"/>
                <a:ea typeface="Arial"/>
                <a:cs typeface="Arial"/>
              </a:defRPr>
            </a:pPr>
            <a:endParaRPr lang="en-US"/>
          </a:p>
        </c:txPr>
      </c:legendEntry>
      <c:legendEntry>
        <c:idx val="5"/>
        <c:txPr>
          <a:bodyPr/>
          <a:lstStyle/>
          <a:p>
            <a:pPr>
              <a:defRPr sz="1202" b="1" i="0" u="none" strike="noStrike" baseline="0">
                <a:solidFill>
                  <a:schemeClr val="tx1"/>
                </a:solidFill>
                <a:latin typeface="Arial"/>
                <a:ea typeface="Arial"/>
                <a:cs typeface="Arial"/>
              </a:defRPr>
            </a:pPr>
            <a:endParaRPr lang="en-US"/>
          </a:p>
        </c:txPr>
      </c:legendEntry>
      <c:legendEntry>
        <c:idx val="6"/>
        <c:txPr>
          <a:bodyPr/>
          <a:lstStyle/>
          <a:p>
            <a:pPr>
              <a:defRPr sz="1202" b="1" i="0" u="none" strike="noStrike" baseline="0">
                <a:solidFill>
                  <a:schemeClr val="tx1"/>
                </a:solidFill>
                <a:latin typeface="Arial"/>
                <a:ea typeface="Arial"/>
                <a:cs typeface="Arial"/>
              </a:defRPr>
            </a:pPr>
            <a:endParaRPr lang="en-US"/>
          </a:p>
        </c:txPr>
      </c:legendEntry>
      <c:layout>
        <c:manualLayout>
          <c:xMode val="edge"/>
          <c:yMode val="edge"/>
          <c:x val="0.73697270471464005"/>
          <c:y val="0"/>
          <c:w val="0.241935483870968"/>
          <c:h val="0.33665338645418302"/>
        </c:manualLayout>
      </c:layout>
      <c:overlay val="0"/>
      <c:spPr>
        <a:blipFill>
          <a:blip xmlns:r="http://schemas.openxmlformats.org/officeDocument/2006/relationships" r:embed="rId1"/>
          <a:tile tx="0" ty="0" sx="100000" sy="100000" flip="none" algn="tl"/>
        </a:blipFill>
        <a:ln w="3471">
          <a:solidFill>
            <a:schemeClr val="tx1"/>
          </a:solidFill>
          <a:prstDash val="solid"/>
        </a:ln>
      </c:spPr>
      <c:txPr>
        <a:bodyPr/>
        <a:lstStyle/>
        <a:p>
          <a:pPr>
            <a:defRPr sz="1202" b="1" i="0" u="none" strike="noStrike" baseline="0">
              <a:solidFill>
                <a:schemeClr val="bg1"/>
              </a:solidFill>
              <a:latin typeface="Arial"/>
              <a:ea typeface="Arial"/>
              <a:cs typeface="Arial"/>
            </a:defRPr>
          </a:pPr>
          <a:endParaRPr lang="en-US"/>
        </a:p>
      </c:txPr>
    </c:legend>
    <c:plotVisOnly val="1"/>
    <c:dispBlanksAs val="gap"/>
    <c:showDLblsOverMax val="0"/>
  </c:chart>
  <c:spPr>
    <a:noFill/>
    <a:ln>
      <a:noFill/>
    </a:ln>
  </c:spPr>
  <c:txPr>
    <a:bodyPr/>
    <a:lstStyle/>
    <a:p>
      <a:pPr>
        <a:defRPr sz="1968" b="1" i="0" u="none" strike="noStrike" baseline="0">
          <a:solidFill>
            <a:schemeClr val="tx1"/>
          </a:solidFill>
          <a:latin typeface="Arial"/>
          <a:ea typeface="Arial"/>
          <a:cs typeface="Arial"/>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051492-C350-4EAE-9F59-FE1172B85FBD}" type="datetimeFigureOut">
              <a:rPr lang="en-US" smtClean="0"/>
              <a:t>6/22/2017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766A3F-F589-458A-9DF9-7C12A0DBB79D}" type="slidenum">
              <a:rPr lang="en-US" smtClean="0"/>
              <a:t>‹#›</a:t>
            </a:fld>
            <a:endParaRPr lang="en-US"/>
          </a:p>
        </p:txBody>
      </p:sp>
    </p:spTree>
    <p:extLst>
      <p:ext uri="{BB962C8B-B14F-4D97-AF65-F5344CB8AC3E}">
        <p14:creationId xmlns:p14="http://schemas.microsoft.com/office/powerpoint/2010/main" val="2790218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Regardless of the species growing in the grassland or pasture, managing it to provide high quality habitat for grassland wildlife is very possible. As noted in the previous slide, the birds of North American grasslands are adapted to grazing. This slide from some Missouri research shows the attraction of grassland birds to the vegetation structure created by grazing. You can see the list of species in the upper right hand corner. Across the x-axis of the graph is vegetation height and what this illustrates is that most of the species select the grazed habitat with shorter more variable structure. There are a few species that prefer tall, dense, idle grasslands as well. The point is that we need to provide habitat across this spectrum in order to have healthy populations of these declining species.</a:t>
            </a:r>
          </a:p>
        </p:txBody>
      </p:sp>
      <p:sp>
        <p:nvSpPr>
          <p:cNvPr id="4" name="Slide Number Placeholder 3"/>
          <p:cNvSpPr>
            <a:spLocks noGrp="1"/>
          </p:cNvSpPr>
          <p:nvPr>
            <p:ph type="sldNum" sz="quarter" idx="10"/>
          </p:nvPr>
        </p:nvSpPr>
        <p:spPr/>
        <p:txBody>
          <a:bodyPr/>
          <a:lstStyle/>
          <a:p>
            <a:pPr>
              <a:defRPr/>
            </a:pPr>
            <a:fld id="{41539F74-44EB-42FB-9E66-262B5266E79B}"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915679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0300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884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9329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a:solidFill>
                <a:prstClr val="black">
                  <a:tint val="75000"/>
                </a:prstClr>
              </a:solidFill>
            </a:endParaRPr>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solidFill>
                <a:prstClr val="black">
                  <a:tint val="75000"/>
                </a:prstClr>
              </a:solidFill>
            </a:endParaRPr>
          </a:p>
        </p:txBody>
      </p:sp>
      <p:sp>
        <p:nvSpPr>
          <p:cNvPr id="5" name="Slide Number Placeholder 4"/>
          <p:cNvSpPr>
            <a:spLocks noGrp="1"/>
          </p:cNvSpPr>
          <p:nvPr>
            <p:ph type="sldNum" sz="quarter" idx="12"/>
          </p:nvPr>
        </p:nvSpPr>
        <p:spPr>
          <a:xfrm>
            <a:off x="6553200" y="6248400"/>
            <a:ext cx="1905000" cy="457200"/>
          </a:xfrm>
        </p:spPr>
        <p:txBody>
          <a:bodyPr/>
          <a:lstStyle>
            <a:lvl1pPr>
              <a:defRPr smtClean="0"/>
            </a:lvl1pPr>
          </a:lstStyle>
          <a:p>
            <a:fld id="{F7A29968-B2F5-4208-A90D-E57AC2C04514}"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80607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CAF626-46A1-40C8-8F30-0E376FB3D44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47183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F1BC57-4119-40CD-BD6B-C5CB9CB3BA5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640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445197D-A334-48BE-98A4-9AD9820F4A4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6578361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07D692E-EBC0-401D-B532-DE6E4E0B3BA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8607346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0279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9520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5733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4331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6060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554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51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3879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076C22-FD7D-455E-9AD8-BA9E288664CA}" type="datetimeFigureOut">
              <a:rPr lang="en-US" smtClean="0">
                <a:solidFill>
                  <a:prstClr val="black">
                    <a:tint val="75000"/>
                  </a:prstClr>
                </a:solidFill>
              </a:rPr>
              <a:pPr/>
              <a:t>6/22/2017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A53882-7A02-4E3E-A614-40FAD531A28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5033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3.jp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wentz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1450"/>
            <a:ext cx="8763000" cy="6572250"/>
          </a:xfrm>
          <a:prstGeom prst="rect">
            <a:avLst/>
          </a:prstGeom>
          <a:noFill/>
          <a:extLst>
            <a:ext uri="{909E8E84-426E-40DD-AFC4-6F175D3DCCD1}">
              <a14:hiddenFill xmlns:a14="http://schemas.microsoft.com/office/drawing/2010/main">
                <a:solidFill>
                  <a:srgbClr val="FFFFFF"/>
                </a:solidFill>
              </a14:hiddenFill>
            </a:ext>
          </a:extLst>
        </p:spPr>
      </p:pic>
      <p:sp>
        <p:nvSpPr>
          <p:cNvPr id="850947" name="Rectangle 3"/>
          <p:cNvSpPr>
            <a:spLocks noGrp="1" noChangeArrowheads="1"/>
          </p:cNvSpPr>
          <p:nvPr>
            <p:ph type="title"/>
          </p:nvPr>
        </p:nvSpPr>
        <p:spPr>
          <a:xfrm>
            <a:off x="503238" y="5464175"/>
            <a:ext cx="8077200" cy="609600"/>
          </a:xfrm>
        </p:spPr>
        <p:txBody>
          <a:bodyPr>
            <a:normAutofit fontScale="90000"/>
          </a:bodyPr>
          <a:lstStyle/>
          <a:p>
            <a:pPr algn="r"/>
            <a:r>
              <a:rPr lang="en-US" sz="3200" dirty="0" smtClean="0">
                <a:solidFill>
                  <a:srgbClr val="FFFF00"/>
                </a:solidFill>
              </a:rPr>
              <a:t>Managing Grazing to Enhance Grassland </a:t>
            </a:r>
            <a:r>
              <a:rPr lang="en-US" sz="3200" dirty="0">
                <a:solidFill>
                  <a:srgbClr val="FFFF00"/>
                </a:solidFill>
              </a:rPr>
              <a:t>Bird Habitat</a:t>
            </a:r>
          </a:p>
        </p:txBody>
      </p:sp>
      <p:graphicFrame>
        <p:nvGraphicFramePr>
          <p:cNvPr id="2" name="Object 4"/>
          <p:cNvGraphicFramePr>
            <a:graphicFrameLocks noGrp="1" noChangeAspect="1"/>
          </p:cNvGraphicFramePr>
          <p:nvPr>
            <p:ph type="chart" idx="1"/>
            <p:extLst>
              <p:ext uri="{D42A27DB-BD31-4B8C-83A1-F6EECF244321}">
                <p14:modId xmlns:p14="http://schemas.microsoft.com/office/powerpoint/2010/main" val="420559666"/>
              </p:ext>
            </p:extLst>
          </p:nvPr>
        </p:nvGraphicFramePr>
        <p:xfrm>
          <a:off x="508000" y="355600"/>
          <a:ext cx="8402638" cy="5229225"/>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p:nvPr/>
        </p:nvSpPr>
        <p:spPr>
          <a:xfrm>
            <a:off x="332509" y="6341161"/>
            <a:ext cx="3197173" cy="340690"/>
          </a:xfrm>
          <a:prstGeom prst="rect">
            <a:avLst/>
          </a:prstGeom>
          <a:solidFill>
            <a:schemeClr val="bg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08709" y="6359710"/>
            <a:ext cx="3120973" cy="307777"/>
          </a:xfrm>
          <a:prstGeom prst="rect">
            <a:avLst/>
          </a:prstGeom>
          <a:solidFill>
            <a:schemeClr val="bg1"/>
          </a:solidFill>
        </p:spPr>
        <p:txBody>
          <a:bodyPr wrap="square" rtlCol="0">
            <a:spAutoFit/>
          </a:bodyPr>
          <a:lstStyle/>
          <a:p>
            <a:r>
              <a:rPr lang="en-US" sz="1400" dirty="0" smtClean="0"/>
              <a:t>Slide Source: Laura Paine</a:t>
            </a:r>
            <a:endParaRPr lang="en-US" sz="1400" dirty="0"/>
          </a:p>
        </p:txBody>
      </p:sp>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66109" y="6350108"/>
            <a:ext cx="1017821" cy="322795"/>
          </a:xfrm>
          <a:prstGeom prst="rect">
            <a:avLst/>
          </a:prstGeom>
          <a:solidFill>
            <a:schemeClr val="bg1"/>
          </a:solidFill>
        </p:spPr>
      </p:pic>
      <p:sp>
        <p:nvSpPr>
          <p:cNvPr id="3" name="TextBox 2"/>
          <p:cNvSpPr txBox="1"/>
          <p:nvPr/>
        </p:nvSpPr>
        <p:spPr>
          <a:xfrm>
            <a:off x="3725147" y="6255811"/>
            <a:ext cx="5029200" cy="430887"/>
          </a:xfrm>
          <a:prstGeom prst="rect">
            <a:avLst/>
          </a:prstGeom>
          <a:solidFill>
            <a:schemeClr val="bg1"/>
          </a:solidFill>
        </p:spPr>
        <p:txBody>
          <a:bodyPr wrap="square" rtlCol="0">
            <a:spAutoFit/>
          </a:bodyPr>
          <a:lstStyle/>
          <a:p>
            <a:r>
              <a:rPr lang="en-US" sz="1100" i="1" dirty="0"/>
              <a:t>Skinner, R.M. 1975. Grassland use patterns and prairie bird populations in Missouri. In: M.K. </a:t>
            </a:r>
            <a:r>
              <a:rPr lang="en-US" sz="1100" i="1" dirty="0" err="1"/>
              <a:t>Wali</a:t>
            </a:r>
            <a:r>
              <a:rPr lang="en-US" sz="1100" i="1" dirty="0"/>
              <a:t>, Ed. Prairie: A multiple view. University of North Dakota Press.</a:t>
            </a:r>
          </a:p>
        </p:txBody>
      </p:sp>
    </p:spTree>
    <p:extLst>
      <p:ext uri="{BB962C8B-B14F-4D97-AF65-F5344CB8AC3E}">
        <p14:creationId xmlns:p14="http://schemas.microsoft.com/office/powerpoint/2010/main" val="2117182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201</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1_Office Theme</vt:lpstr>
      <vt:lpstr>Managing Grazing to Enhance Grassland Bird Habitat</vt:lpstr>
    </vt:vector>
  </TitlesOfParts>
  <Company>University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Grazing to Enhance Grassland Bird Habitat</dc:title>
  <dc:creator>Sadie Schroeder</dc:creator>
  <cp:lastModifiedBy>Jane G Jewett</cp:lastModifiedBy>
  <cp:revision>4</cp:revision>
  <dcterms:created xsi:type="dcterms:W3CDTF">2017-03-16T16:16:38Z</dcterms:created>
  <dcterms:modified xsi:type="dcterms:W3CDTF">2017-06-22T23:35:20Z</dcterms:modified>
</cp:coreProperties>
</file>