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06"/>
    <p:restoredTop sz="94746"/>
  </p:normalViewPr>
  <p:slideViewPr>
    <p:cSldViewPr>
      <p:cViewPr varScale="1">
        <p:scale>
          <a:sx n="65" d="100"/>
          <a:sy n="65" d="100"/>
        </p:scale>
        <p:origin x="672"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jpe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A3C7E0-91CA-4AF1-8289-5BA07A828406}" type="datetimeFigureOut">
              <a:rPr lang="en-US" smtClean="0"/>
              <a:t>6/22/2017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17D89F-AFC4-4F2F-8BCE-E74DB13E2EFD}" type="slidenum">
              <a:rPr lang="en-US" smtClean="0"/>
              <a:t>‹#›</a:t>
            </a:fld>
            <a:endParaRPr lang="en-US"/>
          </a:p>
        </p:txBody>
      </p:sp>
    </p:spTree>
    <p:extLst>
      <p:ext uri="{BB962C8B-B14F-4D97-AF65-F5344CB8AC3E}">
        <p14:creationId xmlns:p14="http://schemas.microsoft.com/office/powerpoint/2010/main" val="1800231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80FDA99-4E62-4EA8-9433-00BD4D50E11F}" type="slidenum">
              <a:rPr lang="en-US" smtClean="0">
                <a:solidFill>
                  <a:srgbClr val="000000"/>
                </a:solidFill>
              </a:rPr>
              <a:pPr/>
              <a:t>1</a:t>
            </a:fld>
            <a:endParaRPr lang="en-US" smtClean="0">
              <a:solidFill>
                <a:srgbClr val="000000"/>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r>
              <a:rPr lang="en-US" sz="1800" dirty="0"/>
              <a:t>These are results from a study we did with Dave and others in the DNR. We looked at 20 trout stream reaches in SW WI and compared continuous grazing, managed grazing, grassy buffer strips and woody buffer strips. For bank erosion, it was not surprising that the unrestricted grazing resulted in the greatest amount of bank erosion.  The surprising thing was that woody buffers had the second highest amount and that MIG created conditions similar to grassy buffer strips.  For in-stream habitat (pools, riffles, substrate, channel depth and width, etc.), MIG again came out similar to grassy </a:t>
            </a:r>
            <a:r>
              <a:rPr lang="en-US" sz="1800" dirty="0" err="1"/>
              <a:t>bufferstrips</a:t>
            </a:r>
            <a:r>
              <a:rPr lang="en-US" sz="1800" dirty="0"/>
              <a:t> and better than woody </a:t>
            </a:r>
            <a:r>
              <a:rPr lang="en-US" sz="1800" dirty="0" err="1"/>
              <a:t>bufferstrips</a:t>
            </a:r>
            <a:r>
              <a:rPr lang="en-US" sz="1800" dirty="0"/>
              <a:t>.</a:t>
            </a:r>
          </a:p>
        </p:txBody>
      </p:sp>
    </p:spTree>
    <p:extLst>
      <p:ext uri="{BB962C8B-B14F-4D97-AF65-F5344CB8AC3E}">
        <p14:creationId xmlns:p14="http://schemas.microsoft.com/office/powerpoint/2010/main" val="3368641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076C22-FD7D-455E-9AD8-BA9E288664CA}" type="datetimeFigureOut">
              <a:rPr lang="en-US" smtClean="0">
                <a:solidFill>
                  <a:prstClr val="black">
                    <a:tint val="75000"/>
                  </a:prstClr>
                </a:solidFill>
              </a:rPr>
              <a:pPr/>
              <a:t>6/22/2017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5744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076C22-FD7D-455E-9AD8-BA9E288664CA}" type="datetimeFigureOut">
              <a:rPr lang="en-US" smtClean="0">
                <a:solidFill>
                  <a:prstClr val="black">
                    <a:tint val="75000"/>
                  </a:prstClr>
                </a:solidFill>
              </a:rPr>
              <a:pPr/>
              <a:t>6/22/2017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6380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076C22-FD7D-455E-9AD8-BA9E288664CA}" type="datetimeFigureOut">
              <a:rPr lang="en-US" smtClean="0">
                <a:solidFill>
                  <a:prstClr val="black">
                    <a:tint val="75000"/>
                  </a:prstClr>
                </a:solidFill>
              </a:rPr>
              <a:pPr/>
              <a:t>6/22/2017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745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smtClean="0"/>
            </a:lvl1pPr>
          </a:lstStyle>
          <a:p>
            <a:fld id="{F7A29968-B2F5-4208-A90D-E57AC2C0451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037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CAF626-46A1-40C8-8F30-0E376FB3D4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79078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F1BC57-4119-40CD-BD6B-C5CB9CB3BA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06533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445197D-A334-48BE-98A4-9AD9820F4A4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17563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7D692E-EBC0-401D-B532-DE6E4E0B3B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6993135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076C22-FD7D-455E-9AD8-BA9E288664CA}" type="datetimeFigureOut">
              <a:rPr lang="en-US" smtClean="0">
                <a:solidFill>
                  <a:prstClr val="black">
                    <a:tint val="75000"/>
                  </a:prstClr>
                </a:solidFill>
              </a:rPr>
              <a:pPr/>
              <a:t>6/22/2017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7050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076C22-FD7D-455E-9AD8-BA9E288664CA}" type="datetimeFigureOut">
              <a:rPr lang="en-US" smtClean="0">
                <a:solidFill>
                  <a:prstClr val="black">
                    <a:tint val="75000"/>
                  </a:prstClr>
                </a:solidFill>
              </a:rPr>
              <a:pPr/>
              <a:t>6/22/2017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325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076C22-FD7D-455E-9AD8-BA9E288664CA}" type="datetimeFigureOut">
              <a:rPr lang="en-US" smtClean="0">
                <a:solidFill>
                  <a:prstClr val="black">
                    <a:tint val="75000"/>
                  </a:prstClr>
                </a:solidFill>
              </a:rPr>
              <a:pPr/>
              <a:t>6/22/2017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217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076C22-FD7D-455E-9AD8-BA9E288664CA}" type="datetimeFigureOut">
              <a:rPr lang="en-US" smtClean="0">
                <a:solidFill>
                  <a:prstClr val="black">
                    <a:tint val="75000"/>
                  </a:prstClr>
                </a:solidFill>
              </a:rPr>
              <a:pPr/>
              <a:t>6/22/2017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5625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076C22-FD7D-455E-9AD8-BA9E288664CA}" type="datetimeFigureOut">
              <a:rPr lang="en-US" smtClean="0">
                <a:solidFill>
                  <a:prstClr val="black">
                    <a:tint val="75000"/>
                  </a:prstClr>
                </a:solidFill>
              </a:rPr>
              <a:pPr/>
              <a:t>6/22/2017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752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76C22-FD7D-455E-9AD8-BA9E288664CA}" type="datetimeFigureOut">
              <a:rPr lang="en-US" smtClean="0">
                <a:solidFill>
                  <a:prstClr val="black">
                    <a:tint val="75000"/>
                  </a:prstClr>
                </a:solidFill>
              </a:rPr>
              <a:pPr/>
              <a:t>6/22/2017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279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076C22-FD7D-455E-9AD8-BA9E288664CA}" type="datetimeFigureOut">
              <a:rPr lang="en-US" smtClean="0">
                <a:solidFill>
                  <a:prstClr val="black">
                    <a:tint val="75000"/>
                  </a:prstClr>
                </a:solidFill>
              </a:rPr>
              <a:pPr/>
              <a:t>6/22/2017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498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076C22-FD7D-455E-9AD8-BA9E288664CA}" type="datetimeFigureOut">
              <a:rPr lang="en-US" smtClean="0">
                <a:solidFill>
                  <a:prstClr val="black">
                    <a:tint val="75000"/>
                  </a:prstClr>
                </a:solidFill>
              </a:rPr>
              <a:pPr/>
              <a:t>6/22/2017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5532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76C22-FD7D-455E-9AD8-BA9E288664CA}" type="datetimeFigureOut">
              <a:rPr lang="en-US" smtClean="0">
                <a:solidFill>
                  <a:prstClr val="black">
                    <a:tint val="75000"/>
                  </a:prstClr>
                </a:solidFill>
              </a:rPr>
              <a:pPr/>
              <a:t>6/22/2017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76395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xml"/><Relationship Id="rId7" Type="http://schemas.openxmlformats.org/officeDocument/2006/relationships/image" Target="../media/image1.jpeg"/><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1.bin"/><Relationship Id="rId10" Type="http://schemas.openxmlformats.org/officeDocument/2006/relationships/image" Target="../media/image5.jpg"/><Relationship Id="rId4" Type="http://schemas.openxmlformats.org/officeDocument/2006/relationships/image" Target="../media/image4.png"/><Relationship Id="rId9"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33969" y="0"/>
            <a:ext cx="8958109" cy="6553200"/>
          </a:xfrm>
          <a:prstGeom prst="rect">
            <a:avLst/>
          </a:prstGeom>
        </p:spPr>
      </p:pic>
      <p:sp>
        <p:nvSpPr>
          <p:cNvPr id="3076" name="Rectangle 2"/>
          <p:cNvSpPr>
            <a:spLocks noGrp="1" noChangeArrowheads="1"/>
          </p:cNvSpPr>
          <p:nvPr>
            <p:ph type="title"/>
          </p:nvPr>
        </p:nvSpPr>
        <p:spPr>
          <a:xfrm>
            <a:off x="791727" y="152400"/>
            <a:ext cx="7666473" cy="675906"/>
          </a:xfrm>
          <a:noFill/>
        </p:spPr>
        <p:txBody>
          <a:bodyPr lIns="91351" tIns="45676" rIns="91351" bIns="45676"/>
          <a:lstStyle/>
          <a:p>
            <a:r>
              <a:rPr lang="en-US" sz="3600" b="1" dirty="0" smtClean="0">
                <a:solidFill>
                  <a:schemeClr val="bg1"/>
                </a:solidFill>
              </a:rPr>
              <a:t>Improving Aquatic Habitat</a:t>
            </a:r>
            <a:endParaRPr lang="en-US" sz="3600" dirty="0" smtClean="0">
              <a:solidFill>
                <a:schemeClr val="bg1"/>
              </a:solidFill>
            </a:endParaRPr>
          </a:p>
        </p:txBody>
      </p:sp>
      <p:graphicFrame>
        <p:nvGraphicFramePr>
          <p:cNvPr id="3074" name="Object 2"/>
          <p:cNvGraphicFramePr>
            <a:graphicFrameLocks noChangeAspect="1"/>
          </p:cNvGraphicFramePr>
          <p:nvPr>
            <p:extLst>
              <p:ext uri="{D42A27DB-BD31-4B8C-83A1-F6EECF244321}">
                <p14:modId xmlns:p14="http://schemas.microsoft.com/office/powerpoint/2010/main" val="3498123414"/>
              </p:ext>
            </p:extLst>
          </p:nvPr>
        </p:nvGraphicFramePr>
        <p:xfrm>
          <a:off x="4876800" y="1374465"/>
          <a:ext cx="4032250" cy="4603750"/>
        </p:xfrm>
        <a:graphic>
          <a:graphicData uri="http://schemas.openxmlformats.org/presentationml/2006/ole">
            <mc:AlternateContent xmlns:mc="http://schemas.openxmlformats.org/markup-compatibility/2006">
              <mc:Choice xmlns:v="urn:schemas-microsoft-com:vml" Requires="v">
                <p:oleObj spid="_x0000_s1031" name="Chart" r:id="rId5" imgW="3667237" imgH="4181604" progId="MSGraph.Chart.8">
                  <p:embed followColorScheme="full"/>
                </p:oleObj>
              </mc:Choice>
              <mc:Fallback>
                <p:oleObj name="Chart" r:id="rId5" imgW="3667237" imgH="4181604" progId="MSGraph.Chart.8">
                  <p:embed followColorScheme="full"/>
                  <p:pic>
                    <p:nvPicPr>
                      <p:cNvPr id="0" name=""/>
                      <p:cNvPicPr>
                        <a:picLocks noChangeAspect="1" noChangeArrowheads="1"/>
                      </p:cNvPicPr>
                      <p:nvPr/>
                    </p:nvPicPr>
                    <p:blipFill>
                      <a:blip r:embed="rId6"/>
                      <a:srcRect/>
                      <a:stretch>
                        <a:fillRect/>
                      </a:stretch>
                    </p:blipFill>
                    <p:spPr bwMode="auto">
                      <a:xfrm>
                        <a:off x="4876800" y="1374465"/>
                        <a:ext cx="4032250" cy="4603750"/>
                      </a:xfrm>
                      <a:prstGeom prst="rect">
                        <a:avLst/>
                      </a:prstGeom>
                      <a:blipFill>
                        <a:blip r:embed="rId7"/>
                        <a:tile tx="0" ty="0" sx="100000" sy="100000" flip="none" algn="tl"/>
                      </a:blipFill>
                      <a:extLst/>
                    </p:spPr>
                  </p:pic>
                </p:oleObj>
              </mc:Fallback>
            </mc:AlternateContent>
          </a:graphicData>
        </a:graphic>
      </p:graphicFrame>
      <p:graphicFrame>
        <p:nvGraphicFramePr>
          <p:cNvPr id="3075" name="Object 3"/>
          <p:cNvGraphicFramePr>
            <a:graphicFrameLocks noChangeAspect="1"/>
          </p:cNvGraphicFramePr>
          <p:nvPr>
            <p:extLst>
              <p:ext uri="{D42A27DB-BD31-4B8C-83A1-F6EECF244321}">
                <p14:modId xmlns:p14="http://schemas.microsoft.com/office/powerpoint/2010/main" val="1480956093"/>
              </p:ext>
            </p:extLst>
          </p:nvPr>
        </p:nvGraphicFramePr>
        <p:xfrm>
          <a:off x="381000" y="1374465"/>
          <a:ext cx="4143375" cy="4730750"/>
        </p:xfrm>
        <a:graphic>
          <a:graphicData uri="http://schemas.openxmlformats.org/presentationml/2006/ole">
            <mc:AlternateContent xmlns:mc="http://schemas.openxmlformats.org/markup-compatibility/2006">
              <mc:Choice xmlns:v="urn:schemas-microsoft-com:vml" Requires="v">
                <p:oleObj spid="_x0000_s1032" name="Microsoft Graph Chart" r:id="rId8" imgW="4286269" imgH="4895747" progId="MSGraph.Chart.8">
                  <p:embed followColorScheme="full"/>
                </p:oleObj>
              </mc:Choice>
              <mc:Fallback>
                <p:oleObj name="Microsoft Graph Chart" r:id="rId8" imgW="4286269" imgH="4895747" progId="MSGraph.Chart.8">
                  <p:embed followColorScheme="full"/>
                  <p:pic>
                    <p:nvPicPr>
                      <p:cNvPr id="0" name=""/>
                      <p:cNvPicPr>
                        <a:picLocks noChangeAspect="1" noChangeArrowheads="1"/>
                      </p:cNvPicPr>
                      <p:nvPr/>
                    </p:nvPicPr>
                    <p:blipFill>
                      <a:blip r:embed="rId9"/>
                      <a:srcRect/>
                      <a:stretch>
                        <a:fillRect/>
                      </a:stretch>
                    </p:blipFill>
                    <p:spPr bwMode="auto">
                      <a:xfrm>
                        <a:off x="381000" y="1374465"/>
                        <a:ext cx="4143375" cy="4730750"/>
                      </a:xfrm>
                      <a:prstGeom prst="rect">
                        <a:avLst/>
                      </a:prstGeom>
                      <a:blipFill>
                        <a:blip r:embed="rId7"/>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11"/>
          <p:cNvSpPr/>
          <p:nvPr/>
        </p:nvSpPr>
        <p:spPr>
          <a:xfrm>
            <a:off x="133969" y="6274892"/>
            <a:ext cx="3197173" cy="34069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8382" y="6293299"/>
            <a:ext cx="3120973" cy="307777"/>
          </a:xfrm>
          <a:prstGeom prst="rect">
            <a:avLst/>
          </a:prstGeom>
          <a:solidFill>
            <a:schemeClr val="bg1"/>
          </a:solidFill>
        </p:spPr>
        <p:txBody>
          <a:bodyPr wrap="square" rtlCol="0">
            <a:spAutoFit/>
          </a:bodyPr>
          <a:lstStyle/>
          <a:p>
            <a:r>
              <a:rPr lang="en-US" sz="1400" dirty="0" smtClean="0"/>
              <a:t>Slide Source: Laura Paine</a:t>
            </a:r>
            <a:endParaRPr lang="en-US" sz="1400" dirty="0"/>
          </a:p>
        </p:txBody>
      </p:sp>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71534" y="6264553"/>
            <a:ext cx="1017821" cy="322795"/>
          </a:xfrm>
          <a:prstGeom prst="rect">
            <a:avLst/>
          </a:prstGeom>
          <a:solidFill>
            <a:schemeClr val="bg1"/>
          </a:solidFill>
        </p:spPr>
      </p:pic>
      <p:sp>
        <p:nvSpPr>
          <p:cNvPr id="3" name="TextBox 2"/>
          <p:cNvSpPr txBox="1"/>
          <p:nvPr/>
        </p:nvSpPr>
        <p:spPr>
          <a:xfrm>
            <a:off x="3688228" y="6177029"/>
            <a:ext cx="5403850" cy="600164"/>
          </a:xfrm>
          <a:prstGeom prst="rect">
            <a:avLst/>
          </a:prstGeom>
          <a:solidFill>
            <a:schemeClr val="bg1"/>
          </a:solidFill>
        </p:spPr>
        <p:txBody>
          <a:bodyPr wrap="square" rtlCol="0">
            <a:spAutoFit/>
          </a:bodyPr>
          <a:lstStyle/>
          <a:p>
            <a:r>
              <a:rPr lang="en-US" sz="1100" i="1" dirty="0"/>
              <a:t>Lyons, J., B.M. </a:t>
            </a:r>
            <a:r>
              <a:rPr lang="en-US" sz="1100" i="1" dirty="0" err="1"/>
              <a:t>Weigel</a:t>
            </a:r>
            <a:r>
              <a:rPr lang="en-US" sz="1100" i="1" dirty="0"/>
              <a:t>, L.K. Paine, and D.J. </a:t>
            </a:r>
            <a:r>
              <a:rPr lang="en-US" sz="1100" i="1" dirty="0" err="1"/>
              <a:t>Undersander</a:t>
            </a:r>
            <a:r>
              <a:rPr lang="en-US" sz="1100" i="1" dirty="0"/>
              <a:t>. 2000. Influence of intensive rotational grazing on bank erosion, fish habitat quality, and fish communities in southwestern Wisconsin trout streams. Journal of Soil and Water Conservation. 55: </a:t>
            </a:r>
            <a:r>
              <a:rPr lang="en-US" sz="1100" i="1" dirty="0" smtClean="0"/>
              <a:t>271-276</a:t>
            </a:r>
            <a:r>
              <a:rPr lang="en-US" sz="1100" i="1" dirty="0"/>
              <a:t>. </a:t>
            </a:r>
          </a:p>
        </p:txBody>
      </p:sp>
    </p:spTree>
    <p:extLst>
      <p:ext uri="{BB962C8B-B14F-4D97-AF65-F5344CB8AC3E}">
        <p14:creationId xmlns:p14="http://schemas.microsoft.com/office/powerpoint/2010/main" val="214894320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178</Words>
  <Application>Microsoft Office PowerPoint</Application>
  <PresentationFormat>On-screen Show (4:3)</PresentationFormat>
  <Paragraphs>5</Paragraphs>
  <Slides>1</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1</vt:i4>
      </vt:variant>
    </vt:vector>
  </HeadingPairs>
  <TitlesOfParts>
    <vt:vector size="6" baseType="lpstr">
      <vt:lpstr>Arial</vt:lpstr>
      <vt:lpstr>Calibri</vt:lpstr>
      <vt:lpstr>1_Office Theme</vt:lpstr>
      <vt:lpstr>Chart</vt:lpstr>
      <vt:lpstr>Microsoft Graph Chart</vt:lpstr>
      <vt:lpstr>Improving Aquatic Habitat</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Aquatic Habitat</dc:title>
  <dc:creator>Sadie Schroeder</dc:creator>
  <cp:lastModifiedBy>Jane G Jewett</cp:lastModifiedBy>
  <cp:revision>3</cp:revision>
  <dcterms:created xsi:type="dcterms:W3CDTF">2017-03-16T15:28:46Z</dcterms:created>
  <dcterms:modified xsi:type="dcterms:W3CDTF">2017-06-22T23:04:59Z</dcterms:modified>
</cp:coreProperties>
</file>