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6DC122-274D-4747-A3F0-269131106E4F}" type="datetimeFigureOut">
              <a:rPr lang="en-US" smtClean="0"/>
              <a:t>5/15/2017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53F641-5B52-4037-BA13-8AB5EE9ABD7C}" type="slidenum">
              <a:rPr lang="en-US" smtClean="0"/>
              <a:t>‹#›</a:t>
            </a:fld>
            <a:endParaRPr lang="en-US"/>
          </a:p>
        </p:txBody>
      </p:sp>
    </p:spTree>
    <p:extLst>
      <p:ext uri="{BB962C8B-B14F-4D97-AF65-F5344CB8AC3E}">
        <p14:creationId xmlns:p14="http://schemas.microsoft.com/office/powerpoint/2010/main" val="1675984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smtClean="0"/>
              <a:t>For those landowners who are perhaps conservation agencies,</a:t>
            </a:r>
            <a:r>
              <a:rPr lang="en-US" sz="2400" baseline="0" dirty="0" smtClean="0"/>
              <a:t> or maybe non-farmers with conservation goals, or even farmers who are concerned with stewardship issues, we can start with looking at those goals that Andy was discussing. Why would you want to consider utilizing managed grazing on a conservation property? </a:t>
            </a:r>
            <a:endParaRPr lang="en-US" sz="24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539F74-44EB-42FB-9E66-262B5266E79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9794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53882-7A02-4E3E-A614-40FAD531A28B}" type="slidenum">
              <a:rPr lang="en-US" smtClean="0"/>
              <a:t>‹#›</a:t>
            </a:fld>
            <a:endParaRPr lang="en-US"/>
          </a:p>
        </p:txBody>
      </p:sp>
    </p:spTree>
    <p:extLst>
      <p:ext uri="{BB962C8B-B14F-4D97-AF65-F5344CB8AC3E}">
        <p14:creationId xmlns:p14="http://schemas.microsoft.com/office/powerpoint/2010/main" val="2585627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53882-7A02-4E3E-A614-40FAD531A28B}" type="slidenum">
              <a:rPr lang="en-US" smtClean="0"/>
              <a:t>‹#›</a:t>
            </a:fld>
            <a:endParaRPr lang="en-US"/>
          </a:p>
        </p:txBody>
      </p:sp>
    </p:spTree>
    <p:extLst>
      <p:ext uri="{BB962C8B-B14F-4D97-AF65-F5344CB8AC3E}">
        <p14:creationId xmlns:p14="http://schemas.microsoft.com/office/powerpoint/2010/main" val="3190698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53882-7A02-4E3E-A614-40FAD531A28B}" type="slidenum">
              <a:rPr lang="en-US" smtClean="0"/>
              <a:t>‹#›</a:t>
            </a:fld>
            <a:endParaRPr lang="en-US"/>
          </a:p>
        </p:txBody>
      </p:sp>
    </p:spTree>
    <p:extLst>
      <p:ext uri="{BB962C8B-B14F-4D97-AF65-F5344CB8AC3E}">
        <p14:creationId xmlns:p14="http://schemas.microsoft.com/office/powerpoint/2010/main" val="2556265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609600"/>
            <a:ext cx="10363200" cy="5486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914400" y="6248400"/>
            <a:ext cx="2540000" cy="457200"/>
          </a:xfrm>
        </p:spPr>
        <p:txBody>
          <a:bodyPr/>
          <a:lstStyle>
            <a:lvl1pPr>
              <a:defRPr/>
            </a:lvl1pPr>
          </a:lstStyle>
          <a:p>
            <a:endParaRPr lang="en-US"/>
          </a:p>
        </p:txBody>
      </p:sp>
      <p:sp>
        <p:nvSpPr>
          <p:cNvPr id="4" name="Footer Placeholder 3"/>
          <p:cNvSpPr>
            <a:spLocks noGrp="1"/>
          </p:cNvSpPr>
          <p:nvPr>
            <p:ph type="ftr" sz="quarter" idx="11"/>
          </p:nvPr>
        </p:nvSpPr>
        <p:spPr>
          <a:xfrm>
            <a:off x="4165600" y="6248400"/>
            <a:ext cx="38608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8737600" y="6248400"/>
            <a:ext cx="2540000" cy="457200"/>
          </a:xfrm>
        </p:spPr>
        <p:txBody>
          <a:bodyPr/>
          <a:lstStyle>
            <a:lvl1pPr>
              <a:defRPr smtClean="0"/>
            </a:lvl1pPr>
          </a:lstStyle>
          <a:p>
            <a:fld id="{F7A29968-B2F5-4208-A90D-E57AC2C04514}" type="slidenum">
              <a:rPr lang="en-US"/>
              <a:pPr/>
              <a:t>‹#›</a:t>
            </a:fld>
            <a:endParaRPr lang="en-US"/>
          </a:p>
        </p:txBody>
      </p:sp>
    </p:spTree>
    <p:extLst>
      <p:ext uri="{BB962C8B-B14F-4D97-AF65-F5344CB8AC3E}">
        <p14:creationId xmlns:p14="http://schemas.microsoft.com/office/powerpoint/2010/main" val="1968258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914400" y="1981200"/>
            <a:ext cx="5080000" cy="4114800"/>
          </a:xfrm>
        </p:spPr>
        <p:txBody>
          <a:bodyPr/>
          <a:lstStyle/>
          <a:p>
            <a:pPr lvl="0"/>
            <a:endParaRPr lang="en-US" noProof="0" smtClean="0"/>
          </a:p>
        </p:txBody>
      </p:sp>
      <p:sp>
        <p:nvSpPr>
          <p:cNvPr id="4" name="Text Placeholder 3"/>
          <p:cNvSpPr>
            <a:spLocks noGrp="1"/>
          </p:cNvSpPr>
          <p:nvPr>
            <p:ph type="body"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CAF626-46A1-40C8-8F30-0E376FB3D440}" type="slidenum">
              <a:rPr lang="en-US"/>
              <a:pPr>
                <a:defRPr/>
              </a:pPr>
              <a:t>‹#›</a:t>
            </a:fld>
            <a:endParaRPr lang="en-US"/>
          </a:p>
        </p:txBody>
      </p:sp>
    </p:spTree>
    <p:extLst>
      <p:ext uri="{BB962C8B-B14F-4D97-AF65-F5344CB8AC3E}">
        <p14:creationId xmlns:p14="http://schemas.microsoft.com/office/powerpoint/2010/main" val="3165380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914400" y="1981200"/>
            <a:ext cx="103632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F1BC57-4119-40CD-BD6B-C5CB9CB3BA59}" type="slidenum">
              <a:rPr lang="en-US"/>
              <a:pPr>
                <a:defRPr/>
              </a:pPr>
              <a:t>‹#›</a:t>
            </a:fld>
            <a:endParaRPr lang="en-US"/>
          </a:p>
        </p:txBody>
      </p:sp>
    </p:spTree>
    <p:extLst>
      <p:ext uri="{BB962C8B-B14F-4D97-AF65-F5344CB8AC3E}">
        <p14:creationId xmlns:p14="http://schemas.microsoft.com/office/powerpoint/2010/main" val="2668368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6197600" y="1981200"/>
            <a:ext cx="508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45197D-A334-48BE-98A4-9AD9820F4A49}" type="slidenum">
              <a:rPr lang="en-US"/>
              <a:pPr>
                <a:defRPr/>
              </a:pPr>
              <a:t>‹#›</a:t>
            </a:fld>
            <a:endParaRPr lang="en-US"/>
          </a:p>
        </p:txBody>
      </p:sp>
    </p:spTree>
    <p:extLst>
      <p:ext uri="{BB962C8B-B14F-4D97-AF65-F5344CB8AC3E}">
        <p14:creationId xmlns:p14="http://schemas.microsoft.com/office/powerpoint/2010/main" val="3706032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7D692E-EBC0-401D-B532-DE6E4E0B3BA8}" type="slidenum">
              <a:rPr lang="en-US"/>
              <a:pPr>
                <a:defRPr/>
              </a:pPr>
              <a:t>‹#›</a:t>
            </a:fld>
            <a:endParaRPr lang="en-US"/>
          </a:p>
        </p:txBody>
      </p:sp>
    </p:spTree>
    <p:extLst>
      <p:ext uri="{BB962C8B-B14F-4D97-AF65-F5344CB8AC3E}">
        <p14:creationId xmlns:p14="http://schemas.microsoft.com/office/powerpoint/2010/main" val="13595723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53882-7A02-4E3E-A614-40FAD531A28B}" type="slidenum">
              <a:rPr lang="en-US" smtClean="0"/>
              <a:t>‹#›</a:t>
            </a:fld>
            <a:endParaRPr lang="en-US"/>
          </a:p>
        </p:txBody>
      </p:sp>
    </p:spTree>
    <p:extLst>
      <p:ext uri="{BB962C8B-B14F-4D97-AF65-F5344CB8AC3E}">
        <p14:creationId xmlns:p14="http://schemas.microsoft.com/office/powerpoint/2010/main" val="426866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76C22-FD7D-455E-9AD8-BA9E288664CA}"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53882-7A02-4E3E-A614-40FAD531A28B}" type="slidenum">
              <a:rPr lang="en-US" smtClean="0"/>
              <a:t>‹#›</a:t>
            </a:fld>
            <a:endParaRPr lang="en-US"/>
          </a:p>
        </p:txBody>
      </p:sp>
    </p:spTree>
    <p:extLst>
      <p:ext uri="{BB962C8B-B14F-4D97-AF65-F5344CB8AC3E}">
        <p14:creationId xmlns:p14="http://schemas.microsoft.com/office/powerpoint/2010/main" val="1745275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76C22-FD7D-455E-9AD8-BA9E288664CA}"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53882-7A02-4E3E-A614-40FAD531A28B}" type="slidenum">
              <a:rPr lang="en-US" smtClean="0"/>
              <a:t>‹#›</a:t>
            </a:fld>
            <a:endParaRPr lang="en-US"/>
          </a:p>
        </p:txBody>
      </p:sp>
    </p:spTree>
    <p:extLst>
      <p:ext uri="{BB962C8B-B14F-4D97-AF65-F5344CB8AC3E}">
        <p14:creationId xmlns:p14="http://schemas.microsoft.com/office/powerpoint/2010/main" val="96936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76C22-FD7D-455E-9AD8-BA9E288664CA}" type="datetimeFigureOut">
              <a:rPr lang="en-US" smtClean="0"/>
              <a:t>5/15/2017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53882-7A02-4E3E-A614-40FAD531A28B}" type="slidenum">
              <a:rPr lang="en-US" smtClean="0"/>
              <a:t>‹#›</a:t>
            </a:fld>
            <a:endParaRPr lang="en-US"/>
          </a:p>
        </p:txBody>
      </p:sp>
    </p:spTree>
    <p:extLst>
      <p:ext uri="{BB962C8B-B14F-4D97-AF65-F5344CB8AC3E}">
        <p14:creationId xmlns:p14="http://schemas.microsoft.com/office/powerpoint/2010/main" val="136043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76C22-FD7D-455E-9AD8-BA9E288664CA}" type="datetimeFigureOut">
              <a:rPr lang="en-US" smtClean="0"/>
              <a:t>5/15/2017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A53882-7A02-4E3E-A614-40FAD531A28B}" type="slidenum">
              <a:rPr lang="en-US" smtClean="0"/>
              <a:t>‹#›</a:t>
            </a:fld>
            <a:endParaRPr lang="en-US"/>
          </a:p>
        </p:txBody>
      </p:sp>
    </p:spTree>
    <p:extLst>
      <p:ext uri="{BB962C8B-B14F-4D97-AF65-F5344CB8AC3E}">
        <p14:creationId xmlns:p14="http://schemas.microsoft.com/office/powerpoint/2010/main" val="4277591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76C22-FD7D-455E-9AD8-BA9E288664CA}" type="datetimeFigureOut">
              <a:rPr lang="en-US" smtClean="0"/>
              <a:t>5/15/2017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A53882-7A02-4E3E-A614-40FAD531A28B}" type="slidenum">
              <a:rPr lang="en-US" smtClean="0"/>
              <a:t>‹#›</a:t>
            </a:fld>
            <a:endParaRPr lang="en-US"/>
          </a:p>
        </p:txBody>
      </p:sp>
    </p:spTree>
    <p:extLst>
      <p:ext uri="{BB962C8B-B14F-4D97-AF65-F5344CB8AC3E}">
        <p14:creationId xmlns:p14="http://schemas.microsoft.com/office/powerpoint/2010/main" val="8854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53882-7A02-4E3E-A614-40FAD531A28B}" type="slidenum">
              <a:rPr lang="en-US" smtClean="0"/>
              <a:t>‹#›</a:t>
            </a:fld>
            <a:endParaRPr lang="en-US"/>
          </a:p>
        </p:txBody>
      </p:sp>
    </p:spTree>
    <p:extLst>
      <p:ext uri="{BB962C8B-B14F-4D97-AF65-F5344CB8AC3E}">
        <p14:creationId xmlns:p14="http://schemas.microsoft.com/office/powerpoint/2010/main" val="469202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53882-7A02-4E3E-A614-40FAD531A28B}" type="slidenum">
              <a:rPr lang="en-US" smtClean="0"/>
              <a:t>‹#›</a:t>
            </a:fld>
            <a:endParaRPr lang="en-US"/>
          </a:p>
        </p:txBody>
      </p:sp>
    </p:spTree>
    <p:extLst>
      <p:ext uri="{BB962C8B-B14F-4D97-AF65-F5344CB8AC3E}">
        <p14:creationId xmlns:p14="http://schemas.microsoft.com/office/powerpoint/2010/main" val="3879737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76C22-FD7D-455E-9AD8-BA9E288664CA}" type="datetimeFigureOut">
              <a:rPr lang="en-US" smtClean="0"/>
              <a:t>5/15/2017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53882-7A02-4E3E-A614-40FAD531A28B}" type="slidenum">
              <a:rPr lang="en-US" smtClean="0"/>
              <a:t>‹#›</a:t>
            </a:fld>
            <a:endParaRPr lang="en-US"/>
          </a:p>
        </p:txBody>
      </p:sp>
    </p:spTree>
    <p:extLst>
      <p:ext uri="{BB962C8B-B14F-4D97-AF65-F5344CB8AC3E}">
        <p14:creationId xmlns:p14="http://schemas.microsoft.com/office/powerpoint/2010/main" val="23894488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2345" y="200891"/>
            <a:ext cx="8610600" cy="1143000"/>
          </a:xfrm>
        </p:spPr>
        <p:txBody>
          <a:bodyPr>
            <a:normAutofit fontScale="90000"/>
          </a:bodyPr>
          <a:lstStyle/>
          <a:p>
            <a:r>
              <a:rPr lang="en-US" dirty="0" smtClean="0"/>
              <a:t>Considering grazing as a habitat management tool</a:t>
            </a:r>
            <a:endParaRPr lang="en-US" dirty="0"/>
          </a:p>
        </p:txBody>
      </p:sp>
      <p:sp>
        <p:nvSpPr>
          <p:cNvPr id="5" name="Content Placeholder 4"/>
          <p:cNvSpPr>
            <a:spLocks noGrp="1"/>
          </p:cNvSpPr>
          <p:nvPr>
            <p:ph idx="1"/>
          </p:nvPr>
        </p:nvSpPr>
        <p:spPr>
          <a:xfrm>
            <a:off x="3142673" y="1646381"/>
            <a:ext cx="7772400" cy="4876800"/>
          </a:xfrm>
        </p:spPr>
        <p:txBody>
          <a:bodyPr/>
          <a:lstStyle/>
          <a:p>
            <a:r>
              <a:rPr lang="en-US" dirty="0" smtClean="0"/>
              <a:t>Restore something approaching natural grazing component and nutrient cycling</a:t>
            </a:r>
          </a:p>
          <a:p>
            <a:r>
              <a:rPr lang="en-US" dirty="0" smtClean="0"/>
              <a:t>Increasing cost of other management tools (mowing, burning, etc.)</a:t>
            </a:r>
          </a:p>
          <a:p>
            <a:r>
              <a:rPr lang="en-US" dirty="0"/>
              <a:t>Livestock can go places where equipment </a:t>
            </a:r>
            <a:r>
              <a:rPr lang="en-US" dirty="0" smtClean="0"/>
              <a:t>cannot</a:t>
            </a:r>
            <a:endParaRPr lang="en-US" dirty="0"/>
          </a:p>
          <a:p>
            <a:r>
              <a:rPr lang="en-US" dirty="0" smtClean="0"/>
              <a:t>Opportunity to partner with neighboring farmers</a:t>
            </a:r>
          </a:p>
          <a:p>
            <a:r>
              <a:rPr lang="en-US" dirty="0" smtClean="0"/>
              <a:t>Other?</a:t>
            </a:r>
          </a:p>
        </p:txBody>
      </p:sp>
      <p:pic>
        <p:nvPicPr>
          <p:cNvPr id="3" name="Picture 2"/>
          <p:cNvPicPr>
            <a:picLocks noChangeAspect="1"/>
          </p:cNvPicPr>
          <p:nvPr/>
        </p:nvPicPr>
        <p:blipFill>
          <a:blip r:embed="rId3"/>
          <a:stretch>
            <a:fillRect/>
          </a:stretch>
        </p:blipFill>
        <p:spPr>
          <a:xfrm>
            <a:off x="489447" y="4655368"/>
            <a:ext cx="1828959" cy="816935"/>
          </a:xfrm>
          <a:prstGeom prst="rect">
            <a:avLst/>
          </a:prstGeom>
        </p:spPr>
      </p:pic>
      <p:sp>
        <p:nvSpPr>
          <p:cNvPr id="6" name="Rectangle 6"/>
          <p:cNvSpPr>
            <a:spLocks noChangeArrowheads="1"/>
          </p:cNvSpPr>
          <p:nvPr/>
        </p:nvSpPr>
        <p:spPr bwMode="auto">
          <a:xfrm>
            <a:off x="457200" y="5491017"/>
            <a:ext cx="2145145" cy="1032164"/>
          </a:xfrm>
          <a:prstGeom prst="rect">
            <a:avLst/>
          </a:prstGeom>
          <a:noFill/>
          <a:ln w="9525">
            <a:noFill/>
            <a:miter lim="800000"/>
            <a:headEnd/>
            <a:tailEnd/>
          </a:ln>
        </p:spPr>
        <p:txBody>
          <a:bodyPr/>
          <a:lstStyle/>
          <a:p>
            <a:pPr>
              <a:lnSpc>
                <a:spcPct val="80000"/>
              </a:lnSpc>
              <a:spcBef>
                <a:spcPct val="20000"/>
              </a:spcBef>
            </a:pPr>
            <a:r>
              <a:rPr lang="en-US" sz="1400" b="1" dirty="0"/>
              <a:t>Laura Paine</a:t>
            </a:r>
          </a:p>
          <a:p>
            <a:pPr>
              <a:lnSpc>
                <a:spcPct val="80000"/>
              </a:lnSpc>
              <a:spcBef>
                <a:spcPct val="20000"/>
              </a:spcBef>
            </a:pPr>
            <a:r>
              <a:rPr lang="en-US" sz="1200" b="1" dirty="0" smtClean="0"/>
              <a:t>Program Director</a:t>
            </a:r>
          </a:p>
          <a:p>
            <a:pPr>
              <a:lnSpc>
                <a:spcPct val="80000"/>
              </a:lnSpc>
              <a:spcBef>
                <a:spcPct val="20000"/>
              </a:spcBef>
            </a:pPr>
            <a:r>
              <a:rPr lang="en-US" sz="1200" b="1" dirty="0" smtClean="0"/>
              <a:t>Dairy Grazing Apprenticeship</a:t>
            </a:r>
          </a:p>
          <a:p>
            <a:pPr>
              <a:lnSpc>
                <a:spcPct val="80000"/>
              </a:lnSpc>
              <a:spcBef>
                <a:spcPct val="20000"/>
              </a:spcBef>
            </a:pPr>
            <a:r>
              <a:rPr lang="en-US" sz="1200" b="1" dirty="0" smtClean="0"/>
              <a:t>608-338-9039</a:t>
            </a:r>
          </a:p>
          <a:p>
            <a:pPr>
              <a:lnSpc>
                <a:spcPct val="80000"/>
              </a:lnSpc>
              <a:spcBef>
                <a:spcPct val="20000"/>
              </a:spcBef>
            </a:pPr>
            <a:r>
              <a:rPr lang="en-US" sz="1200" b="1" dirty="0" smtClean="0"/>
              <a:t>lkpaine@gmail.com</a:t>
            </a:r>
            <a:endParaRPr lang="en-US" sz="1400" b="1" dirty="0"/>
          </a:p>
        </p:txBody>
      </p:sp>
    </p:spTree>
    <p:extLst>
      <p:ext uri="{BB962C8B-B14F-4D97-AF65-F5344CB8AC3E}">
        <p14:creationId xmlns:p14="http://schemas.microsoft.com/office/powerpoint/2010/main" val="17958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Words>
  <Application>Microsoft Office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1_Office Theme</vt:lpstr>
      <vt:lpstr>Considering grazing as a habitat management tool</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Considering grazing as a habitat management tool</dc:title>
  <dc:creator>Jane G Jewett</dc:creator>
  <cp:lastModifiedBy>Jane G Jewett</cp:lastModifiedBy>
  <cp:revision>1</cp:revision>
  <dcterms:created xsi:type="dcterms:W3CDTF">2017-05-15T17:13:02Z</dcterms:created>
  <dcterms:modified xsi:type="dcterms:W3CDTF">2017-05-15T17:13:45Z</dcterms:modified>
</cp:coreProperties>
</file>