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CB251-CB72-4224-A848-84DF994D8234}" type="datetimeFigureOut">
              <a:rPr lang="en-US" smtClean="0"/>
              <a:t>5/15/2017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51C51-0766-4B02-A7B4-C0346145E9DF}" type="slidenum">
              <a:rPr lang="en-US" smtClean="0"/>
              <a:t>‹#›</a:t>
            </a:fld>
            <a:endParaRPr lang="en-US"/>
          </a:p>
        </p:txBody>
      </p:sp>
    </p:spTree>
    <p:extLst>
      <p:ext uri="{BB962C8B-B14F-4D97-AF65-F5344CB8AC3E}">
        <p14:creationId xmlns:p14="http://schemas.microsoft.com/office/powerpoint/2010/main" val="158897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I’d also like to put</a:t>
            </a:r>
            <a:r>
              <a:rPr lang="en-US" sz="2000" baseline="0" dirty="0" smtClean="0"/>
              <a:t> in a quick plug for my organization. The Dairy Grazing Apprenticeship is a two year formal training program for beginning dairy farmers. We utilize pasture based system for our training program because it is the most effective way to both economically produce milk and protect the environment. </a:t>
            </a: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39F74-44EB-42FB-9E66-262B5266E7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798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60558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294359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380316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smtClean="0"/>
            </a:lvl1pPr>
          </a:lstStyle>
          <a:p>
            <a:fld id="{F7A29968-B2F5-4208-A90D-E57AC2C04514}" type="slidenum">
              <a:rPr lang="en-US"/>
              <a:pPr/>
              <a:t>‹#›</a:t>
            </a:fld>
            <a:endParaRPr lang="en-US"/>
          </a:p>
        </p:txBody>
      </p:sp>
    </p:spTree>
    <p:extLst>
      <p:ext uri="{BB962C8B-B14F-4D97-AF65-F5344CB8AC3E}">
        <p14:creationId xmlns:p14="http://schemas.microsoft.com/office/powerpoint/2010/main" val="3898405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CAF626-46A1-40C8-8F30-0E376FB3D440}" type="slidenum">
              <a:rPr lang="en-US"/>
              <a:pPr>
                <a:defRPr/>
              </a:pPr>
              <a:t>‹#›</a:t>
            </a:fld>
            <a:endParaRPr lang="en-US"/>
          </a:p>
        </p:txBody>
      </p:sp>
    </p:spTree>
    <p:extLst>
      <p:ext uri="{BB962C8B-B14F-4D97-AF65-F5344CB8AC3E}">
        <p14:creationId xmlns:p14="http://schemas.microsoft.com/office/powerpoint/2010/main" val="680405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F1BC57-4119-40CD-BD6B-C5CB9CB3BA59}" type="slidenum">
              <a:rPr lang="en-US"/>
              <a:pPr>
                <a:defRPr/>
              </a:pPr>
              <a:t>‹#›</a:t>
            </a:fld>
            <a:endParaRPr lang="en-US"/>
          </a:p>
        </p:txBody>
      </p:sp>
    </p:spTree>
    <p:extLst>
      <p:ext uri="{BB962C8B-B14F-4D97-AF65-F5344CB8AC3E}">
        <p14:creationId xmlns:p14="http://schemas.microsoft.com/office/powerpoint/2010/main" val="3207873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45197D-A334-48BE-98A4-9AD9820F4A49}" type="slidenum">
              <a:rPr lang="en-US"/>
              <a:pPr>
                <a:defRPr/>
              </a:pPr>
              <a:t>‹#›</a:t>
            </a:fld>
            <a:endParaRPr lang="en-US"/>
          </a:p>
        </p:txBody>
      </p:sp>
    </p:spTree>
    <p:extLst>
      <p:ext uri="{BB962C8B-B14F-4D97-AF65-F5344CB8AC3E}">
        <p14:creationId xmlns:p14="http://schemas.microsoft.com/office/powerpoint/2010/main" val="1440105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7D692E-EBC0-401D-B532-DE6E4E0B3BA8}" type="slidenum">
              <a:rPr lang="en-US"/>
              <a:pPr>
                <a:defRPr/>
              </a:pPr>
              <a:t>‹#›</a:t>
            </a:fld>
            <a:endParaRPr lang="en-US"/>
          </a:p>
        </p:txBody>
      </p:sp>
    </p:spTree>
    <p:extLst>
      <p:ext uri="{BB962C8B-B14F-4D97-AF65-F5344CB8AC3E}">
        <p14:creationId xmlns:p14="http://schemas.microsoft.com/office/powerpoint/2010/main" val="28756211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253491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68362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76C22-FD7D-455E-9AD8-BA9E288664CA}"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362701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076C22-FD7D-455E-9AD8-BA9E288664CA}"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152958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76C22-FD7D-455E-9AD8-BA9E288664CA}"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105828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76C22-FD7D-455E-9AD8-BA9E288664CA}"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3502143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6C22-FD7D-455E-9AD8-BA9E288664CA}"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89733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6C22-FD7D-455E-9AD8-BA9E288664CA}"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389292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76C22-FD7D-455E-9AD8-BA9E288664CA}" type="datetimeFigureOut">
              <a:rPr lang="en-US" smtClean="0"/>
              <a:t>5/15/2017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53882-7A02-4E3E-A614-40FAD531A28B}" type="slidenum">
              <a:rPr lang="en-US" smtClean="0"/>
              <a:t>‹#›</a:t>
            </a:fld>
            <a:endParaRPr lang="en-US"/>
          </a:p>
        </p:txBody>
      </p:sp>
    </p:spTree>
    <p:extLst>
      <p:ext uri="{BB962C8B-B14F-4D97-AF65-F5344CB8AC3E}">
        <p14:creationId xmlns:p14="http://schemas.microsoft.com/office/powerpoint/2010/main" val="1300605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p:cNvPicPr>
            <a:picLocks noChangeAspect="1" noChangeArrowheads="1"/>
          </p:cNvPicPr>
          <p:nvPr/>
        </p:nvPicPr>
        <p:blipFill>
          <a:blip r:embed="rId3" cstate="print"/>
          <a:srcRect/>
          <a:stretch>
            <a:fillRect/>
          </a:stretch>
        </p:blipFill>
        <p:spPr bwMode="auto">
          <a:xfrm>
            <a:off x="7315201" y="1752601"/>
            <a:ext cx="3254375" cy="2106613"/>
          </a:xfrm>
          <a:prstGeom prst="rect">
            <a:avLst/>
          </a:prstGeom>
          <a:noFill/>
          <a:ln w="9525">
            <a:noFill/>
            <a:miter lim="800000"/>
            <a:headEnd/>
            <a:tailEnd/>
          </a:ln>
        </p:spPr>
      </p:pic>
      <p:pic>
        <p:nvPicPr>
          <p:cNvPr id="11267" name="Picture 7"/>
          <p:cNvPicPr>
            <a:picLocks noChangeAspect="1" noChangeArrowheads="1"/>
          </p:cNvPicPr>
          <p:nvPr/>
        </p:nvPicPr>
        <p:blipFill>
          <a:blip r:embed="rId4" cstate="print"/>
          <a:srcRect/>
          <a:stretch>
            <a:fillRect/>
          </a:stretch>
        </p:blipFill>
        <p:spPr bwMode="auto">
          <a:xfrm rot="-910582">
            <a:off x="1857376" y="1843089"/>
            <a:ext cx="1681163" cy="2206625"/>
          </a:xfrm>
          <a:prstGeom prst="rect">
            <a:avLst/>
          </a:prstGeom>
          <a:noFill/>
          <a:ln w="9525">
            <a:noFill/>
            <a:miter lim="800000"/>
            <a:headEnd/>
            <a:tailEnd/>
          </a:ln>
        </p:spPr>
      </p:pic>
      <p:sp>
        <p:nvSpPr>
          <p:cNvPr id="11268" name="Title 1"/>
          <p:cNvSpPr>
            <a:spLocks noGrp="1"/>
          </p:cNvSpPr>
          <p:nvPr>
            <p:ph type="title"/>
          </p:nvPr>
        </p:nvSpPr>
        <p:spPr/>
        <p:txBody>
          <a:bodyPr/>
          <a:lstStyle/>
          <a:p>
            <a:r>
              <a:rPr lang="en-US" altLang="en-US" sz="3600" dirty="0"/>
              <a:t>A Conservation Farming Apprenticeship</a:t>
            </a:r>
          </a:p>
        </p:txBody>
      </p:sp>
      <p:sp>
        <p:nvSpPr>
          <p:cNvPr id="2" name="Content Placeholder 1"/>
          <p:cNvSpPr>
            <a:spLocks noGrp="1"/>
          </p:cNvSpPr>
          <p:nvPr>
            <p:ph idx="1"/>
          </p:nvPr>
        </p:nvSpPr>
        <p:spPr>
          <a:xfrm>
            <a:off x="8556625" y="4228956"/>
            <a:ext cx="3025775" cy="2371724"/>
          </a:xfrm>
        </p:spPr>
        <p:txBody>
          <a:bodyPr/>
          <a:lstStyle/>
          <a:p>
            <a:pPr>
              <a:buFont typeface="Arial" panose="020B0604020202020204" pitchFamily="34" charset="0"/>
              <a:buChar char="•"/>
            </a:pPr>
            <a:r>
              <a:rPr lang="en-US" sz="2000" dirty="0"/>
              <a:t>2 year program.</a:t>
            </a:r>
          </a:p>
          <a:p>
            <a:pPr>
              <a:buFont typeface="Arial" panose="020B0604020202020204" pitchFamily="34" charset="0"/>
              <a:buChar char="•"/>
            </a:pPr>
            <a:r>
              <a:rPr lang="en-US" sz="2000" dirty="0"/>
              <a:t>3712 hrs. on-the-job training on a working dairy farm.</a:t>
            </a:r>
          </a:p>
          <a:p>
            <a:pPr>
              <a:buFont typeface="Arial" panose="020B0604020202020204" pitchFamily="34" charset="0"/>
              <a:buChar char="•"/>
            </a:pPr>
            <a:r>
              <a:rPr lang="en-US" sz="2000" dirty="0"/>
              <a:t>288 hrs. related classroom instruction.</a:t>
            </a:r>
            <a:endParaRPr lang="en-US" sz="2000" dirty="0"/>
          </a:p>
        </p:txBody>
      </p:sp>
      <p:pic>
        <p:nvPicPr>
          <p:cNvPr id="11269" name="Picture 6"/>
          <p:cNvPicPr>
            <a:picLocks noChangeAspect="1" noChangeArrowheads="1"/>
          </p:cNvPicPr>
          <p:nvPr/>
        </p:nvPicPr>
        <p:blipFill>
          <a:blip r:embed="rId5" cstate="print"/>
          <a:srcRect/>
          <a:stretch>
            <a:fillRect/>
          </a:stretch>
        </p:blipFill>
        <p:spPr bwMode="auto">
          <a:xfrm>
            <a:off x="2847976" y="1698626"/>
            <a:ext cx="1724025" cy="2251075"/>
          </a:xfrm>
          <a:prstGeom prst="rect">
            <a:avLst/>
          </a:prstGeom>
          <a:noFill/>
          <a:ln w="9525">
            <a:noFill/>
            <a:miter lim="800000"/>
            <a:headEnd/>
            <a:tailEnd/>
          </a:ln>
        </p:spPr>
      </p:pic>
      <p:pic>
        <p:nvPicPr>
          <p:cNvPr id="11270" name="Picture 9"/>
          <p:cNvPicPr>
            <a:picLocks noChangeAspect="1" noChangeArrowheads="1"/>
          </p:cNvPicPr>
          <p:nvPr/>
        </p:nvPicPr>
        <p:blipFill>
          <a:blip r:embed="rId6" cstate="print"/>
          <a:srcRect/>
          <a:stretch>
            <a:fillRect/>
          </a:stretch>
        </p:blipFill>
        <p:spPr bwMode="auto">
          <a:xfrm>
            <a:off x="2741397" y="4343401"/>
            <a:ext cx="1846263" cy="2397125"/>
          </a:xfrm>
          <a:prstGeom prst="rect">
            <a:avLst/>
          </a:prstGeom>
          <a:noFill/>
          <a:ln w="9525">
            <a:noFill/>
            <a:miter lim="800000"/>
            <a:headEnd/>
            <a:tailEnd/>
          </a:ln>
        </p:spPr>
      </p:pic>
      <p:pic>
        <p:nvPicPr>
          <p:cNvPr id="11271" name="Picture 10"/>
          <p:cNvPicPr>
            <a:picLocks noChangeAspect="1" noChangeArrowheads="1"/>
          </p:cNvPicPr>
          <p:nvPr/>
        </p:nvPicPr>
        <p:blipFill>
          <a:blip r:embed="rId7" cstate="print"/>
          <a:srcRect/>
          <a:stretch>
            <a:fillRect/>
          </a:stretch>
        </p:blipFill>
        <p:spPr bwMode="auto">
          <a:xfrm>
            <a:off x="4841082" y="4343401"/>
            <a:ext cx="3522662" cy="2295525"/>
          </a:xfrm>
          <a:prstGeom prst="rect">
            <a:avLst/>
          </a:prstGeom>
          <a:noFill/>
          <a:ln w="9525">
            <a:noFill/>
            <a:miter lim="800000"/>
            <a:headEnd/>
            <a:tailEnd/>
          </a:ln>
        </p:spPr>
      </p:pic>
      <p:pic>
        <p:nvPicPr>
          <p:cNvPr id="11274" name="Picture 8"/>
          <p:cNvPicPr>
            <a:picLocks noChangeAspect="1" noChangeArrowheads="1"/>
          </p:cNvPicPr>
          <p:nvPr/>
        </p:nvPicPr>
        <p:blipFill>
          <a:blip r:embed="rId8" cstate="print"/>
          <a:srcRect/>
          <a:stretch>
            <a:fillRect/>
          </a:stretch>
        </p:blipFill>
        <p:spPr bwMode="auto">
          <a:xfrm rot="1316563">
            <a:off x="3578226" y="1911350"/>
            <a:ext cx="1687513" cy="2198688"/>
          </a:xfrm>
          <a:prstGeom prst="rect">
            <a:avLst/>
          </a:prstGeom>
          <a:noFill/>
          <a:ln w="9525">
            <a:noFill/>
            <a:miter lim="800000"/>
            <a:headEnd/>
            <a:tailEnd/>
          </a:ln>
        </p:spPr>
      </p:pic>
      <p:pic>
        <p:nvPicPr>
          <p:cNvPr id="11275" name="Picture 5"/>
          <p:cNvPicPr>
            <a:picLocks noChangeAspect="1" noChangeArrowheads="1"/>
          </p:cNvPicPr>
          <p:nvPr/>
        </p:nvPicPr>
        <p:blipFill>
          <a:blip r:embed="rId9" cstate="print"/>
          <a:srcRect/>
          <a:stretch>
            <a:fillRect/>
          </a:stretch>
        </p:blipFill>
        <p:spPr bwMode="auto">
          <a:xfrm>
            <a:off x="5486401" y="1635126"/>
            <a:ext cx="1808163" cy="2282825"/>
          </a:xfrm>
          <a:prstGeom prst="rect">
            <a:avLst/>
          </a:prstGeom>
          <a:noFill/>
          <a:ln w="9525">
            <a:noFill/>
            <a:miter lim="800000"/>
            <a:headEnd/>
            <a:tailEnd/>
          </a:ln>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824" y="4889212"/>
            <a:ext cx="1828800" cy="819150"/>
          </a:xfrm>
          <a:prstGeom prst="rect">
            <a:avLst/>
          </a:prstGeom>
        </p:spPr>
      </p:pic>
      <p:sp>
        <p:nvSpPr>
          <p:cNvPr id="13" name="Rectangle 6"/>
          <p:cNvSpPr>
            <a:spLocks noChangeArrowheads="1"/>
          </p:cNvSpPr>
          <p:nvPr/>
        </p:nvSpPr>
        <p:spPr bwMode="auto">
          <a:xfrm>
            <a:off x="223982" y="5708362"/>
            <a:ext cx="2145145" cy="1032164"/>
          </a:xfrm>
          <a:prstGeom prst="rect">
            <a:avLst/>
          </a:prstGeom>
          <a:noFill/>
          <a:ln w="9525">
            <a:noFill/>
            <a:miter lim="800000"/>
            <a:headEnd/>
            <a:tailEnd/>
          </a:ln>
        </p:spPr>
        <p:txBody>
          <a:bodyPr/>
          <a:lstStyle/>
          <a:p>
            <a:pPr>
              <a:lnSpc>
                <a:spcPct val="80000"/>
              </a:lnSpc>
              <a:spcBef>
                <a:spcPct val="20000"/>
              </a:spcBef>
            </a:pPr>
            <a:r>
              <a:rPr lang="en-US" sz="1400" b="1" dirty="0"/>
              <a:t>Laura Paine</a:t>
            </a:r>
          </a:p>
          <a:p>
            <a:pPr>
              <a:lnSpc>
                <a:spcPct val="80000"/>
              </a:lnSpc>
              <a:spcBef>
                <a:spcPct val="20000"/>
              </a:spcBef>
            </a:pPr>
            <a:r>
              <a:rPr lang="en-US" sz="1200" b="1" dirty="0" smtClean="0"/>
              <a:t>Program Director</a:t>
            </a:r>
          </a:p>
          <a:p>
            <a:pPr>
              <a:lnSpc>
                <a:spcPct val="80000"/>
              </a:lnSpc>
              <a:spcBef>
                <a:spcPct val="20000"/>
              </a:spcBef>
            </a:pPr>
            <a:r>
              <a:rPr lang="en-US" sz="1200" b="1" dirty="0" smtClean="0"/>
              <a:t>Dairy Grazing Apprenticeship</a:t>
            </a:r>
          </a:p>
          <a:p>
            <a:pPr>
              <a:lnSpc>
                <a:spcPct val="80000"/>
              </a:lnSpc>
              <a:spcBef>
                <a:spcPct val="20000"/>
              </a:spcBef>
            </a:pPr>
            <a:r>
              <a:rPr lang="en-US" sz="1200" b="1" dirty="0" smtClean="0"/>
              <a:t>608-338-9039</a:t>
            </a:r>
          </a:p>
          <a:p>
            <a:pPr>
              <a:lnSpc>
                <a:spcPct val="80000"/>
              </a:lnSpc>
              <a:spcBef>
                <a:spcPct val="20000"/>
              </a:spcBef>
            </a:pPr>
            <a:r>
              <a:rPr lang="en-US" sz="1200" b="1" dirty="0" smtClean="0"/>
              <a:t>lkpaine@gmail.com</a:t>
            </a:r>
            <a:endParaRPr lang="en-US" sz="1400" b="1" dirty="0"/>
          </a:p>
        </p:txBody>
      </p:sp>
    </p:spTree>
    <p:extLst>
      <p:ext uri="{BB962C8B-B14F-4D97-AF65-F5344CB8AC3E}">
        <p14:creationId xmlns:p14="http://schemas.microsoft.com/office/powerpoint/2010/main" val="3456381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1_Office Theme</vt:lpstr>
      <vt:lpstr>A Conservation Farming Apprenticeship</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Conservation Farming Apprenticeship</dc:title>
  <dc:creator>Jane G Jewett</dc:creator>
  <cp:lastModifiedBy>Jane G Jewett</cp:lastModifiedBy>
  <cp:revision>1</cp:revision>
  <dcterms:created xsi:type="dcterms:W3CDTF">2017-05-15T17:01:45Z</dcterms:created>
  <dcterms:modified xsi:type="dcterms:W3CDTF">2017-05-15T17:02:13Z</dcterms:modified>
</cp:coreProperties>
</file>