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142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F59DAA-9148-4C38-8398-6B24E17BC199}" type="datetimeFigureOut">
              <a:rPr lang="en-US" smtClean="0"/>
              <a:t>3/23/2017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46491B-A99E-4436-A679-5CB3E909E422}" type="slidenum">
              <a:rPr lang="en-US" smtClean="0"/>
              <a:t>‹#›</a:t>
            </a:fld>
            <a:endParaRPr lang="en-US"/>
          </a:p>
        </p:txBody>
      </p:sp>
    </p:spTree>
    <p:extLst>
      <p:ext uri="{BB962C8B-B14F-4D97-AF65-F5344CB8AC3E}">
        <p14:creationId xmlns:p14="http://schemas.microsoft.com/office/powerpoint/2010/main" val="2812878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xfrm>
            <a:off x="1143000" y="685800"/>
            <a:ext cx="4572000" cy="3429000"/>
          </a:xfrm>
          <a:ln/>
        </p:spPr>
      </p:sp>
      <p:sp>
        <p:nvSpPr>
          <p:cNvPr id="143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Notes on approaches:</a:t>
            </a:r>
          </a:p>
          <a:p>
            <a:pPr eaLnBrk="1" hangingPunct="1">
              <a:spcBef>
                <a:spcPct val="0"/>
              </a:spcBef>
              <a:buFontTx/>
              <a:buAutoNum type="arabicPeriod"/>
            </a:pPr>
            <a:r>
              <a:rPr lang="en-US" altLang="en-US" smtClean="0">
                <a:solidFill>
                  <a:srgbClr val="404040"/>
                </a:solidFill>
                <a:latin typeface="Arial" panose="020B0604020202020204" pitchFamily="34" charset="0"/>
              </a:rPr>
              <a:t>We’re focused on outreach to producers of all types and in various stages of transition – including some under-targeted groups like non-operating landowners and land trusts.</a:t>
            </a:r>
          </a:p>
          <a:p>
            <a:pPr eaLnBrk="1" hangingPunct="1">
              <a:lnSpc>
                <a:spcPct val="120000"/>
              </a:lnSpc>
              <a:spcBef>
                <a:spcPct val="0"/>
              </a:spcBef>
              <a:buFontTx/>
              <a:buAutoNum type="arabicPeriod" startAt="2"/>
            </a:pPr>
            <a:r>
              <a:rPr lang="en-US" altLang="en-US" smtClean="0">
                <a:solidFill>
                  <a:srgbClr val="404040"/>
                </a:solidFill>
                <a:latin typeface="Arial" panose="020B0604020202020204" pitchFamily="34" charset="0"/>
              </a:rPr>
              <a:t>There are many groups focused on supporting farmers or increasing their use of sustainable practices.  Our focus is on identifying, testing and then scaling up both products and strategies that work, getting them into the hands of people and groups that are trusted, including a focus on farmer to farmer education.  </a:t>
            </a:r>
          </a:p>
          <a:p>
            <a:pPr eaLnBrk="1" hangingPunct="1">
              <a:lnSpc>
                <a:spcPct val="120000"/>
              </a:lnSpc>
              <a:spcBef>
                <a:spcPct val="0"/>
              </a:spcBef>
              <a:buFontTx/>
              <a:buAutoNum type="arabicPeriod" startAt="2"/>
            </a:pPr>
            <a:r>
              <a:rPr lang="en-US" altLang="en-US" smtClean="0">
                <a:solidFill>
                  <a:srgbClr val="404040"/>
                </a:solidFill>
                <a:latin typeface="Arial" panose="020B0604020202020204" pitchFamily="34" charset="0"/>
              </a:rPr>
              <a:t>The project began and has continued to be framed by an analysis of the sector and the challenges involved in transition.  Even as we work to encourage farmers to adopt more sustainable practices, we’re engaged in tackling the barrier they face head on.  This includes making sure they have access to cost-shares for fencing and other initial expenses, ensuring that lenders understand the sector and the needs of farmers in it, and reaching out to non-operating landowners to find the land producers need.    </a:t>
            </a:r>
          </a:p>
          <a:p>
            <a:pPr eaLnBrk="1" hangingPunct="1">
              <a:spcBef>
                <a:spcPct val="0"/>
              </a:spcBef>
              <a:buFontTx/>
              <a:buAutoNum type="arabicPeriod"/>
            </a:pPr>
            <a:endParaRPr lang="en-US" altLang="en-US" b="1" smtClean="0">
              <a:solidFill>
                <a:srgbClr val="404040"/>
              </a:solidFill>
              <a:latin typeface="Arial" panose="020B0604020202020204" pitchFamily="34" charset="0"/>
            </a:endParaRPr>
          </a:p>
          <a:p>
            <a:endParaRPr lang="en-US" altLang="en-US" smtClean="0">
              <a:latin typeface="Arial" panose="020B0604020202020204" pitchFamily="34" charset="0"/>
            </a:endParaRPr>
          </a:p>
        </p:txBody>
      </p:sp>
      <p:sp>
        <p:nvSpPr>
          <p:cNvPr id="33796" name="Slide Number Placeholder 3"/>
          <p:cNvSpPr>
            <a:spLocks noGrp="1"/>
          </p:cNvSpPr>
          <p:nvPr>
            <p:ph type="sldNum" sz="quarter" idx="5"/>
          </p:nvPr>
        </p:nvSpPr>
        <p:spPr>
          <a:ln>
            <a:miter lim="800000"/>
            <a:headEnd/>
            <a:tailEnd/>
          </a:ln>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9211DB9-220C-477B-AEFA-853A5AC974E1}" type="slidenum">
              <a:rPr lang="en-US" altLang="en-US">
                <a:solidFill>
                  <a:srgbClr val="000000"/>
                </a:solidFill>
              </a:rPr>
              <a:pPr eaLnBrk="1" hangingPunct="1"/>
              <a:t>1</a:t>
            </a:fld>
            <a:endParaRPr lang="en-US" altLang="en-US">
              <a:solidFill>
                <a:srgbClr val="000000"/>
              </a:solidFill>
            </a:endParaRPr>
          </a:p>
        </p:txBody>
      </p:sp>
    </p:spTree>
    <p:extLst>
      <p:ext uri="{BB962C8B-B14F-4D97-AF65-F5344CB8AC3E}">
        <p14:creationId xmlns:p14="http://schemas.microsoft.com/office/powerpoint/2010/main" val="2947284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3108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88664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4860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8961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7759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97422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3420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081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8330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4549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2524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2930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300" y="152400"/>
            <a:ext cx="6572250" cy="1295400"/>
          </a:xfrm>
          <a:solidFill>
            <a:schemeClr val="accent1">
              <a:lumMod val="40000"/>
              <a:lumOff val="60000"/>
            </a:schemeClr>
          </a:solidFill>
          <a:effectLst>
            <a:outerShdw blurRad="50800" dist="38100" dir="8100000" algn="tr" rotWithShape="0">
              <a:prstClr val="black">
                <a:alpha val="40000"/>
              </a:prstClr>
            </a:outerShdw>
          </a:effectLst>
        </p:spPr>
        <p:txBody>
          <a:bodyPr>
            <a:normAutofit/>
          </a:bodyPr>
          <a:lstStyle/>
          <a:p>
            <a:pPr>
              <a:defRPr/>
            </a:pPr>
            <a:r>
              <a:rPr lang="en-US" b="1" cap="small" dirty="0" smtClean="0">
                <a:effectLst>
                  <a:outerShdw blurRad="50800" dist="38100" dir="8100000" algn="tr" rotWithShape="0">
                    <a:prstClr val="black">
                      <a:alpha val="40000"/>
                    </a:prstClr>
                  </a:outerShdw>
                </a:effectLst>
                <a:latin typeface="Gill Sans MT" pitchFamily="34" charset="0"/>
              </a:rPr>
              <a:t>Grazing Calculator</a:t>
            </a:r>
            <a:endParaRPr lang="en-US" b="1" cap="small" dirty="0">
              <a:effectLst>
                <a:outerShdw blurRad="50800" dist="38100" dir="8100000" algn="tr" rotWithShape="0">
                  <a:prstClr val="black">
                    <a:alpha val="40000"/>
                  </a:prstClr>
                </a:outerShdw>
              </a:effectLst>
              <a:latin typeface="Gill Sans MT" pitchFamily="34" charset="0"/>
            </a:endParaRPr>
          </a:p>
        </p:txBody>
      </p:sp>
      <p:sp>
        <p:nvSpPr>
          <p:cNvPr id="4" name="Rectangle 3"/>
          <p:cNvSpPr/>
          <p:nvPr/>
        </p:nvSpPr>
        <p:spPr>
          <a:xfrm>
            <a:off x="2057400" y="2209800"/>
            <a:ext cx="4800600" cy="457200"/>
          </a:xfrm>
          <a:prstGeom prst="rect">
            <a:avLst/>
          </a:prstGeom>
          <a:solidFill>
            <a:srgbClr val="EAE4BE"/>
          </a:solidFill>
          <a:ln>
            <a:solidFill>
              <a:srgbClr val="A49D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 name="Content Placeholder 2"/>
          <p:cNvSpPr>
            <a:spLocks noGrp="1"/>
          </p:cNvSpPr>
          <p:nvPr>
            <p:ph idx="1"/>
          </p:nvPr>
        </p:nvSpPr>
        <p:spPr>
          <a:xfrm>
            <a:off x="1257300" y="1624014"/>
            <a:ext cx="6572250" cy="4548187"/>
          </a:xfrm>
          <a:solidFill>
            <a:schemeClr val="accent1">
              <a:lumMod val="40000"/>
              <a:lumOff val="60000"/>
            </a:schemeClr>
          </a:solidFill>
          <a:effectLst>
            <a:outerShdw blurRad="50800" dist="38100" dir="8100000" algn="tr" rotWithShape="0">
              <a:prstClr val="black">
                <a:alpha val="40000"/>
              </a:prstClr>
            </a:outerShdw>
          </a:effectLst>
        </p:spPr>
        <p:txBody>
          <a:bodyPr>
            <a:noAutofit/>
          </a:bodyPr>
          <a:lstStyle/>
          <a:p>
            <a:pPr marL="338138" indent="-163513">
              <a:lnSpc>
                <a:spcPct val="110000"/>
              </a:lnSpc>
              <a:spcBef>
                <a:spcPts val="0"/>
              </a:spcBef>
              <a:buNone/>
              <a:defRPr/>
            </a:pPr>
            <a:r>
              <a:rPr lang="en-US" sz="4000" b="1" dirty="0"/>
              <a:t>Goal:  </a:t>
            </a:r>
          </a:p>
          <a:p>
            <a:pPr marL="338138" indent="-163513">
              <a:lnSpc>
                <a:spcPct val="110000"/>
              </a:lnSpc>
              <a:spcBef>
                <a:spcPts val="0"/>
              </a:spcBef>
              <a:buNone/>
              <a:defRPr/>
            </a:pPr>
            <a:r>
              <a:rPr lang="en-US" sz="4000" b="1" dirty="0"/>
              <a:t>Provide a tool for educators and producers to understand the financial impact of real or potential changes to their operation.   </a:t>
            </a:r>
            <a:r>
              <a:rPr lang="en-US" sz="4000" dirty="0"/>
              <a:t> </a:t>
            </a:r>
          </a:p>
          <a:p>
            <a:pPr marL="338138" indent="0">
              <a:lnSpc>
                <a:spcPct val="110000"/>
              </a:lnSpc>
              <a:spcBef>
                <a:spcPts val="0"/>
              </a:spcBef>
              <a:spcAft>
                <a:spcPts val="1200"/>
              </a:spcAft>
              <a:buNone/>
              <a:defRPr/>
            </a:pPr>
            <a:endParaRPr lang="en-US" sz="2800" dirty="0">
              <a:solidFill>
                <a:srgbClr val="636466"/>
              </a:solidFill>
              <a:latin typeface="Gill Sans MT" pitchFamily="34" charset="0"/>
            </a:endParaRPr>
          </a:p>
          <a:p>
            <a:pPr marL="338138" indent="0">
              <a:lnSpc>
                <a:spcPct val="110000"/>
              </a:lnSpc>
              <a:spcBef>
                <a:spcPts val="0"/>
              </a:spcBef>
              <a:spcAft>
                <a:spcPts val="1200"/>
              </a:spcAft>
              <a:buNone/>
              <a:defRPr/>
            </a:pPr>
            <a:endParaRPr lang="en-US" sz="2600" dirty="0">
              <a:solidFill>
                <a:schemeClr val="tx1">
                  <a:lumMod val="75000"/>
                  <a:lumOff val="25000"/>
                </a:schemeClr>
              </a:solidFill>
              <a:latin typeface="Gill Sans MT" pitchFamily="34" charset="0"/>
            </a:endParaRPr>
          </a:p>
        </p:txBody>
      </p:sp>
      <p:sp>
        <p:nvSpPr>
          <p:cNvPr id="6" name="TextBox 5"/>
          <p:cNvSpPr txBox="1"/>
          <p:nvPr/>
        </p:nvSpPr>
        <p:spPr>
          <a:xfrm>
            <a:off x="5029196" y="6148489"/>
            <a:ext cx="2895600" cy="307777"/>
          </a:xfrm>
          <a:prstGeom prst="rect">
            <a:avLst/>
          </a:prstGeom>
          <a:noFill/>
        </p:spPr>
        <p:txBody>
          <a:bodyPr wrap="square" rtlCol="0">
            <a:spAutoFit/>
          </a:bodyPr>
          <a:lstStyle/>
          <a:p>
            <a:r>
              <a:rPr lang="en-US" sz="1400" dirty="0" smtClean="0"/>
              <a:t>Slide Source: Larry </a:t>
            </a:r>
            <a:r>
              <a:rPr lang="en-US" sz="1400" dirty="0" err="1" smtClean="0"/>
              <a:t>Tranel</a:t>
            </a:r>
            <a:r>
              <a:rPr lang="en-US" sz="1400" dirty="0" smtClean="0"/>
              <a:t> &amp; Rod </a:t>
            </a:r>
            <a:r>
              <a:rPr lang="en-US" sz="1400" dirty="0" err="1" smtClean="0"/>
              <a:t>Ofte</a:t>
            </a:r>
            <a:endParaRPr lang="en-US" sz="1400"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41301" y="6377085"/>
            <a:ext cx="1165412" cy="3048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14892" y="6377085"/>
            <a:ext cx="1514504" cy="281085"/>
          </a:xfrm>
          <a:prstGeom prst="rect">
            <a:avLst/>
          </a:prstGeom>
        </p:spPr>
      </p:pic>
      <p:sp>
        <p:nvSpPr>
          <p:cNvPr id="9" name="Rectangle 8"/>
          <p:cNvSpPr/>
          <p:nvPr/>
        </p:nvSpPr>
        <p:spPr>
          <a:xfrm>
            <a:off x="5105398" y="6224685"/>
            <a:ext cx="2693193" cy="4572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797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210</Words>
  <Application>Microsoft Office PowerPoint</Application>
  <PresentationFormat>On-screen Show (4:3)</PresentationFormat>
  <Paragraphs>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9_Office Theme</vt:lpstr>
      <vt:lpstr>Grazing Calculator</vt:lpstr>
    </vt:vector>
  </TitlesOfParts>
  <Company>University of Minnesota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Grazing Calculator</dc:title>
  <dc:creator>Sadie Schroeder</dc:creator>
  <cp:lastModifiedBy>Sadie Schroeder</cp:lastModifiedBy>
  <cp:revision>1</cp:revision>
  <dcterms:created xsi:type="dcterms:W3CDTF">2017-03-23T14:45:39Z</dcterms:created>
  <dcterms:modified xsi:type="dcterms:W3CDTF">2017-03-23T14:47:09Z</dcterms:modified>
</cp:coreProperties>
</file>