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69" d="100"/>
          <a:sy n="69" d="100"/>
        </p:scale>
        <p:origin x="54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AFE35-C15F-E642-9AEC-ED3A86E534A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AE2E5-D9FB-E64B-829D-637D8D34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8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A00C7FA-AB32-427D-AFF1-791C87F7DCE5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454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1315815-092B-4763-8864-7453C89792DD}" type="slidenum">
              <a:rPr lang="en-US" altLang="en-US">
                <a:solidFill>
                  <a:srgbClr val="000000"/>
                </a:solidFill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5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15 zeros Quadrillion 18 zeros Quintrillion 21 zeros Sextillion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Here is how much soil “livestock” there is in a healthy soil.  8000 lbs.  What do they all do? I am pretty sure I can’t tell you what they all do.  I don’t even know if I can tell you how many there are. 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 Can you tell me how many there are? 800 Quintrillion Bacteria.  I chopped off 3 zeros so it shows 20 Quadrillion Actinomycetes but it really was 20 Quintrillion . I didn’t figure you could pronounce the name so I didn’t figure you would miss 3 zero’s.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 I can tell you they are ALL critical to the soil health.  For example Fungi act as root extensions. They attach to the roots and can extend 30-40 feet.  Some of the others make minerals more available to plants. In effect they make the plant roots 40 feet long.  Each one is like a link in a chain.  If one is killed or destroyed the entire chain will not work.  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So if we all have soil do we all have these microorganisms?????</a:t>
            </a:r>
          </a:p>
        </p:txBody>
      </p:sp>
    </p:spTree>
    <p:extLst>
      <p:ext uri="{BB962C8B-B14F-4D97-AF65-F5344CB8AC3E}">
        <p14:creationId xmlns:p14="http://schemas.microsoft.com/office/powerpoint/2010/main" val="197725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84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66"/>
                </a:solidFill>
              </a:rPr>
              <a:t>Optimum Soil Health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1371600"/>
            <a:ext cx="8229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u="sng" dirty="0"/>
              <a:t>Type of Organism   	 number/acre                      </a:t>
            </a:r>
            <a:r>
              <a:rPr lang="en-US" sz="2400" u="sng" dirty="0" err="1"/>
              <a:t>lbs</a:t>
            </a:r>
            <a:r>
              <a:rPr lang="en-US" sz="2400" u="sng" dirty="0"/>
              <a:t>/acre</a:t>
            </a:r>
            <a:endParaRPr lang="en-US" sz="24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2400" dirty="0"/>
              <a:t>Bacteria    	800,000,000,000,000,000,000      </a:t>
            </a:r>
            <a:r>
              <a:rPr lang="es-ES" sz="2400" dirty="0">
                <a:solidFill>
                  <a:srgbClr val="FF0000"/>
                </a:solidFill>
              </a:rPr>
              <a:t> 2,600</a:t>
            </a:r>
            <a:r>
              <a:rPr lang="es-ES" sz="2400" dirty="0"/>
              <a:t>  </a:t>
            </a:r>
            <a:endParaRPr lang="en-US" sz="24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2400" dirty="0" err="1"/>
              <a:t>Actinobacteria</a:t>
            </a:r>
            <a:r>
              <a:rPr lang="es-ES" sz="2400" dirty="0"/>
              <a:t>        20,000,000,000,000,000       </a:t>
            </a:r>
            <a:r>
              <a:rPr lang="es-ES" sz="2400" dirty="0">
                <a:solidFill>
                  <a:srgbClr val="FF0000"/>
                </a:solidFill>
              </a:rPr>
              <a:t>1,300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2400" dirty="0" err="1"/>
              <a:t>Fungi</a:t>
            </a:r>
            <a:r>
              <a:rPr lang="es-ES" sz="2400" dirty="0"/>
              <a:t>		              200,000,000,000,000	 </a:t>
            </a:r>
            <a:r>
              <a:rPr lang="es-ES" sz="2400" dirty="0">
                <a:solidFill>
                  <a:srgbClr val="FF0000"/>
                </a:solidFill>
              </a:rPr>
              <a:t>2,600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2400" dirty="0" err="1"/>
              <a:t>Algae</a:t>
            </a:r>
            <a:r>
              <a:rPr lang="es-ES" sz="2400" dirty="0"/>
              <a:t>	                                    4,000,000,000	      </a:t>
            </a:r>
            <a:r>
              <a:rPr lang="es-ES" sz="2400" dirty="0">
                <a:solidFill>
                  <a:srgbClr val="FF0000"/>
                </a:solidFill>
              </a:rPr>
              <a:t>90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2400" dirty="0" err="1"/>
              <a:t>Protozoa</a:t>
            </a:r>
            <a:r>
              <a:rPr lang="es-ES" sz="2400" dirty="0"/>
              <a:t>	                  2,000,000,000,000            </a:t>
            </a:r>
            <a:r>
              <a:rPr lang="es-ES" sz="2400" dirty="0">
                <a:solidFill>
                  <a:srgbClr val="FF0000"/>
                </a:solidFill>
              </a:rPr>
              <a:t>90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/>
              <a:t>Nematodes                                 80,000,000	      </a:t>
            </a:r>
            <a:r>
              <a:rPr lang="en-US" sz="2400" dirty="0">
                <a:solidFill>
                  <a:srgbClr val="FF0000"/>
                </a:solidFill>
              </a:rPr>
              <a:t>45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/>
              <a:t>Earthworms                                       40,000	    </a:t>
            </a:r>
            <a:r>
              <a:rPr lang="en-US" sz="2400" dirty="0">
                <a:solidFill>
                  <a:srgbClr val="FF0000"/>
                </a:solidFill>
              </a:rPr>
              <a:t>445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/>
              <a:t>Insects /arthropods                       8,160,000</a:t>
            </a:r>
            <a:r>
              <a:rPr lang="en-US" sz="2800" dirty="0"/>
              <a:t>        </a:t>
            </a:r>
            <a:r>
              <a:rPr lang="en-US" sz="2800" dirty="0">
                <a:solidFill>
                  <a:srgbClr val="FF0000"/>
                </a:solidFill>
              </a:rPr>
              <a:t>830</a:t>
            </a:r>
          </a:p>
          <a:p>
            <a:pPr eaLnBrk="1" hangingPunct="1">
              <a:buNone/>
              <a:defRPr/>
            </a:pPr>
            <a:r>
              <a:rPr lang="en-US" sz="2800" dirty="0"/>
              <a:t>	</a:t>
            </a:r>
            <a:r>
              <a:rPr lang="en-US" sz="1600" dirty="0" smtClean="0"/>
              <a:t>Data source: Soil </a:t>
            </a:r>
            <a:r>
              <a:rPr lang="en-US" sz="1600" dirty="0" err="1" smtClean="0"/>
              <a:t>Foodweb</a:t>
            </a:r>
            <a:r>
              <a:rPr lang="en-US" sz="1600" dirty="0" smtClean="0"/>
              <a:t> Inc., Dr. Elaine Ingham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 smtClean="0"/>
              <a:t>www.soilfoodweb.com</a:t>
            </a:r>
            <a:endParaRPr lang="en-US" sz="2800" dirty="0"/>
          </a:p>
        </p:txBody>
      </p:sp>
      <p:sp>
        <p:nvSpPr>
          <p:cNvPr id="9" name="TextBox 3"/>
          <p:cNvSpPr txBox="1"/>
          <p:nvPr/>
        </p:nvSpPr>
        <p:spPr>
          <a:xfrm>
            <a:off x="243587" y="6150074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84" y="6221303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243587" y="6162158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7903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214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Beam</vt:lpstr>
      <vt:lpstr>Optimum Soil Health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Optimum Soil Health</dc:title>
  <dc:creator>Sadie A Schroeder</dc:creator>
  <cp:lastModifiedBy>Jane G Jewett</cp:lastModifiedBy>
  <cp:revision>3</cp:revision>
  <dcterms:created xsi:type="dcterms:W3CDTF">2017-03-20T19:35:58Z</dcterms:created>
  <dcterms:modified xsi:type="dcterms:W3CDTF">2017-05-17T15:54:40Z</dcterms:modified>
</cp:coreProperties>
</file>