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4"/>
    <p:restoredTop sz="94746"/>
  </p:normalViewPr>
  <p:slideViewPr>
    <p:cSldViewPr snapToGrid="0" snapToObjects="1">
      <p:cViewPr varScale="1">
        <p:scale>
          <a:sx n="63" d="100"/>
          <a:sy n="63" d="100"/>
        </p:scale>
        <p:origin x="6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7C38A-FA73-424C-B61A-5BC060F3CE8D}" type="datetimeFigureOut">
              <a:rPr lang="en-US" smtClean="0"/>
              <a:t>6/22/2017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3596D-3A87-8742-A665-D5F08766DC18}" type="slidenum">
              <a:rPr lang="en-US" smtClean="0"/>
              <a:t>‹#›</a:t>
            </a:fld>
            <a:endParaRPr lang="en-US"/>
          </a:p>
        </p:txBody>
      </p:sp>
    </p:spTree>
    <p:extLst>
      <p:ext uri="{BB962C8B-B14F-4D97-AF65-F5344CB8AC3E}">
        <p14:creationId xmlns:p14="http://schemas.microsoft.com/office/powerpoint/2010/main" val="46296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B567CDA3-1D9A-49F3-8A68-982162313704}" type="slidenum">
              <a:rPr lang="en-US" altLang="en-US" smtClean="0">
                <a:solidFill>
                  <a:srgbClr val="000000"/>
                </a:solidFill>
              </a:rPr>
              <a:pPr eaLnBrk="1" hangingPunct="1">
                <a:spcBef>
                  <a:spcPct val="0"/>
                </a:spcBef>
              </a:pPr>
              <a:t>1</a:t>
            </a:fld>
            <a:endParaRPr lang="en-US" altLang="en-US" smtClean="0">
              <a:solidFill>
                <a:srgbClr val="000000"/>
              </a:solidFill>
            </a:endParaRP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r>
              <a:rPr lang="en-US" altLang="en-US" smtClean="0">
                <a:latin typeface="Arial" pitchFamily="34" charset="0"/>
              </a:rPr>
              <a:t>Here is evidence that grazing enhances habitat for grassland birds.  Within the cadre of 15 to 20 species of ground nesting birds are many species that are adapted to grazed or burned vegetation.  They seek out grassy habitats of varying heights and densities.  Grazing does a good job of creating the habitat variation that is attractive to many species.</a:t>
            </a:r>
          </a:p>
        </p:txBody>
      </p:sp>
    </p:spTree>
    <p:extLst>
      <p:ext uri="{BB962C8B-B14F-4D97-AF65-F5344CB8AC3E}">
        <p14:creationId xmlns:p14="http://schemas.microsoft.com/office/powerpoint/2010/main" val="77869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
            <a:ext cx="12192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8"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1"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3"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5"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7"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grpSp>
      </p:grpSp>
      <p:sp>
        <p:nvSpPr>
          <p:cNvPr id="1645610" name="Rectangle 42"/>
          <p:cNvSpPr>
            <a:spLocks noGrp="1" noChangeArrowheads="1"/>
          </p:cNvSpPr>
          <p:nvPr>
            <p:ph type="ctrTitle" sz="quarter"/>
          </p:nvPr>
        </p:nvSpPr>
        <p:spPr>
          <a:xfrm>
            <a:off x="609600" y="1600200"/>
            <a:ext cx="10972800" cy="1828800"/>
          </a:xfrm>
        </p:spPr>
        <p:txBody>
          <a:bodyPr/>
          <a:lstStyle>
            <a:lvl1pPr>
              <a:defRPr sz="4800"/>
            </a:lvl1pPr>
          </a:lstStyle>
          <a:p>
            <a:pPr lvl="0"/>
            <a:r>
              <a:rPr lang="en-US" noProof="0" smtClean="0"/>
              <a:t>Click to edit Master title style</a:t>
            </a:r>
          </a:p>
        </p:txBody>
      </p:sp>
      <p:sp>
        <p:nvSpPr>
          <p:cNvPr id="1645611" name="Rectangle 43"/>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52B5962C-F969-43C2-A622-1798B03EEC7A}"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544D518-40AE-4187-AAEA-130526880173}"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441FFF3A-9E70-40B7-94FE-6C1F6FFBEC30}"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7813"/>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53A76C69-13C8-4AC5-947C-FF898B8F6C7E}"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B2EC8CA-A650-4A1F-99A7-D7A9606B3F89}"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63FDB0DB-FE2E-4E55-9662-9BE788EC752D}"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103632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066800"/>
            <a:ext cx="50800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066800"/>
            <a:ext cx="508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733800"/>
            <a:ext cx="5080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1"/>
            <a:ext cx="5384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41763"/>
            <a:ext cx="5384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46"/>
          <p:cNvSpPr>
            <a:spLocks noGrp="1" noChangeArrowheads="1"/>
          </p:cNvSpPr>
          <p:nvPr>
            <p:ph type="sldNum" sz="quarter" idx="12"/>
          </p:nvPr>
        </p:nvSpPr>
        <p:spPr>
          <a:ln/>
        </p:spPr>
        <p:txBody>
          <a:bodyPr/>
          <a:lstStyle>
            <a:lvl1pPr>
              <a:defRPr/>
            </a:lvl1pPr>
          </a:lstStyle>
          <a:p>
            <a:pPr>
              <a:defRPr/>
            </a:pPr>
            <a:fld id="{FD804B03-1EEE-42F9-8C8E-2815BC76EF5E}"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1981200"/>
            <a:ext cx="10363200" cy="4114800"/>
          </a:xfrm>
        </p:spPr>
        <p:txBody>
          <a:bodyPr/>
          <a:lstStyle/>
          <a:p>
            <a:pPr lvl="0"/>
            <a:endParaRPr lang="en-US" noProof="0" smtClean="0"/>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0C1F9EA-48DC-45D8-88F6-EA5D6A6D35D3}"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9DFC513A-2301-4EA3-A1CC-625E17C7C481}"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25036C8B-5D48-4E43-B11D-44474FEF0337}"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4140C5B-C836-49C3-910D-756E969BD26A}"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4115C492-C9C5-4C1C-AC8E-7A64467F3E7E}"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2FA544D6-5908-4A6E-B191-C30DFCA1B765}"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80838547-188A-4A27-8374-16197ED696F2}"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2301904-8022-487A-9E5E-A706769E4157}"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C7D3039-737B-4DB2-8369-DBB140F8EDDF}" type="slidenum">
              <a:rPr lang="en-US">
                <a:solidFill>
                  <a:srgbClr val="FFFFFF"/>
                </a:solidFill>
              </a:rPr>
              <a:pPr>
                <a:defRPr/>
              </a:pPr>
              <a:t>‹#›</a:t>
            </a:fld>
            <a:endParaRPr lang="en-US">
              <a:solidFill>
                <a:srgbClr val="FFFFFF"/>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
            <a:ext cx="12192000" cy="6856413"/>
            <a:chOff x="0" y="0"/>
            <a:chExt cx="5760" cy="4319"/>
          </a:xfrm>
        </p:grpSpPr>
        <p:sp>
          <p:nvSpPr>
            <p:cNvPr id="164454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4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4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35" name="Freeform 6"/>
            <p:cNvSpPr>
              <a:spLocks/>
            </p:cNvSpPr>
            <p:nvPr/>
          </p:nvSpPr>
          <p:spPr bwMode="hidden">
            <a:xfrm>
              <a:off x="4038" y="3577"/>
              <a:ext cx="1720" cy="65"/>
            </a:xfrm>
            <a:custGeom>
              <a:avLst/>
              <a:gdLst>
                <a:gd name="T0" fmla="*/ 1590 w 1722"/>
                <a:gd name="T1" fmla="*/ 33 h 66"/>
                <a:gd name="T2" fmla="*/ 1590 w 1722"/>
                <a:gd name="T3" fmla="*/ 33 h 66"/>
                <a:gd name="T4" fmla="*/ 0 w 1722"/>
                <a:gd name="T5" fmla="*/ 0 h 66"/>
                <a:gd name="T6" fmla="*/ 0 w 1722"/>
                <a:gd name="T7" fmla="*/ 33 h 66"/>
                <a:gd name="T8" fmla="*/ 1590 w 1722"/>
                <a:gd name="T9" fmla="*/ 33 h 66"/>
                <a:gd name="T10" fmla="*/ 1590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5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37" name="Freeform 8"/>
            <p:cNvSpPr>
              <a:spLocks/>
            </p:cNvSpPr>
            <p:nvPr/>
          </p:nvSpPr>
          <p:spPr bwMode="hidden">
            <a:xfrm>
              <a:off x="4784" y="3702"/>
              <a:ext cx="974" cy="101"/>
            </a:xfrm>
            <a:custGeom>
              <a:avLst/>
              <a:gdLst>
                <a:gd name="T0" fmla="*/ 909 w 975"/>
                <a:gd name="T1" fmla="*/ 48 h 101"/>
                <a:gd name="T2" fmla="*/ 909 w 975"/>
                <a:gd name="T3" fmla="*/ 0 h 101"/>
                <a:gd name="T4" fmla="*/ 0 w 975"/>
                <a:gd name="T5" fmla="*/ 24 h 101"/>
                <a:gd name="T6" fmla="*/ 0 w 975"/>
                <a:gd name="T7" fmla="*/ 101 h 101"/>
                <a:gd name="T8" fmla="*/ 909 w 975"/>
                <a:gd name="T9" fmla="*/ 48 h 101"/>
                <a:gd name="T10" fmla="*/ 909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038" name="Freeform 9"/>
            <p:cNvSpPr>
              <a:spLocks/>
            </p:cNvSpPr>
            <p:nvPr/>
          </p:nvSpPr>
          <p:spPr bwMode="hidden">
            <a:xfrm>
              <a:off x="3619" y="3815"/>
              <a:ext cx="2139" cy="198"/>
            </a:xfrm>
            <a:custGeom>
              <a:avLst/>
              <a:gdLst>
                <a:gd name="T0" fmla="*/ 2009 w 2141"/>
                <a:gd name="T1" fmla="*/ 0 h 198"/>
                <a:gd name="T2" fmla="*/ 0 w 2141"/>
                <a:gd name="T3" fmla="*/ 156 h 198"/>
                <a:gd name="T4" fmla="*/ 0 w 2141"/>
                <a:gd name="T5" fmla="*/ 198 h 198"/>
                <a:gd name="T6" fmla="*/ 2009 w 2141"/>
                <a:gd name="T7" fmla="*/ 0 h 198"/>
                <a:gd name="T8" fmla="*/ 200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5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40" name="Freeform 11"/>
            <p:cNvSpPr>
              <a:spLocks/>
            </p:cNvSpPr>
            <p:nvPr/>
          </p:nvSpPr>
          <p:spPr bwMode="hidden">
            <a:xfrm>
              <a:off x="2097" y="4043"/>
              <a:ext cx="2514" cy="276"/>
            </a:xfrm>
            <a:custGeom>
              <a:avLst/>
              <a:gdLst>
                <a:gd name="T0" fmla="*/ 2021 w 2517"/>
                <a:gd name="T1" fmla="*/ 276 h 276"/>
                <a:gd name="T2" fmla="*/ 2319 w 2517"/>
                <a:gd name="T3" fmla="*/ 204 h 276"/>
                <a:gd name="T4" fmla="*/ 2073 w 2517"/>
                <a:gd name="T5" fmla="*/ 0 h 276"/>
                <a:gd name="T6" fmla="*/ 0 w 2517"/>
                <a:gd name="T7" fmla="*/ 276 h 276"/>
                <a:gd name="T8" fmla="*/ 2021 w 2517"/>
                <a:gd name="T9" fmla="*/ 276 h 276"/>
                <a:gd name="T10" fmla="*/ 2021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5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42" name="Freeform 13"/>
            <p:cNvSpPr>
              <a:spLocks/>
            </p:cNvSpPr>
            <p:nvPr/>
          </p:nvSpPr>
          <p:spPr bwMode="hidden">
            <a:xfrm>
              <a:off x="5030" y="3151"/>
              <a:ext cx="728" cy="240"/>
            </a:xfrm>
            <a:custGeom>
              <a:avLst/>
              <a:gdLst>
                <a:gd name="T0" fmla="*/ 663 w 729"/>
                <a:gd name="T1" fmla="*/ 240 h 240"/>
                <a:gd name="T2" fmla="*/ 0 w 729"/>
                <a:gd name="T3" fmla="*/ 0 h 240"/>
                <a:gd name="T4" fmla="*/ 0 w 729"/>
                <a:gd name="T5" fmla="*/ 6 h 240"/>
                <a:gd name="T6" fmla="*/ 663 w 729"/>
                <a:gd name="T7" fmla="*/ 240 h 240"/>
                <a:gd name="T8" fmla="*/ 663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5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44" name="Freeform 15"/>
            <p:cNvSpPr>
              <a:spLocks/>
            </p:cNvSpPr>
            <p:nvPr/>
          </p:nvSpPr>
          <p:spPr bwMode="hidden">
            <a:xfrm>
              <a:off x="5030" y="3049"/>
              <a:ext cx="728" cy="318"/>
            </a:xfrm>
            <a:custGeom>
              <a:avLst/>
              <a:gdLst>
                <a:gd name="T0" fmla="*/ 663 w 729"/>
                <a:gd name="T1" fmla="*/ 318 h 318"/>
                <a:gd name="T2" fmla="*/ 663 w 729"/>
                <a:gd name="T3" fmla="*/ 312 h 318"/>
                <a:gd name="T4" fmla="*/ 0 w 729"/>
                <a:gd name="T5" fmla="*/ 0 h 318"/>
                <a:gd name="T6" fmla="*/ 0 w 729"/>
                <a:gd name="T7" fmla="*/ 54 h 318"/>
                <a:gd name="T8" fmla="*/ 663 w 729"/>
                <a:gd name="T9" fmla="*/ 318 h 318"/>
                <a:gd name="T10" fmla="*/ 663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6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6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6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6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6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6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6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7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7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246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7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sz="1800">
                <a:solidFill>
                  <a:srgbClr val="FFFFFF"/>
                </a:solidFill>
                <a:ea typeface="ＭＳ Ｐゴシック" pitchFamily="34" charset="-128"/>
                <a:cs typeface="Arial" pitchFamily="34" charset="0"/>
              </a:endParaRPr>
            </a:p>
          </p:txBody>
        </p:sp>
        <p:sp>
          <p:nvSpPr>
            <p:cNvPr id="164457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7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7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7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7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8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8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8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grpSp>
          <p:nvGrpSpPr>
            <p:cNvPr id="1068" name="Group 39"/>
            <p:cNvGrpSpPr>
              <a:grpSpLocks/>
            </p:cNvGrpSpPr>
            <p:nvPr userDrawn="1"/>
          </p:nvGrpSpPr>
          <p:grpSpPr bwMode="auto">
            <a:xfrm>
              <a:off x="0" y="1632"/>
              <a:ext cx="5758" cy="1858"/>
              <a:chOff x="0" y="1632"/>
              <a:chExt cx="5758" cy="1858"/>
            </a:xfrm>
          </p:grpSpPr>
          <p:sp>
            <p:nvSpPr>
              <p:cNvPr id="164458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sp>
            <p:nvSpPr>
              <p:cNvPr id="164458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itchFamily="48" charset="-128"/>
                </a:endParaRPr>
              </a:p>
            </p:txBody>
          </p:sp>
        </p:grpSp>
      </p:grpSp>
      <p:sp>
        <p:nvSpPr>
          <p:cNvPr id="1644586" name="Rectangle 42"/>
          <p:cNvSpPr>
            <a:spLocks noGrp="1" noChangeArrowheads="1"/>
          </p:cNvSpPr>
          <p:nvPr>
            <p:ph type="title"/>
          </p:nvPr>
        </p:nvSpPr>
        <p:spPr bwMode="auto">
          <a:xfrm>
            <a:off x="609600" y="277813"/>
            <a:ext cx="109728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4587" name="Rectangle 43"/>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4588" name="Rectangle 44"/>
          <p:cNvSpPr>
            <a:spLocks noGrp="1" noChangeArrowheads="1"/>
          </p:cNvSpPr>
          <p:nvPr>
            <p:ph type="dt" sz="half" idx="2"/>
          </p:nvPr>
        </p:nvSpPr>
        <p:spPr bwMode="auto">
          <a:xfrm>
            <a:off x="609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89" name="Rectangle 45"/>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endParaRPr lang="en-US">
              <a:solidFill>
                <a:srgbClr val="FFFFFF"/>
              </a:solidFill>
            </a:endParaRPr>
          </a:p>
        </p:txBody>
      </p:sp>
      <p:sp>
        <p:nvSpPr>
          <p:cNvPr id="1644590" name="Rectangle 46"/>
          <p:cNvSpPr>
            <a:spLocks noGrp="1" noChangeArrowheads="1"/>
          </p:cNvSpPr>
          <p:nvPr>
            <p:ph type="sldNum" sz="quarter" idx="4"/>
          </p:nvPr>
        </p:nvSpPr>
        <p:spPr bwMode="auto">
          <a:xfrm>
            <a:off x="8737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ea typeface="ＭＳ Ｐゴシック" pitchFamily="48" charset="-128"/>
                <a:cs typeface="+mn-cs"/>
              </a:defRPr>
            </a:lvl1pPr>
          </a:lstStyle>
          <a:p>
            <a:pPr fontAlgn="base">
              <a:spcBef>
                <a:spcPct val="0"/>
              </a:spcBef>
              <a:spcAft>
                <a:spcPct val="0"/>
              </a:spcAft>
              <a:defRPr/>
            </a:pPr>
            <a:fld id="{67BF6B39-CEF9-4F3E-BD10-A08CCE58D175}"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350964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20"/>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21"/>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oleObject" Target="../embeddings/oleObject1.bin"/><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990600" y="5181600"/>
            <a:ext cx="8686800" cy="1524000"/>
          </a:xfrm>
        </p:spPr>
        <p:txBody>
          <a:bodyPr/>
          <a:lstStyle/>
          <a:p>
            <a:pPr algn="r">
              <a:defRPr/>
            </a:pPr>
            <a:r>
              <a:rPr lang="en-US" altLang="en-US" sz="3200" dirty="0"/>
              <a:t>Grazing Improves Grassland Bird Habitat</a:t>
            </a:r>
          </a:p>
        </p:txBody>
      </p:sp>
      <p:graphicFrame>
        <p:nvGraphicFramePr>
          <p:cNvPr id="130051" name="Object 39"/>
          <p:cNvGraphicFramePr>
            <a:graphicFrameLocks noGrp="1" noChangeAspect="1"/>
          </p:cNvGraphicFramePr>
          <p:nvPr>
            <p:ph type="chart" idx="1"/>
          </p:nvPr>
        </p:nvGraphicFramePr>
        <p:xfrm>
          <a:off x="1981200" y="990600"/>
          <a:ext cx="8229600" cy="4662488"/>
        </p:xfrm>
        <a:graphic>
          <a:graphicData uri="http://schemas.openxmlformats.org/presentationml/2006/ole">
            <mc:AlternateContent xmlns:mc="http://schemas.openxmlformats.org/markup-compatibility/2006">
              <mc:Choice xmlns:v="urn:schemas-microsoft-com:vml" Requires="v">
                <p:oleObj spid="_x0000_s1026" name="Chart" r:id="rId4" imgW="7772408" imgH="4876890" progId="MSGraph.Chart.8">
                  <p:embed followColorScheme="full"/>
                </p:oleObj>
              </mc:Choice>
              <mc:Fallback>
                <p:oleObj name="Chart" r:id="rId4" imgW="7772408" imgH="4876890" progId="MSGraph.Chart.8">
                  <p:embed followColorScheme="full"/>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990600"/>
                        <a:ext cx="8229600" cy="4662488"/>
                      </a:xfrm>
                      <a:prstGeom prst="rect">
                        <a:avLst/>
                      </a:prstGeom>
                      <a:solidFill>
                        <a:srgbClr val="00B050"/>
                      </a:solidFill>
                      <a:ln>
                        <a:noFill/>
                      </a:ln>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Title 1"/>
          <p:cNvSpPr txBox="1">
            <a:spLocks/>
          </p:cNvSpPr>
          <p:nvPr/>
        </p:nvSpPr>
        <p:spPr bwMode="auto">
          <a:xfrm>
            <a:off x="1981200" y="0"/>
            <a:ext cx="8229600" cy="914400"/>
          </a:xfrm>
          <a:prstGeom prst="rect">
            <a:avLst/>
          </a:prstGeom>
          <a:solidFill>
            <a:schemeClr val="tx1"/>
          </a:solidFill>
          <a:ln w="9525">
            <a:noFill/>
            <a:miter lim="800000"/>
            <a:headEnd/>
            <a:tailEnd/>
          </a:ln>
          <a:effectLst>
            <a:outerShdw blurRad="50800" dist="38100" dir="8100000" algn="tr" rotWithShape="0">
              <a:prstClr val="black">
                <a:alpha val="40000"/>
              </a:prstClr>
            </a:outerShdw>
          </a:effectLst>
        </p:spPr>
        <p:txBody>
          <a:bodyPr anchor="ctr">
            <a:normAutofit/>
          </a:bodyPr>
          <a:lstStyle/>
          <a:p>
            <a:pPr algn="ctr">
              <a:spcBef>
                <a:spcPct val="0"/>
              </a:spcBef>
              <a:defRPr/>
            </a:pPr>
            <a:r>
              <a:rPr lang="en-US" sz="4000" b="1" cap="small">
                <a:solidFill>
                  <a:srgbClr val="F26522"/>
                </a:solidFill>
                <a:effectLst>
                  <a:outerShdw blurRad="50800" dist="38100" dir="8100000" algn="tr" rotWithShape="0">
                    <a:prstClr val="black">
                      <a:alpha val="40000"/>
                    </a:prstClr>
                  </a:outerShdw>
                </a:effectLst>
                <a:latin typeface="Gill Sans MT" pitchFamily="34" charset="0"/>
              </a:rPr>
              <a:t>Bird-Friendly Grazing</a:t>
            </a:r>
            <a:endParaRPr lang="en-US" sz="4800" b="1" cap="small" dirty="0">
              <a:solidFill>
                <a:srgbClr val="F26522"/>
              </a:solidFill>
              <a:effectLst>
                <a:outerShdw blurRad="50800" dist="38100" dir="8100000" algn="tr" rotWithShape="0">
                  <a:prstClr val="black">
                    <a:alpha val="40000"/>
                  </a:prstClr>
                </a:outerShdw>
              </a:effectLst>
              <a:latin typeface="Gill Sans MT" pitchFamily="34" charset="0"/>
            </a:endParaRPr>
          </a:p>
        </p:txBody>
      </p:sp>
      <p:sp>
        <p:nvSpPr>
          <p:cNvPr id="130053" name="TextBox 5"/>
          <p:cNvSpPr txBox="1">
            <a:spLocks noChangeArrowheads="1"/>
          </p:cNvSpPr>
          <p:nvPr/>
        </p:nvSpPr>
        <p:spPr bwMode="auto">
          <a:xfrm>
            <a:off x="8503000" y="6293319"/>
            <a:ext cx="322163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90000"/>
              <a:buFont typeface="Wingdings" pitchFamily="2" charset="2"/>
              <a:buBlip>
                <a:blip r:embed="rId6"/>
              </a:buBlip>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lr>
                <a:schemeClr val="accent2"/>
              </a:buClr>
              <a:buSzPct val="90000"/>
              <a:buFont typeface="Wingdings" pitchFamily="2" charset="2"/>
              <a:buBlip>
                <a:blip r:embed="rId7"/>
              </a:buBlip>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lr>
                <a:schemeClr val="folHlink"/>
              </a:buClr>
              <a:buSzPct val="90000"/>
              <a:buFont typeface="Wingdings" pitchFamily="2" charset="2"/>
              <a:buBlip>
                <a:blip r:embed="rId8"/>
              </a:buBlip>
              <a:defRPr sz="2000">
                <a:solidFill>
                  <a:schemeClr val="tx1"/>
                </a:solidFill>
                <a:latin typeface="Arial"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8"/>
              </a:buBlip>
              <a:defRPr sz="2000">
                <a:solidFill>
                  <a:schemeClr val="tx1"/>
                </a:solidFill>
                <a:latin typeface="Arial"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8"/>
              </a:buBlip>
              <a:defRPr sz="2000">
                <a:solidFill>
                  <a:schemeClr val="tx1"/>
                </a:solidFill>
                <a:latin typeface="Arial"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8"/>
              </a:buBlip>
              <a:defRPr sz="2000">
                <a:solidFill>
                  <a:schemeClr val="tx1"/>
                </a:solidFill>
                <a:latin typeface="Arial"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8"/>
              </a:buBlip>
              <a:defRPr sz="2000">
                <a:solidFill>
                  <a:schemeClr val="tx1"/>
                </a:solidFill>
                <a:latin typeface="Arial" pitchFamily="34" charset="0"/>
              </a:defRPr>
            </a:lvl9pPr>
          </a:lstStyle>
          <a:p>
            <a:pPr eaLnBrk="1" fontAlgn="base" hangingPunct="1">
              <a:spcBef>
                <a:spcPct val="0"/>
              </a:spcBef>
              <a:spcAft>
                <a:spcPct val="0"/>
              </a:spcAft>
              <a:buClrTx/>
              <a:buSzTx/>
              <a:buFontTx/>
              <a:buNone/>
            </a:pPr>
            <a:r>
              <a:rPr lang="en-US" altLang="en-US" sz="1400" dirty="0" smtClean="0">
                <a:solidFill>
                  <a:srgbClr val="FFFFFF"/>
                </a:solidFill>
                <a:ea typeface="ＭＳ Ｐゴシック" pitchFamily="34" charset="-128"/>
                <a:cs typeface="Arial" pitchFamily="34" charset="0"/>
              </a:rPr>
              <a:t>Slide Source: Laura </a:t>
            </a:r>
            <a:r>
              <a:rPr lang="en-US" altLang="en-US" sz="1400" dirty="0">
                <a:solidFill>
                  <a:srgbClr val="FFFFFF"/>
                </a:solidFill>
                <a:ea typeface="ＭＳ Ｐゴシック" pitchFamily="34" charset="-128"/>
                <a:cs typeface="Arial" pitchFamily="34" charset="0"/>
              </a:rPr>
              <a:t>Paine</a:t>
            </a:r>
          </a:p>
        </p:txBody>
      </p:sp>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820400" y="6268504"/>
            <a:ext cx="1066800" cy="338328"/>
          </a:xfrm>
          <a:prstGeom prst="rect">
            <a:avLst/>
          </a:prstGeom>
        </p:spPr>
      </p:pic>
      <p:sp>
        <p:nvSpPr>
          <p:cNvPr id="2" name="Rectangle 1"/>
          <p:cNvSpPr/>
          <p:nvPr/>
        </p:nvSpPr>
        <p:spPr bwMode="auto">
          <a:xfrm>
            <a:off x="8436964" y="6268504"/>
            <a:ext cx="3450236" cy="338328"/>
          </a:xfrm>
          <a:prstGeom prst="rect">
            <a:avLst/>
          </a:prstGeom>
          <a:noFill/>
          <a:ln w="9525" cap="flat" cmpd="sng" algn="ctr">
            <a:solidFill>
              <a:schemeClr val="tx2"/>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ＭＳ Ｐゴシック" pitchFamily="48" charset="-128"/>
            </a:endParaRPr>
          </a:p>
        </p:txBody>
      </p:sp>
      <p:sp>
        <p:nvSpPr>
          <p:cNvPr id="3" name="TextBox 2"/>
          <p:cNvSpPr txBox="1"/>
          <p:nvPr/>
        </p:nvSpPr>
        <p:spPr>
          <a:xfrm>
            <a:off x="554182" y="6321428"/>
            <a:ext cx="6446058" cy="276999"/>
          </a:xfrm>
          <a:prstGeom prst="rect">
            <a:avLst/>
          </a:prstGeom>
          <a:noFill/>
          <a:ln>
            <a:solidFill>
              <a:schemeClr val="tx1"/>
            </a:solidFill>
          </a:ln>
        </p:spPr>
        <p:txBody>
          <a:bodyPr wrap="square" rtlCol="0">
            <a:spAutoFit/>
          </a:bodyPr>
          <a:lstStyle/>
          <a:p>
            <a:r>
              <a:rPr lang="en-US" sz="1200" i="1" dirty="0" smtClean="0"/>
              <a:t>Skinner</a:t>
            </a:r>
            <a:r>
              <a:rPr lang="en-US" sz="1200" i="1" dirty="0"/>
              <a:t>, 1975. In: M.K. </a:t>
            </a:r>
            <a:r>
              <a:rPr lang="en-US" sz="1200" i="1" dirty="0" err="1"/>
              <a:t>Wali</a:t>
            </a:r>
            <a:r>
              <a:rPr lang="en-US" sz="1200" i="1" dirty="0"/>
              <a:t>, Ed. Prairie: A multiple view. University of North Dakota Press. </a:t>
            </a:r>
          </a:p>
        </p:txBody>
      </p:sp>
    </p:spTree>
    <p:extLst>
      <p:ext uri="{BB962C8B-B14F-4D97-AF65-F5344CB8AC3E}">
        <p14:creationId xmlns:p14="http://schemas.microsoft.com/office/powerpoint/2010/main" val="2044398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100</Words>
  <Application>Microsoft Office PowerPoint</Application>
  <PresentationFormat>Widescreen</PresentationFormat>
  <Paragraphs>6</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ＭＳ Ｐゴシック</vt:lpstr>
      <vt:lpstr>Arial</vt:lpstr>
      <vt:lpstr>Calibri</vt:lpstr>
      <vt:lpstr>Gill Sans MT</vt:lpstr>
      <vt:lpstr>Wingdings</vt:lpstr>
      <vt:lpstr>Beam</vt:lpstr>
      <vt:lpstr>Chart</vt:lpstr>
      <vt:lpstr>Grazing Improves Grassland Bird Habitat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Grazing Improves Grassland Bird Habitat</dc:title>
  <dc:creator>Sadie A Schroeder</dc:creator>
  <cp:lastModifiedBy>Jane G Jewett</cp:lastModifiedBy>
  <cp:revision>2</cp:revision>
  <dcterms:created xsi:type="dcterms:W3CDTF">2017-03-20T21:16:52Z</dcterms:created>
  <dcterms:modified xsi:type="dcterms:W3CDTF">2017-06-23T00:27:37Z</dcterms:modified>
</cp:coreProperties>
</file>