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8" name="Freeform 6"/>
            <p:cNvSpPr>
              <a:spLocks/>
            </p:cNvSpPr>
            <p:nvPr/>
          </p:nvSpPr>
          <p:spPr bwMode="hidden">
            <a:xfrm>
              <a:off x="4038" y="3577"/>
              <a:ext cx="1720" cy="65"/>
            </a:xfrm>
            <a:custGeom>
              <a:avLst/>
              <a:gdLst>
                <a:gd name="T0" fmla="*/ 1590 w 1722"/>
                <a:gd name="T1" fmla="*/ 33 h 66"/>
                <a:gd name="T2" fmla="*/ 1590 w 1722"/>
                <a:gd name="T3" fmla="*/ 33 h 66"/>
                <a:gd name="T4" fmla="*/ 0 w 1722"/>
                <a:gd name="T5" fmla="*/ 0 h 66"/>
                <a:gd name="T6" fmla="*/ 0 w 1722"/>
                <a:gd name="T7" fmla="*/ 33 h 66"/>
                <a:gd name="T8" fmla="*/ 1590 w 1722"/>
                <a:gd name="T9" fmla="*/ 33 h 66"/>
                <a:gd name="T10" fmla="*/ 1590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 name="Freeform 8"/>
            <p:cNvSpPr>
              <a:spLocks/>
            </p:cNvSpPr>
            <p:nvPr/>
          </p:nvSpPr>
          <p:spPr bwMode="hidden">
            <a:xfrm>
              <a:off x="4784" y="3702"/>
              <a:ext cx="974" cy="101"/>
            </a:xfrm>
            <a:custGeom>
              <a:avLst/>
              <a:gdLst>
                <a:gd name="T0" fmla="*/ 909 w 975"/>
                <a:gd name="T1" fmla="*/ 48 h 101"/>
                <a:gd name="T2" fmla="*/ 909 w 975"/>
                <a:gd name="T3" fmla="*/ 0 h 101"/>
                <a:gd name="T4" fmla="*/ 0 w 975"/>
                <a:gd name="T5" fmla="*/ 24 h 101"/>
                <a:gd name="T6" fmla="*/ 0 w 975"/>
                <a:gd name="T7" fmla="*/ 101 h 101"/>
                <a:gd name="T8" fmla="*/ 909 w 975"/>
                <a:gd name="T9" fmla="*/ 48 h 101"/>
                <a:gd name="T10" fmla="*/ 90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1" name="Freeform 9"/>
            <p:cNvSpPr>
              <a:spLocks/>
            </p:cNvSpPr>
            <p:nvPr/>
          </p:nvSpPr>
          <p:spPr bwMode="hidden">
            <a:xfrm>
              <a:off x="3619" y="3815"/>
              <a:ext cx="2139" cy="198"/>
            </a:xfrm>
            <a:custGeom>
              <a:avLst/>
              <a:gdLst>
                <a:gd name="T0" fmla="*/ 2009 w 2141"/>
                <a:gd name="T1" fmla="*/ 0 h 198"/>
                <a:gd name="T2" fmla="*/ 0 w 2141"/>
                <a:gd name="T3" fmla="*/ 156 h 198"/>
                <a:gd name="T4" fmla="*/ 0 w 2141"/>
                <a:gd name="T5" fmla="*/ 198 h 198"/>
                <a:gd name="T6" fmla="*/ 2009 w 2141"/>
                <a:gd name="T7" fmla="*/ 0 h 198"/>
                <a:gd name="T8" fmla="*/ 20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3" name="Freeform 11"/>
            <p:cNvSpPr>
              <a:spLocks/>
            </p:cNvSpPr>
            <p:nvPr/>
          </p:nvSpPr>
          <p:spPr bwMode="hidden">
            <a:xfrm>
              <a:off x="2097" y="4043"/>
              <a:ext cx="2514" cy="276"/>
            </a:xfrm>
            <a:custGeom>
              <a:avLst/>
              <a:gdLst>
                <a:gd name="T0" fmla="*/ 2021 w 2517"/>
                <a:gd name="T1" fmla="*/ 276 h 276"/>
                <a:gd name="T2" fmla="*/ 2319 w 2517"/>
                <a:gd name="T3" fmla="*/ 204 h 276"/>
                <a:gd name="T4" fmla="*/ 2073 w 2517"/>
                <a:gd name="T5" fmla="*/ 0 h 276"/>
                <a:gd name="T6" fmla="*/ 0 w 2517"/>
                <a:gd name="T7" fmla="*/ 276 h 276"/>
                <a:gd name="T8" fmla="*/ 2021 w 2517"/>
                <a:gd name="T9" fmla="*/ 276 h 276"/>
                <a:gd name="T10" fmla="*/ 202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5" name="Freeform 13"/>
            <p:cNvSpPr>
              <a:spLocks/>
            </p:cNvSpPr>
            <p:nvPr/>
          </p:nvSpPr>
          <p:spPr bwMode="hidden">
            <a:xfrm>
              <a:off x="5030" y="3151"/>
              <a:ext cx="728" cy="240"/>
            </a:xfrm>
            <a:custGeom>
              <a:avLst/>
              <a:gdLst>
                <a:gd name="T0" fmla="*/ 663 w 729"/>
                <a:gd name="T1" fmla="*/ 240 h 240"/>
                <a:gd name="T2" fmla="*/ 0 w 729"/>
                <a:gd name="T3" fmla="*/ 0 h 240"/>
                <a:gd name="T4" fmla="*/ 0 w 729"/>
                <a:gd name="T5" fmla="*/ 6 h 240"/>
                <a:gd name="T6" fmla="*/ 663 w 729"/>
                <a:gd name="T7" fmla="*/ 240 h 240"/>
                <a:gd name="T8" fmla="*/ 66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7" name="Freeform 15"/>
            <p:cNvSpPr>
              <a:spLocks/>
            </p:cNvSpPr>
            <p:nvPr/>
          </p:nvSpPr>
          <p:spPr bwMode="hidden">
            <a:xfrm>
              <a:off x="5030" y="3049"/>
              <a:ext cx="728" cy="318"/>
            </a:xfrm>
            <a:custGeom>
              <a:avLst/>
              <a:gdLst>
                <a:gd name="T0" fmla="*/ 663 w 729"/>
                <a:gd name="T1" fmla="*/ 318 h 318"/>
                <a:gd name="T2" fmla="*/ 663 w 729"/>
                <a:gd name="T3" fmla="*/ 312 h 318"/>
                <a:gd name="T4" fmla="*/ 0 w 729"/>
                <a:gd name="T5" fmla="*/ 0 h 318"/>
                <a:gd name="T6" fmla="*/ 0 w 729"/>
                <a:gd name="T7" fmla="*/ 54 h 318"/>
                <a:gd name="T8" fmla="*/ 663 w 729"/>
                <a:gd name="T9" fmla="*/ 318 h 318"/>
                <a:gd name="T10" fmla="*/ 66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24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grpSp>
      <p:sp>
        <p:nvSpPr>
          <p:cNvPr id="164561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64561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52B5962C-F969-43C2-A622-1798B03EEC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3144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544D518-40AE-4187-AAEA-13052688017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2969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441FFF3A-9E70-40B7-94FE-6C1F6FFBEC3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50621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53A76C69-13C8-4AC5-947C-FF898B8F6C7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79745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0B2EC8CA-A650-4A1F-99A7-D7A9606B3F8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93668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63FDB0DB-FE2E-4E55-9662-9BE788EC752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35398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066800"/>
            <a:ext cx="38100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0"/>
            <a:ext cx="381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5462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46"/>
          <p:cNvSpPr>
            <a:spLocks noGrp="1" noChangeArrowheads="1"/>
          </p:cNvSpPr>
          <p:nvPr>
            <p:ph type="sldNum" sz="quarter" idx="12"/>
          </p:nvPr>
        </p:nvSpPr>
        <p:spPr>
          <a:ln/>
        </p:spPr>
        <p:txBody>
          <a:bodyPr/>
          <a:lstStyle>
            <a:lvl1pPr>
              <a:defRPr/>
            </a:lvl1pPr>
          </a:lstStyle>
          <a:p>
            <a:pPr>
              <a:defRPr/>
            </a:pPr>
            <a:fld id="{FD804B03-1EEE-42F9-8C8E-2815BC76EF5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70806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0C1F9EA-48DC-45D8-88F6-EA5D6A6D35D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8915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9DFC513A-2301-4EA3-A1CC-625E17C7C48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4951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25036C8B-5D48-4E43-B11D-44474FEF033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0425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4140C5B-C836-49C3-910D-756E969BD26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879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4115C492-C9C5-4C1C-AC8E-7A64467F3E7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5892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2FA544D6-5908-4A6E-B191-C30DFCA1B7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0294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80838547-188A-4A27-8374-16197ED696F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1348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F2301904-8022-487A-9E5E-A706769E415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40037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C7D3039-737B-4DB2-8369-DBB140F8EDD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5703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64454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4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4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35" name="Freeform 6"/>
            <p:cNvSpPr>
              <a:spLocks/>
            </p:cNvSpPr>
            <p:nvPr/>
          </p:nvSpPr>
          <p:spPr bwMode="hidden">
            <a:xfrm>
              <a:off x="4038" y="3577"/>
              <a:ext cx="1720" cy="65"/>
            </a:xfrm>
            <a:custGeom>
              <a:avLst/>
              <a:gdLst>
                <a:gd name="T0" fmla="*/ 1590 w 1722"/>
                <a:gd name="T1" fmla="*/ 33 h 66"/>
                <a:gd name="T2" fmla="*/ 1590 w 1722"/>
                <a:gd name="T3" fmla="*/ 33 h 66"/>
                <a:gd name="T4" fmla="*/ 0 w 1722"/>
                <a:gd name="T5" fmla="*/ 0 h 66"/>
                <a:gd name="T6" fmla="*/ 0 w 1722"/>
                <a:gd name="T7" fmla="*/ 33 h 66"/>
                <a:gd name="T8" fmla="*/ 1590 w 1722"/>
                <a:gd name="T9" fmla="*/ 33 h 66"/>
                <a:gd name="T10" fmla="*/ 1590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37" name="Freeform 8"/>
            <p:cNvSpPr>
              <a:spLocks/>
            </p:cNvSpPr>
            <p:nvPr/>
          </p:nvSpPr>
          <p:spPr bwMode="hidden">
            <a:xfrm>
              <a:off x="4784" y="3702"/>
              <a:ext cx="974" cy="101"/>
            </a:xfrm>
            <a:custGeom>
              <a:avLst/>
              <a:gdLst>
                <a:gd name="T0" fmla="*/ 909 w 975"/>
                <a:gd name="T1" fmla="*/ 48 h 101"/>
                <a:gd name="T2" fmla="*/ 909 w 975"/>
                <a:gd name="T3" fmla="*/ 0 h 101"/>
                <a:gd name="T4" fmla="*/ 0 w 975"/>
                <a:gd name="T5" fmla="*/ 24 h 101"/>
                <a:gd name="T6" fmla="*/ 0 w 975"/>
                <a:gd name="T7" fmla="*/ 101 h 101"/>
                <a:gd name="T8" fmla="*/ 909 w 975"/>
                <a:gd name="T9" fmla="*/ 48 h 101"/>
                <a:gd name="T10" fmla="*/ 90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038" name="Freeform 9"/>
            <p:cNvSpPr>
              <a:spLocks/>
            </p:cNvSpPr>
            <p:nvPr/>
          </p:nvSpPr>
          <p:spPr bwMode="hidden">
            <a:xfrm>
              <a:off x="3619" y="3815"/>
              <a:ext cx="2139" cy="198"/>
            </a:xfrm>
            <a:custGeom>
              <a:avLst/>
              <a:gdLst>
                <a:gd name="T0" fmla="*/ 2009 w 2141"/>
                <a:gd name="T1" fmla="*/ 0 h 198"/>
                <a:gd name="T2" fmla="*/ 0 w 2141"/>
                <a:gd name="T3" fmla="*/ 156 h 198"/>
                <a:gd name="T4" fmla="*/ 0 w 2141"/>
                <a:gd name="T5" fmla="*/ 198 h 198"/>
                <a:gd name="T6" fmla="*/ 2009 w 2141"/>
                <a:gd name="T7" fmla="*/ 0 h 198"/>
                <a:gd name="T8" fmla="*/ 20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0" name="Freeform 11"/>
            <p:cNvSpPr>
              <a:spLocks/>
            </p:cNvSpPr>
            <p:nvPr/>
          </p:nvSpPr>
          <p:spPr bwMode="hidden">
            <a:xfrm>
              <a:off x="2097" y="4043"/>
              <a:ext cx="2514" cy="276"/>
            </a:xfrm>
            <a:custGeom>
              <a:avLst/>
              <a:gdLst>
                <a:gd name="T0" fmla="*/ 2021 w 2517"/>
                <a:gd name="T1" fmla="*/ 276 h 276"/>
                <a:gd name="T2" fmla="*/ 2319 w 2517"/>
                <a:gd name="T3" fmla="*/ 204 h 276"/>
                <a:gd name="T4" fmla="*/ 2073 w 2517"/>
                <a:gd name="T5" fmla="*/ 0 h 276"/>
                <a:gd name="T6" fmla="*/ 0 w 2517"/>
                <a:gd name="T7" fmla="*/ 276 h 276"/>
                <a:gd name="T8" fmla="*/ 2021 w 2517"/>
                <a:gd name="T9" fmla="*/ 276 h 276"/>
                <a:gd name="T10" fmla="*/ 202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2" name="Freeform 13"/>
            <p:cNvSpPr>
              <a:spLocks/>
            </p:cNvSpPr>
            <p:nvPr/>
          </p:nvSpPr>
          <p:spPr bwMode="hidden">
            <a:xfrm>
              <a:off x="5030" y="3151"/>
              <a:ext cx="728" cy="240"/>
            </a:xfrm>
            <a:custGeom>
              <a:avLst/>
              <a:gdLst>
                <a:gd name="T0" fmla="*/ 663 w 729"/>
                <a:gd name="T1" fmla="*/ 240 h 240"/>
                <a:gd name="T2" fmla="*/ 0 w 729"/>
                <a:gd name="T3" fmla="*/ 0 h 240"/>
                <a:gd name="T4" fmla="*/ 0 w 729"/>
                <a:gd name="T5" fmla="*/ 6 h 240"/>
                <a:gd name="T6" fmla="*/ 663 w 729"/>
                <a:gd name="T7" fmla="*/ 240 h 240"/>
                <a:gd name="T8" fmla="*/ 66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5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4" name="Freeform 15"/>
            <p:cNvSpPr>
              <a:spLocks/>
            </p:cNvSpPr>
            <p:nvPr/>
          </p:nvSpPr>
          <p:spPr bwMode="hidden">
            <a:xfrm>
              <a:off x="5030" y="3049"/>
              <a:ext cx="728" cy="318"/>
            </a:xfrm>
            <a:custGeom>
              <a:avLst/>
              <a:gdLst>
                <a:gd name="T0" fmla="*/ 663 w 729"/>
                <a:gd name="T1" fmla="*/ 318 h 318"/>
                <a:gd name="T2" fmla="*/ 663 w 729"/>
                <a:gd name="T3" fmla="*/ 312 h 318"/>
                <a:gd name="T4" fmla="*/ 0 w 729"/>
                <a:gd name="T5" fmla="*/ 0 h 318"/>
                <a:gd name="T6" fmla="*/ 0 w 729"/>
                <a:gd name="T7" fmla="*/ 54 h 318"/>
                <a:gd name="T8" fmla="*/ 663 w 729"/>
                <a:gd name="T9" fmla="*/ 318 h 318"/>
                <a:gd name="T10" fmla="*/ 66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6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6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6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6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7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24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7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a typeface="ＭＳ Ｐゴシック" pitchFamily="34" charset="-128"/>
                <a:cs typeface="Arial" pitchFamily="34" charset="0"/>
              </a:endParaRPr>
            </a:p>
          </p:txBody>
        </p:sp>
        <p:sp>
          <p:nvSpPr>
            <p:cNvPr id="164457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7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nvGrpSpPr>
            <p:cNvPr id="1068" name="Group 39"/>
            <p:cNvGrpSpPr>
              <a:grpSpLocks/>
            </p:cNvGrpSpPr>
            <p:nvPr userDrawn="1"/>
          </p:nvGrpSpPr>
          <p:grpSpPr bwMode="auto">
            <a:xfrm>
              <a:off x="0" y="1632"/>
              <a:ext cx="5758" cy="1858"/>
              <a:chOff x="0" y="1632"/>
              <a:chExt cx="5758" cy="1858"/>
            </a:xfrm>
          </p:grpSpPr>
          <p:sp>
            <p:nvSpPr>
              <p:cNvPr id="164458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sp>
            <p:nvSpPr>
              <p:cNvPr id="164458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eaLnBrk="0" fontAlgn="base" hangingPunct="0">
                  <a:spcBef>
                    <a:spcPct val="0"/>
                  </a:spcBef>
                  <a:spcAft>
                    <a:spcPct val="0"/>
                  </a:spcAft>
                  <a:defRPr/>
                </a:pPr>
                <a:endParaRPr lang="en-US">
                  <a:solidFill>
                    <a:srgbClr val="FFFFFF"/>
                  </a:solidFill>
                  <a:ea typeface="ＭＳ Ｐゴシック" pitchFamily="48" charset="-128"/>
                  <a:cs typeface="Arial" pitchFamily="34" charset="0"/>
                </a:endParaRPr>
              </a:p>
            </p:txBody>
          </p:sp>
        </p:grpSp>
      </p:grpSp>
      <p:sp>
        <p:nvSpPr>
          <p:cNvPr id="1644586" name="Rectangle 42"/>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44587" name="Rectangle 43"/>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4588" name="Rectangle 4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endParaRPr lang="en-US">
              <a:solidFill>
                <a:srgbClr val="FFFFFF"/>
              </a:solidFill>
            </a:endParaRPr>
          </a:p>
        </p:txBody>
      </p:sp>
      <p:sp>
        <p:nvSpPr>
          <p:cNvPr id="1644589" name="Rectangle 4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endParaRPr lang="en-US">
              <a:solidFill>
                <a:srgbClr val="FFFFFF"/>
              </a:solidFill>
            </a:endParaRPr>
          </a:p>
        </p:txBody>
      </p:sp>
      <p:sp>
        <p:nvSpPr>
          <p:cNvPr id="1644590" name="Rectangle 4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fld id="{67BF6B39-CEF9-4F3E-BD10-A08CCE58D175}"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27668695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0"/>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08480"/>
            <a:ext cx="8915400" cy="5866221"/>
          </a:xfrm>
          <a:prstGeom prst="rect">
            <a:avLst/>
          </a:prstGeom>
        </p:spPr>
        <p:txBody>
          <a:bodyPr wrap="square">
            <a:spAutoFit/>
          </a:bodyPr>
          <a:lstStyle/>
          <a:p>
            <a:pPr marL="342900" lvl="0" indent="-342900" eaLnBrk="0" fontAlgn="base" hangingPunct="0">
              <a:spcBef>
                <a:spcPct val="20000"/>
              </a:spcBef>
              <a:spcAft>
                <a:spcPct val="0"/>
              </a:spcAft>
              <a:buClr>
                <a:srgbClr val="86D1EC"/>
              </a:buClr>
              <a:buSzPct val="90000"/>
              <a:buBlip>
                <a:blip r:embed="rId2"/>
              </a:buBlip>
              <a:defRPr/>
            </a:pPr>
            <a:r>
              <a:rPr lang="en-US" sz="2800" kern="0" dirty="0">
                <a:solidFill>
                  <a:srgbClr val="FFFFFF"/>
                </a:solidFill>
                <a:effectLst>
                  <a:outerShdw blurRad="38100" dist="38100" dir="2700000" algn="tl">
                    <a:srgbClr val="000000"/>
                  </a:outerShdw>
                </a:effectLst>
              </a:rPr>
              <a:t>Stock densities will vary depending on soil and forage conditions, management constraints, and goals. </a:t>
            </a:r>
          </a:p>
          <a:p>
            <a:pPr marL="342900" lvl="0" indent="-342900" eaLnBrk="0" fontAlgn="base" hangingPunct="0">
              <a:spcBef>
                <a:spcPct val="20000"/>
              </a:spcBef>
              <a:spcAft>
                <a:spcPct val="0"/>
              </a:spcAft>
              <a:buClr>
                <a:srgbClr val="86D1EC"/>
              </a:buClr>
              <a:buSzPct val="90000"/>
              <a:buBlip>
                <a:blip r:embed="rId2"/>
              </a:buBlip>
              <a:defRPr/>
            </a:pPr>
            <a:r>
              <a:rPr lang="en-US" sz="2800" kern="0" dirty="0">
                <a:solidFill>
                  <a:srgbClr val="FFFFFF"/>
                </a:solidFill>
                <a:effectLst>
                  <a:outerShdw blurRad="38100" dist="38100" dir="2700000" algn="tl">
                    <a:srgbClr val="000000"/>
                  </a:outerShdw>
                </a:effectLst>
              </a:rPr>
              <a:t>Practitioners should strive to achieve stock densities of at least 250,000 pounds per acre at least once annually. </a:t>
            </a:r>
          </a:p>
          <a:p>
            <a:pPr marL="342900" lvl="0" indent="-342900" eaLnBrk="0" fontAlgn="base" hangingPunct="0">
              <a:spcBef>
                <a:spcPct val="20000"/>
              </a:spcBef>
              <a:spcAft>
                <a:spcPct val="0"/>
              </a:spcAft>
              <a:buClr>
                <a:srgbClr val="86D1EC"/>
              </a:buClr>
              <a:buSzPct val="90000"/>
              <a:buBlip>
                <a:blip r:embed="rId2"/>
              </a:buBlip>
              <a:defRPr/>
            </a:pPr>
            <a:r>
              <a:rPr lang="en-US" sz="2800" kern="0" dirty="0">
                <a:solidFill>
                  <a:srgbClr val="FFFFFF"/>
                </a:solidFill>
                <a:effectLst>
                  <a:outerShdw blurRad="38100" dist="38100" dir="2700000" algn="tl">
                    <a:srgbClr val="000000"/>
                  </a:outerShdw>
                </a:effectLst>
              </a:rPr>
              <a:t>Many current AHSD grazers have effectively used stock densities exceeding 500,000 lbs. /acre, followed by long rest periods, to rapidly build soil organic matter (OM), increase soil water infiltration rates, tap into the latent seed bank, and apply “natural” fertilizer in the form of animal manure and urine. </a:t>
            </a:r>
          </a:p>
        </p:txBody>
      </p:sp>
      <p:sp>
        <p:nvSpPr>
          <p:cNvPr id="8" name="TextBox 3"/>
          <p:cNvSpPr txBox="1"/>
          <p:nvPr/>
        </p:nvSpPr>
        <p:spPr>
          <a:xfrm>
            <a:off x="6030433" y="6197292"/>
            <a:ext cx="2411361"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kern="0" dirty="0">
                <a:solidFill>
                  <a:srgbClr val="FFFFFF"/>
                </a:solidFill>
                <a:latin typeface="Arial"/>
              </a:rPr>
              <a:t>Slide Source: </a:t>
            </a:r>
          </a:p>
          <a:p>
            <a:pPr>
              <a:defRPr/>
            </a:pPr>
            <a:r>
              <a:rPr lang="en-US" sz="1400" kern="0" dirty="0">
                <a:solidFill>
                  <a:srgbClr val="FFFFFF"/>
                </a:solidFill>
                <a:latin typeface="Arial"/>
              </a:rPr>
              <a:t>Allen </a:t>
            </a:r>
            <a:r>
              <a:rPr lang="en-US" sz="1400" kern="0" dirty="0" smtClean="0">
                <a:solidFill>
                  <a:srgbClr val="FFFFFF"/>
                </a:solidFill>
                <a:latin typeface="Arial"/>
              </a:rPr>
              <a:t>Williams</a:t>
            </a:r>
            <a:endParaRPr lang="en-US" sz="1400" kern="0" dirty="0">
              <a:solidFill>
                <a:srgbClr val="FFFFFF"/>
              </a:solidFill>
              <a:latin typeface="Aria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0922" y="6248400"/>
            <a:ext cx="1614633" cy="421003"/>
          </a:xfrm>
          <a:prstGeom prst="rect">
            <a:avLst/>
          </a:prstGeom>
        </p:spPr>
      </p:pic>
      <p:sp>
        <p:nvSpPr>
          <p:cNvPr id="10" name="Rectangle 9"/>
          <p:cNvSpPr/>
          <p:nvPr/>
        </p:nvSpPr>
        <p:spPr bwMode="auto">
          <a:xfrm>
            <a:off x="6030433" y="6197292"/>
            <a:ext cx="2895599" cy="523220"/>
          </a:xfrm>
          <a:prstGeom prst="rect">
            <a:avLst/>
          </a:prstGeom>
          <a:noFill/>
          <a:ln w="9525" cap="flat" cmpd="sng" algn="ctr">
            <a:solidFill>
              <a:srgbClr val="FFFFFF"/>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FFFFFF"/>
              </a:solidFill>
              <a:effectLst/>
              <a:uLnTx/>
              <a:uFillTx/>
              <a:latin typeface="Arial" charset="0"/>
              <a:ea typeface="ＭＳ Ｐゴシック" pitchFamily="48" charset="-128"/>
            </a:endParaRPr>
          </a:p>
        </p:txBody>
      </p:sp>
    </p:spTree>
    <p:extLst>
      <p:ext uri="{BB962C8B-B14F-4D97-AF65-F5344CB8AC3E}">
        <p14:creationId xmlns:p14="http://schemas.microsoft.com/office/powerpoint/2010/main" val="1081793615"/>
      </p:ext>
    </p:extLst>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100</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Beam</vt:lpstr>
      <vt:lpstr>PowerPoint Presentation</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Sadie Schroeder</dc:creator>
  <cp:lastModifiedBy>Sadie Schroeder</cp:lastModifiedBy>
  <cp:revision>2</cp:revision>
  <dcterms:created xsi:type="dcterms:W3CDTF">2017-03-16T20:39:45Z</dcterms:created>
  <dcterms:modified xsi:type="dcterms:W3CDTF">2017-03-27T18:44:03Z</dcterms:modified>
</cp:coreProperties>
</file>