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33"/>
    <a:srgbClr val="62A47D"/>
    <a:srgbClr val="58806B"/>
    <a:srgbClr val="5C9668"/>
    <a:srgbClr val="3366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60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8C6B92-CE01-BA47-972A-6BFBDAB3CB1D}" type="datetimeFigureOut">
              <a:rPr lang="en-US" smtClean="0"/>
              <a:t>5/10/2017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4ADCF9-B167-0C4D-B4BC-2BB827DFFA81}" type="slidenum">
              <a:rPr lang="en-US" smtClean="0"/>
              <a:t>‹#›</a:t>
            </a:fld>
            <a:endParaRPr lang="en-US"/>
          </a:p>
        </p:txBody>
      </p:sp>
    </p:spTree>
    <p:extLst>
      <p:ext uri="{BB962C8B-B14F-4D97-AF65-F5344CB8AC3E}">
        <p14:creationId xmlns:p14="http://schemas.microsoft.com/office/powerpoint/2010/main" val="832932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6326D8-FF97-784A-B094-0BEBDBFFBB0B}" type="datetimeFigureOut">
              <a:rPr lang="en-US" smtClean="0"/>
              <a:t>5/10/2017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DA9556-AC93-C54A-BB61-164F3B53C7FD}" type="slidenum">
              <a:rPr lang="en-US" smtClean="0"/>
              <a:t>‹#›</a:t>
            </a:fld>
            <a:endParaRPr lang="en-US"/>
          </a:p>
        </p:txBody>
      </p:sp>
    </p:spTree>
    <p:extLst>
      <p:ext uri="{BB962C8B-B14F-4D97-AF65-F5344CB8AC3E}">
        <p14:creationId xmlns:p14="http://schemas.microsoft.com/office/powerpoint/2010/main" val="19038222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jpe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jpe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2271"/>
            <a:ext cx="9144000" cy="1115121"/>
          </a:xfrm>
          <a:prstGeom prst="rect">
            <a:avLst/>
          </a:prstGeom>
        </p:spPr>
      </p:pic>
      <p:sp>
        <p:nvSpPr>
          <p:cNvPr id="8" name="TextBox 7"/>
          <p:cNvSpPr txBox="1"/>
          <p:nvPr userDrawn="1"/>
        </p:nvSpPr>
        <p:spPr>
          <a:xfrm>
            <a:off x="207341" y="6362359"/>
            <a:ext cx="8708263" cy="338554"/>
          </a:xfrm>
          <a:prstGeom prst="rect">
            <a:avLst/>
          </a:prstGeom>
          <a:noFill/>
          <a:ln>
            <a:noFill/>
          </a:ln>
        </p:spPr>
        <p:txBody>
          <a:bodyPr wrap="square" rtlCol="0">
            <a:spAutoFit/>
          </a:bodyPr>
          <a:lstStyle/>
          <a:p>
            <a:pPr algn="ctr"/>
            <a:r>
              <a:rPr lang="en-US" sz="1600" dirty="0" smtClean="0">
                <a:latin typeface="Century Gothic"/>
                <a:cs typeface="Century Gothic"/>
              </a:rPr>
              <a:t>www.greenlandsbluewaters.net</a:t>
            </a:r>
            <a:r>
              <a:rPr lang="en-US" sz="1600" dirty="0" smtClean="0">
                <a:latin typeface="Century"/>
                <a:cs typeface="Century"/>
              </a:rPr>
              <a:t> </a:t>
            </a:r>
            <a:r>
              <a:rPr lang="en-US" sz="1600" dirty="0" smtClean="0">
                <a:solidFill>
                  <a:srgbClr val="62A47D"/>
                </a:solidFill>
                <a:latin typeface="Century"/>
                <a:ea typeface="Wingdings"/>
                <a:cs typeface="Century"/>
                <a:sym typeface="Wingdings"/>
              </a:rPr>
              <a:t></a:t>
            </a:r>
            <a:r>
              <a:rPr lang="en-US" sz="1600" dirty="0" smtClean="0">
                <a:solidFill>
                  <a:srgbClr val="336699"/>
                </a:solidFill>
                <a:latin typeface="Century"/>
                <a:ea typeface="Wingdings"/>
                <a:cs typeface="Century"/>
                <a:sym typeface="Wingdings"/>
              </a:rPr>
              <a:t> </a:t>
            </a:r>
            <a:r>
              <a:rPr lang="en-US" sz="1600" dirty="0" smtClean="0">
                <a:effectLst/>
                <a:latin typeface="Century Gothic"/>
                <a:cs typeface="Century Gothic"/>
              </a:rPr>
              <a:t>GLBW@umn.edu</a:t>
            </a:r>
            <a:endParaRPr lang="en-US" sz="1600" dirty="0">
              <a:solidFill>
                <a:srgbClr val="336699"/>
              </a:solidFill>
              <a:latin typeface="Century Gothic"/>
              <a:cs typeface="Century Gothic"/>
            </a:endParaRPr>
          </a:p>
        </p:txBody>
      </p:sp>
      <p:sp>
        <p:nvSpPr>
          <p:cNvPr id="2" name="TextBox 1"/>
          <p:cNvSpPr txBox="1"/>
          <p:nvPr userDrawn="1"/>
        </p:nvSpPr>
        <p:spPr>
          <a:xfrm>
            <a:off x="1636519" y="2842728"/>
            <a:ext cx="5870961" cy="1908215"/>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n-lt"/>
                <a:ea typeface="+mn-ea"/>
                <a:cs typeface="+mn-cs"/>
              </a:rPr>
              <a:t>Integrating </a:t>
            </a:r>
            <a:r>
              <a:rPr lang="en-US" sz="2000" b="1" kern="1200" dirty="0" smtClean="0">
                <a:solidFill>
                  <a:srgbClr val="009933"/>
                </a:solidFill>
                <a:effectLst/>
                <a:latin typeface="+mn-lt"/>
                <a:ea typeface="+mn-ea"/>
                <a:cs typeface="+mn-cs"/>
              </a:rPr>
              <a:t>Continuous Living Cover </a:t>
            </a:r>
            <a:br>
              <a:rPr lang="en-US" sz="2000" b="1" kern="1200" dirty="0" smtClean="0">
                <a:solidFill>
                  <a:srgbClr val="009933"/>
                </a:solidFill>
                <a:effectLst/>
                <a:latin typeface="+mn-lt"/>
                <a:ea typeface="+mn-ea"/>
                <a:cs typeface="+mn-cs"/>
              </a:rPr>
            </a:br>
            <a:r>
              <a:rPr lang="en-US" sz="2000" kern="1200" dirty="0" smtClean="0">
                <a:solidFill>
                  <a:schemeClr val="tx1"/>
                </a:solidFill>
                <a:effectLst/>
                <a:latin typeface="+mn-lt"/>
                <a:ea typeface="+mn-ea"/>
                <a:cs typeface="+mn-cs"/>
              </a:rPr>
              <a:t/>
            </a:r>
            <a:br>
              <a:rPr lang="en-US" sz="2000" kern="1200" dirty="0" smtClean="0">
                <a:solidFill>
                  <a:schemeClr val="tx1"/>
                </a:solidFill>
                <a:effectLst/>
                <a:latin typeface="+mn-lt"/>
                <a:ea typeface="+mn-ea"/>
                <a:cs typeface="+mn-cs"/>
              </a:rPr>
            </a:br>
            <a:r>
              <a:rPr lang="en-US" sz="2000" kern="1200" dirty="0" smtClean="0">
                <a:solidFill>
                  <a:schemeClr val="tx1"/>
                </a:solidFill>
                <a:effectLst/>
                <a:latin typeface="+mn-lt"/>
                <a:ea typeface="+mn-ea"/>
                <a:cs typeface="+mn-cs"/>
              </a:rPr>
              <a:t>into Farming Systems </a:t>
            </a:r>
            <a:br>
              <a:rPr lang="en-US" sz="2000" kern="1200" dirty="0" smtClean="0">
                <a:solidFill>
                  <a:schemeClr val="tx1"/>
                </a:solidFill>
                <a:effectLst/>
                <a:latin typeface="+mn-lt"/>
                <a:ea typeface="+mn-ea"/>
                <a:cs typeface="+mn-cs"/>
              </a:rPr>
            </a:br>
            <a:r>
              <a:rPr lang="en-US" sz="2000" kern="1200" dirty="0" smtClean="0">
                <a:solidFill>
                  <a:schemeClr val="tx1"/>
                </a:solidFill>
                <a:effectLst/>
                <a:latin typeface="+mn-lt"/>
                <a:ea typeface="+mn-ea"/>
                <a:cs typeface="+mn-cs"/>
              </a:rPr>
              <a:t/>
            </a:r>
            <a:br>
              <a:rPr lang="en-US" sz="2000" kern="1200" dirty="0" smtClean="0">
                <a:solidFill>
                  <a:schemeClr val="tx1"/>
                </a:solidFill>
                <a:effectLst/>
                <a:latin typeface="+mn-lt"/>
                <a:ea typeface="+mn-ea"/>
                <a:cs typeface="+mn-cs"/>
              </a:rPr>
            </a:br>
            <a:r>
              <a:rPr lang="en-US" sz="2000" kern="1200" dirty="0" smtClean="0">
                <a:solidFill>
                  <a:schemeClr val="tx1"/>
                </a:solidFill>
                <a:effectLst/>
                <a:latin typeface="+mn-lt"/>
                <a:ea typeface="+mn-ea"/>
                <a:cs typeface="+mn-cs"/>
              </a:rPr>
              <a:t>through Professional Development</a:t>
            </a:r>
          </a:p>
          <a:p>
            <a:endParaRPr lang="en-US" dirty="0"/>
          </a:p>
        </p:txBody>
      </p:sp>
    </p:spTree>
    <p:extLst>
      <p:ext uri="{BB962C8B-B14F-4D97-AF65-F5344CB8AC3E}">
        <p14:creationId xmlns:p14="http://schemas.microsoft.com/office/powerpoint/2010/main" val="1843629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Blank w/ Lines">
    <p:spTree>
      <p:nvGrpSpPr>
        <p:cNvPr id="1" name=""/>
        <p:cNvGrpSpPr/>
        <p:nvPr/>
      </p:nvGrpSpPr>
      <p:grpSpPr>
        <a:xfrm>
          <a:off x="0" y="0"/>
          <a:ext cx="0" cy="0"/>
          <a:chOff x="0" y="0"/>
          <a:chExt cx="0" cy="0"/>
        </a:xfrm>
      </p:grpSpPr>
      <p:pic>
        <p:nvPicPr>
          <p:cNvPr id="7" name="Picture 6" descr="lines.pdf"/>
          <p:cNvPicPr>
            <a:picLocks noChangeAspect="1"/>
          </p:cNvPicPr>
          <p:nvPr userDrawn="1"/>
        </p:nvPicPr>
        <p:blipFill rotWithShape="1">
          <a:blip r:embed="rId2">
            <a:extLst>
              <a:ext uri="{28A0092B-C50C-407E-A947-70E740481C1C}">
                <a14:useLocalDpi xmlns:a14="http://schemas.microsoft.com/office/drawing/2010/main" val="0"/>
              </a:ext>
            </a:extLst>
          </a:blip>
          <a:srcRect l="1511" r="16074"/>
          <a:stretch/>
        </p:blipFill>
        <p:spPr>
          <a:xfrm>
            <a:off x="-85486" y="323085"/>
            <a:ext cx="9330238" cy="340361"/>
          </a:xfrm>
          <a:prstGeom prst="rect">
            <a:avLst/>
          </a:prstGeom>
        </p:spPr>
      </p:pic>
      <p:sp>
        <p:nvSpPr>
          <p:cNvPr id="14" name="TextBox 13"/>
          <p:cNvSpPr txBox="1"/>
          <p:nvPr userDrawn="1"/>
        </p:nvSpPr>
        <p:spPr>
          <a:xfrm>
            <a:off x="6241456" y="6453508"/>
            <a:ext cx="2315119" cy="292388"/>
          </a:xfrm>
          <a:prstGeom prst="rect">
            <a:avLst/>
          </a:prstGeom>
          <a:noFill/>
        </p:spPr>
        <p:txBody>
          <a:bodyPr wrap="square" rtlCol="0">
            <a:spAutoFit/>
          </a:bodyPr>
          <a:lstStyle/>
          <a:p>
            <a:pPr algn="r"/>
            <a:r>
              <a:rPr lang="en-US" sz="1300" dirty="0" smtClean="0">
                <a:solidFill>
                  <a:srgbClr val="62A47D"/>
                </a:solidFill>
                <a:latin typeface="Century Gothic"/>
                <a:cs typeface="Century Gothic"/>
              </a:rPr>
              <a:t>greenlandsbluewaters.net</a:t>
            </a:r>
            <a:endParaRPr lang="en-US" sz="1300" dirty="0">
              <a:solidFill>
                <a:srgbClr val="62A47D"/>
              </a:solidFill>
              <a:latin typeface="Century Gothic"/>
              <a:cs typeface="Century Gothic"/>
            </a:endParaRPr>
          </a:p>
        </p:txBody>
      </p:sp>
      <p:pic>
        <p:nvPicPr>
          <p:cNvPr id="2" name="Picture 1" descr="GLBW_favic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4061" y="6481530"/>
            <a:ext cx="203200" cy="203200"/>
          </a:xfrm>
          <a:prstGeom prst="rect">
            <a:avLst/>
          </a:prstGeom>
        </p:spPr>
      </p:pic>
      <p:sp>
        <p:nvSpPr>
          <p:cNvPr id="3" name="TextBox 2"/>
          <p:cNvSpPr txBox="1"/>
          <p:nvPr userDrawn="1"/>
        </p:nvSpPr>
        <p:spPr>
          <a:xfrm>
            <a:off x="1085316" y="974221"/>
            <a:ext cx="6828090" cy="3785652"/>
          </a:xfrm>
          <a:prstGeom prst="rect">
            <a:avLst/>
          </a:prstGeom>
          <a:noFill/>
        </p:spPr>
        <p:txBody>
          <a:bodyPr wrap="square" rtlCol="0">
            <a:spAutoFit/>
          </a:bodyPr>
          <a:lstStyle/>
          <a:p>
            <a:r>
              <a:rPr lang="en-US" sz="2400" dirty="0" smtClean="0"/>
              <a:t>Create</a:t>
            </a:r>
            <a:r>
              <a:rPr lang="en-US" sz="2400" baseline="0" dirty="0" smtClean="0"/>
              <a:t> the Support Network:</a:t>
            </a:r>
          </a:p>
          <a:p>
            <a:endParaRPr lang="en-US" baseline="0" dirty="0" smtClean="0"/>
          </a:p>
          <a:p>
            <a:pPr marL="285750" indent="-285750">
              <a:buFont typeface="Arial" charset="0"/>
              <a:buChar char="•"/>
            </a:pPr>
            <a:r>
              <a:rPr lang="en-US" baseline="0" dirty="0" smtClean="0"/>
              <a:t>Offer trainings in specific locales – </a:t>
            </a:r>
            <a:br>
              <a:rPr lang="en-US" baseline="0" dirty="0" smtClean="0"/>
            </a:br>
            <a:endParaRPr lang="en-US" baseline="0" dirty="0" smtClean="0"/>
          </a:p>
          <a:p>
            <a:pPr marL="285750" indent="-285750">
              <a:buFont typeface="Arial" charset="0"/>
              <a:buChar char="•"/>
            </a:pPr>
            <a:r>
              <a:rPr lang="en-US" baseline="0" dirty="0" smtClean="0"/>
              <a:t>Draw trainees from those locales –</a:t>
            </a:r>
            <a:br>
              <a:rPr lang="en-US" baseline="0" dirty="0" smtClean="0"/>
            </a:br>
            <a:endParaRPr lang="en-US" baseline="0" dirty="0" smtClean="0"/>
          </a:p>
          <a:p>
            <a:pPr marL="285750" indent="-285750">
              <a:buFont typeface="Arial" charset="0"/>
              <a:buChar char="•"/>
            </a:pPr>
            <a:r>
              <a:rPr lang="en-US" baseline="0" dirty="0" smtClean="0"/>
              <a:t>With a goal of developing a cohort of professionally linked individuals –</a:t>
            </a:r>
            <a:br>
              <a:rPr lang="en-US" baseline="0" dirty="0" smtClean="0"/>
            </a:br>
            <a:endParaRPr lang="en-US" baseline="0" dirty="0" smtClean="0"/>
          </a:p>
          <a:p>
            <a:pPr marL="285750" indent="-285750">
              <a:buFont typeface="Arial" charset="0"/>
              <a:buChar char="•"/>
            </a:pPr>
            <a:r>
              <a:rPr lang="en-US" baseline="0" dirty="0" smtClean="0"/>
              <a:t>Who can support each other – </a:t>
            </a:r>
            <a:br>
              <a:rPr lang="en-US" baseline="0" dirty="0" smtClean="0"/>
            </a:br>
            <a:endParaRPr lang="en-US" baseline="0" dirty="0" smtClean="0"/>
          </a:p>
          <a:p>
            <a:pPr marL="285750" indent="-285750">
              <a:buFont typeface="Arial" charset="0"/>
              <a:buChar char="•"/>
            </a:pPr>
            <a:r>
              <a:rPr lang="en-US" baseline="0" dirty="0" smtClean="0"/>
              <a:t>And collaborate with each other into the future</a:t>
            </a:r>
          </a:p>
          <a:p>
            <a:pPr marL="285750" indent="-285750">
              <a:buFont typeface="Arial" charset="0"/>
              <a:buChar char="•"/>
            </a:pPr>
            <a:endParaRPr lang="en-US"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33174" y="3139439"/>
            <a:ext cx="1992864" cy="2227319"/>
          </a:xfrm>
          <a:prstGeom prst="rect">
            <a:avLst/>
          </a:prstGeom>
        </p:spPr>
      </p:pic>
    </p:spTree>
    <p:extLst>
      <p:ext uri="{BB962C8B-B14F-4D97-AF65-F5344CB8AC3E}">
        <p14:creationId xmlns:p14="http://schemas.microsoft.com/office/powerpoint/2010/main" val="1580745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Blank w/ Lines">
    <p:spTree>
      <p:nvGrpSpPr>
        <p:cNvPr id="1" name=""/>
        <p:cNvGrpSpPr/>
        <p:nvPr/>
      </p:nvGrpSpPr>
      <p:grpSpPr>
        <a:xfrm>
          <a:off x="0" y="0"/>
          <a:ext cx="0" cy="0"/>
          <a:chOff x="0" y="0"/>
          <a:chExt cx="0" cy="0"/>
        </a:xfrm>
      </p:grpSpPr>
      <p:pic>
        <p:nvPicPr>
          <p:cNvPr id="7" name="Picture 6" descr="lines.pdf"/>
          <p:cNvPicPr>
            <a:picLocks noChangeAspect="1"/>
          </p:cNvPicPr>
          <p:nvPr userDrawn="1"/>
        </p:nvPicPr>
        <p:blipFill rotWithShape="1">
          <a:blip r:embed="rId2">
            <a:extLst>
              <a:ext uri="{28A0092B-C50C-407E-A947-70E740481C1C}">
                <a14:useLocalDpi xmlns:a14="http://schemas.microsoft.com/office/drawing/2010/main" val="0"/>
              </a:ext>
            </a:extLst>
          </a:blip>
          <a:srcRect l="1511" r="16074"/>
          <a:stretch/>
        </p:blipFill>
        <p:spPr>
          <a:xfrm>
            <a:off x="-85486" y="323085"/>
            <a:ext cx="9330238" cy="340361"/>
          </a:xfrm>
          <a:prstGeom prst="rect">
            <a:avLst/>
          </a:prstGeom>
        </p:spPr>
      </p:pic>
      <p:sp>
        <p:nvSpPr>
          <p:cNvPr id="14" name="TextBox 13"/>
          <p:cNvSpPr txBox="1"/>
          <p:nvPr userDrawn="1"/>
        </p:nvSpPr>
        <p:spPr>
          <a:xfrm>
            <a:off x="6241456" y="6453508"/>
            <a:ext cx="2315119" cy="292388"/>
          </a:xfrm>
          <a:prstGeom prst="rect">
            <a:avLst/>
          </a:prstGeom>
          <a:noFill/>
        </p:spPr>
        <p:txBody>
          <a:bodyPr wrap="square" rtlCol="0">
            <a:spAutoFit/>
          </a:bodyPr>
          <a:lstStyle/>
          <a:p>
            <a:pPr algn="r"/>
            <a:r>
              <a:rPr lang="en-US" sz="1300" dirty="0" smtClean="0">
                <a:solidFill>
                  <a:srgbClr val="62A47D"/>
                </a:solidFill>
                <a:latin typeface="Century Gothic"/>
                <a:cs typeface="Century Gothic"/>
              </a:rPr>
              <a:t>greenlandsbluewaters.net</a:t>
            </a:r>
            <a:endParaRPr lang="en-US" sz="1300" dirty="0">
              <a:solidFill>
                <a:srgbClr val="62A47D"/>
              </a:solidFill>
              <a:latin typeface="Century Gothic"/>
              <a:cs typeface="Century Gothic"/>
            </a:endParaRPr>
          </a:p>
        </p:txBody>
      </p:sp>
      <p:pic>
        <p:nvPicPr>
          <p:cNvPr id="2" name="Picture 1" descr="GLBW_favic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4061" y="6481530"/>
            <a:ext cx="203200" cy="203200"/>
          </a:xfrm>
          <a:prstGeom prst="rect">
            <a:avLst/>
          </a:prstGeom>
        </p:spPr>
      </p:pic>
      <p:sp>
        <p:nvSpPr>
          <p:cNvPr id="3" name="TextBox 2"/>
          <p:cNvSpPr txBox="1"/>
          <p:nvPr userDrawn="1"/>
        </p:nvSpPr>
        <p:spPr>
          <a:xfrm>
            <a:off x="854579" y="1128045"/>
            <a:ext cx="4666004" cy="461665"/>
          </a:xfrm>
          <a:prstGeom prst="rect">
            <a:avLst/>
          </a:prstGeom>
          <a:noFill/>
        </p:spPr>
        <p:txBody>
          <a:bodyPr wrap="square" rtlCol="0">
            <a:spAutoFit/>
          </a:bodyPr>
          <a:lstStyle/>
          <a:p>
            <a:r>
              <a:rPr lang="en-US" sz="2400" dirty="0" smtClean="0"/>
              <a:t>Human Assets:</a:t>
            </a:r>
            <a:endParaRPr lang="en-US" sz="2400" dirty="0"/>
          </a:p>
        </p:txBody>
      </p:sp>
      <p:sp>
        <p:nvSpPr>
          <p:cNvPr id="4" name="TextBox 3"/>
          <p:cNvSpPr txBox="1"/>
          <p:nvPr userDrawn="1"/>
        </p:nvSpPr>
        <p:spPr>
          <a:xfrm>
            <a:off x="717848" y="1803162"/>
            <a:ext cx="7605756" cy="3847207"/>
          </a:xfrm>
          <a:prstGeom prst="rect">
            <a:avLst/>
          </a:prstGeom>
          <a:noFill/>
        </p:spPr>
        <p:txBody>
          <a:bodyPr wrap="square" rtlCol="0">
            <a:spAutoFit/>
          </a:bodyPr>
          <a:lstStyle/>
          <a:p>
            <a:r>
              <a:rPr lang="en-US" sz="1600" kern="1200" dirty="0" smtClean="0">
                <a:solidFill>
                  <a:schemeClr val="tx1"/>
                </a:solidFill>
                <a:effectLst/>
                <a:latin typeface="+mn-lt"/>
                <a:ea typeface="+mn-ea"/>
                <a:cs typeface="+mn-cs"/>
              </a:rPr>
              <a:t>Matt </a:t>
            </a:r>
            <a:r>
              <a:rPr lang="en-US" sz="1600" kern="1200" dirty="0" err="1" smtClean="0">
                <a:solidFill>
                  <a:schemeClr val="tx1"/>
                </a:solidFill>
                <a:effectLst/>
                <a:latin typeface="+mn-lt"/>
                <a:ea typeface="+mn-ea"/>
                <a:cs typeface="+mn-cs"/>
              </a:rPr>
              <a:t>Liebman</a:t>
            </a:r>
            <a:r>
              <a:rPr lang="en-US" sz="1600" kern="1200" dirty="0" smtClean="0">
                <a:solidFill>
                  <a:schemeClr val="tx1"/>
                </a:solidFill>
                <a:effectLst/>
                <a:latin typeface="+mn-lt"/>
                <a:ea typeface="+mn-ea"/>
                <a:cs typeface="+mn-cs"/>
              </a:rPr>
              <a:t>*, Iowa State University: expert on integration of CLC in multi-year rotations</a:t>
            </a:r>
          </a:p>
          <a:p>
            <a:r>
              <a:rPr lang="en-US" sz="1600" kern="1200" dirty="0" smtClean="0">
                <a:solidFill>
                  <a:schemeClr val="tx1"/>
                </a:solidFill>
                <a:effectLst/>
                <a:latin typeface="+mn-lt"/>
                <a:ea typeface="+mn-ea"/>
                <a:cs typeface="+mn-cs"/>
              </a:rPr>
              <a:t>Matt </a:t>
            </a:r>
            <a:r>
              <a:rPr lang="en-US" sz="1600" kern="1200" dirty="0" err="1" smtClean="0">
                <a:solidFill>
                  <a:schemeClr val="tx1"/>
                </a:solidFill>
                <a:effectLst/>
                <a:latin typeface="+mn-lt"/>
                <a:ea typeface="+mn-ea"/>
                <a:cs typeface="+mn-cs"/>
              </a:rPr>
              <a:t>Helmers</a:t>
            </a:r>
            <a:r>
              <a:rPr lang="en-US" sz="1600" kern="1200" dirty="0" smtClean="0">
                <a:solidFill>
                  <a:schemeClr val="tx1"/>
                </a:solidFill>
                <a:effectLst/>
                <a:latin typeface="+mn-lt"/>
                <a:ea typeface="+mn-ea"/>
                <a:cs typeface="+mn-cs"/>
              </a:rPr>
              <a:t>*, Iowa State University: expert on location of CLC on the landscape</a:t>
            </a:r>
          </a:p>
          <a:p>
            <a:r>
              <a:rPr lang="en-US" sz="1600" kern="1200" dirty="0" smtClean="0">
                <a:solidFill>
                  <a:schemeClr val="tx1"/>
                </a:solidFill>
                <a:effectLst/>
                <a:latin typeface="+mn-lt"/>
                <a:ea typeface="+mn-ea"/>
                <a:cs typeface="+mn-cs"/>
              </a:rPr>
              <a:t> </a:t>
            </a:r>
          </a:p>
          <a:p>
            <a:r>
              <a:rPr lang="en-US" sz="1600" b="1" kern="1200" dirty="0" smtClean="0">
                <a:solidFill>
                  <a:schemeClr val="tx1"/>
                </a:solidFill>
                <a:effectLst/>
                <a:latin typeface="+mn-lt"/>
                <a:ea typeface="+mn-ea"/>
                <a:cs typeface="+mn-cs"/>
              </a:rPr>
              <a:t>Co-PI Cover Crop Trainers:</a:t>
            </a:r>
          </a:p>
          <a:p>
            <a:r>
              <a:rPr lang="en-US" sz="1600" kern="1200" dirty="0" smtClean="0">
                <a:solidFill>
                  <a:schemeClr val="tx1"/>
                </a:solidFill>
                <a:effectLst/>
                <a:latin typeface="+mn-lt"/>
                <a:ea typeface="+mn-ea"/>
                <a:cs typeface="+mn-cs"/>
              </a:rPr>
              <a:t>Tom </a:t>
            </a:r>
            <a:r>
              <a:rPr lang="en-US" sz="1600" kern="1200" dirty="0" err="1" smtClean="0">
                <a:solidFill>
                  <a:schemeClr val="tx1"/>
                </a:solidFill>
                <a:effectLst/>
                <a:latin typeface="+mn-lt"/>
                <a:ea typeface="+mn-ea"/>
                <a:cs typeface="+mn-cs"/>
              </a:rPr>
              <a:t>Kaspar</a:t>
            </a:r>
            <a:r>
              <a:rPr lang="en-US" sz="1600" kern="1200" dirty="0" smtClean="0">
                <a:solidFill>
                  <a:schemeClr val="tx1"/>
                </a:solidFill>
                <a:effectLst/>
                <a:latin typeface="+mn-lt"/>
                <a:ea typeface="+mn-ea"/>
                <a:cs typeface="+mn-cs"/>
              </a:rPr>
              <a:t>*, USDA-ARS, Iowa,</a:t>
            </a:r>
          </a:p>
          <a:p>
            <a:r>
              <a:rPr lang="en-US" sz="1600" kern="1200" dirty="0" smtClean="0">
                <a:solidFill>
                  <a:schemeClr val="tx1"/>
                </a:solidFill>
                <a:effectLst/>
                <a:latin typeface="+mn-lt"/>
                <a:ea typeface="+mn-ea"/>
                <a:cs typeface="+mn-cs"/>
              </a:rPr>
              <a:t>Sarah Carlson, Practical Farmers of Iowa</a:t>
            </a:r>
          </a:p>
          <a:p>
            <a:r>
              <a:rPr lang="en-US" sz="1600" kern="1200" dirty="0" smtClean="0">
                <a:solidFill>
                  <a:schemeClr val="tx1"/>
                </a:solidFill>
                <a:effectLst/>
                <a:latin typeface="+mn-lt"/>
                <a:ea typeface="+mn-ea"/>
                <a:cs typeface="+mn-cs"/>
              </a:rPr>
              <a:t>Matt </a:t>
            </a:r>
            <a:r>
              <a:rPr lang="en-US" sz="1600" kern="1200" dirty="0" err="1" smtClean="0">
                <a:solidFill>
                  <a:schemeClr val="tx1"/>
                </a:solidFill>
                <a:effectLst/>
                <a:latin typeface="+mn-lt"/>
                <a:ea typeface="+mn-ea"/>
                <a:cs typeface="+mn-cs"/>
              </a:rPr>
              <a:t>Ruark</a:t>
            </a:r>
            <a:r>
              <a:rPr lang="en-US" sz="1600" kern="1200" dirty="0" smtClean="0">
                <a:solidFill>
                  <a:schemeClr val="tx1"/>
                </a:solidFill>
                <a:effectLst/>
                <a:latin typeface="+mn-lt"/>
                <a:ea typeface="+mn-ea"/>
                <a:cs typeface="+mn-cs"/>
              </a:rPr>
              <a:t>, University of Wisconsin Madison</a:t>
            </a:r>
          </a:p>
          <a:p>
            <a:r>
              <a:rPr lang="en-US" sz="1600" kern="1200" dirty="0" smtClean="0">
                <a:solidFill>
                  <a:schemeClr val="tx1"/>
                </a:solidFill>
                <a:effectLst/>
                <a:latin typeface="+mn-lt"/>
                <a:ea typeface="+mn-ea"/>
                <a:cs typeface="+mn-cs"/>
              </a:rPr>
              <a:t>Joel Gruver, Western Illinois University</a:t>
            </a:r>
          </a:p>
          <a:p>
            <a:r>
              <a:rPr lang="en-US" sz="1800" kern="1200" dirty="0" smtClean="0">
                <a:solidFill>
                  <a:schemeClr val="tx1"/>
                </a:solidFill>
                <a:effectLst/>
                <a:latin typeface="+mn-lt"/>
                <a:ea typeface="+mn-ea"/>
                <a:cs typeface="+mn-cs"/>
              </a:rPr>
              <a:t> </a:t>
            </a:r>
            <a:endParaRPr lang="en-US" sz="1600" kern="1200" dirty="0" smtClean="0">
              <a:solidFill>
                <a:schemeClr val="tx1"/>
              </a:solidFill>
              <a:effectLst/>
              <a:latin typeface="+mn-lt"/>
              <a:ea typeface="+mn-ea"/>
              <a:cs typeface="+mn-cs"/>
            </a:endParaRPr>
          </a:p>
          <a:p>
            <a:r>
              <a:rPr lang="en-US" sz="1600" b="1" i="0" kern="1200" dirty="0" smtClean="0">
                <a:solidFill>
                  <a:schemeClr val="tx1"/>
                </a:solidFill>
                <a:effectLst/>
                <a:latin typeface="+mn-lt"/>
                <a:ea typeface="+mn-ea"/>
                <a:cs typeface="+mn-cs"/>
              </a:rPr>
              <a:t>Co-PI Pasture and Forage Trainers:</a:t>
            </a:r>
          </a:p>
          <a:p>
            <a:r>
              <a:rPr lang="en-US" sz="1600" kern="1200" dirty="0" smtClean="0">
                <a:solidFill>
                  <a:schemeClr val="tx1"/>
                </a:solidFill>
                <a:effectLst/>
                <a:latin typeface="+mn-lt"/>
                <a:ea typeface="+mn-ea"/>
                <a:cs typeface="+mn-cs"/>
              </a:rPr>
              <a:t>Laura Paine*, Southwest Badger RC &amp;D/ farmer</a:t>
            </a:r>
          </a:p>
          <a:p>
            <a:r>
              <a:rPr lang="en-US" sz="1600" kern="1200" dirty="0" smtClean="0">
                <a:solidFill>
                  <a:schemeClr val="tx1"/>
                </a:solidFill>
                <a:effectLst/>
                <a:latin typeface="+mn-lt"/>
                <a:ea typeface="+mn-ea"/>
                <a:cs typeface="+mn-cs"/>
              </a:rPr>
              <a:t>Rhonda </a:t>
            </a:r>
            <a:r>
              <a:rPr lang="en-US" sz="1600" kern="1200" dirty="0" err="1" smtClean="0">
                <a:solidFill>
                  <a:schemeClr val="tx1"/>
                </a:solidFill>
                <a:effectLst/>
                <a:latin typeface="+mn-lt"/>
                <a:ea typeface="+mn-ea"/>
                <a:cs typeface="+mn-cs"/>
              </a:rPr>
              <a:t>Gildersleeve</a:t>
            </a:r>
            <a:r>
              <a:rPr lang="en-US" sz="1600" kern="1200" dirty="0" smtClean="0">
                <a:solidFill>
                  <a:schemeClr val="tx1"/>
                </a:solidFill>
                <a:effectLst/>
                <a:latin typeface="+mn-lt"/>
                <a:ea typeface="+mn-ea"/>
                <a:cs typeface="+mn-cs"/>
              </a:rPr>
              <a:t>, University of Wisconsin Extension / farmer</a:t>
            </a:r>
          </a:p>
          <a:p>
            <a:r>
              <a:rPr lang="en-US" sz="1600" kern="1200" dirty="0" smtClean="0">
                <a:solidFill>
                  <a:schemeClr val="tx1"/>
                </a:solidFill>
                <a:effectLst/>
                <a:latin typeface="+mn-lt"/>
                <a:ea typeface="+mn-ea"/>
                <a:cs typeface="+mn-cs"/>
              </a:rPr>
              <a:t>Brad </a:t>
            </a:r>
            <a:r>
              <a:rPr lang="en-US" sz="1600" kern="1200" dirty="0" err="1" smtClean="0">
                <a:solidFill>
                  <a:schemeClr val="tx1"/>
                </a:solidFill>
                <a:effectLst/>
                <a:latin typeface="+mn-lt"/>
                <a:ea typeface="+mn-ea"/>
                <a:cs typeface="+mn-cs"/>
              </a:rPr>
              <a:t>Heins</a:t>
            </a:r>
            <a:r>
              <a:rPr lang="en-US" sz="1600" kern="1200" dirty="0" smtClean="0">
                <a:solidFill>
                  <a:schemeClr val="tx1"/>
                </a:solidFill>
                <a:effectLst/>
                <a:latin typeface="+mn-lt"/>
                <a:ea typeface="+mn-ea"/>
                <a:cs typeface="+mn-cs"/>
              </a:rPr>
              <a:t>, University of Minnesota Extension</a:t>
            </a:r>
          </a:p>
          <a:p>
            <a:r>
              <a:rPr lang="en-US" sz="1600" kern="1200" dirty="0" smtClean="0">
                <a:solidFill>
                  <a:schemeClr val="tx1"/>
                </a:solidFill>
                <a:effectLst/>
                <a:latin typeface="+mn-lt"/>
                <a:ea typeface="+mn-ea"/>
                <a:cs typeface="+mn-cs"/>
              </a:rPr>
              <a:t>Joe Sellers, Iowa State University Extension</a:t>
            </a:r>
          </a:p>
          <a:p>
            <a:r>
              <a:rPr lang="en-US" sz="1800" kern="1200" dirty="0" smtClean="0">
                <a:solidFill>
                  <a:schemeClr val="tx1"/>
                </a:solidFill>
                <a:effectLst/>
                <a:latin typeface="+mn-lt"/>
                <a:ea typeface="+mn-ea"/>
                <a:cs typeface="+mn-cs"/>
              </a:rPr>
              <a:t> </a:t>
            </a:r>
          </a:p>
        </p:txBody>
      </p:sp>
    </p:spTree>
    <p:extLst>
      <p:ext uri="{BB962C8B-B14F-4D97-AF65-F5344CB8AC3E}">
        <p14:creationId xmlns:p14="http://schemas.microsoft.com/office/powerpoint/2010/main" val="155748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Blank w/ Lines">
    <p:spTree>
      <p:nvGrpSpPr>
        <p:cNvPr id="1" name=""/>
        <p:cNvGrpSpPr/>
        <p:nvPr/>
      </p:nvGrpSpPr>
      <p:grpSpPr>
        <a:xfrm>
          <a:off x="0" y="0"/>
          <a:ext cx="0" cy="0"/>
          <a:chOff x="0" y="0"/>
          <a:chExt cx="0" cy="0"/>
        </a:xfrm>
      </p:grpSpPr>
      <p:pic>
        <p:nvPicPr>
          <p:cNvPr id="7" name="Picture 6" descr="lines.pdf"/>
          <p:cNvPicPr>
            <a:picLocks noChangeAspect="1"/>
          </p:cNvPicPr>
          <p:nvPr userDrawn="1"/>
        </p:nvPicPr>
        <p:blipFill rotWithShape="1">
          <a:blip r:embed="rId2">
            <a:extLst>
              <a:ext uri="{28A0092B-C50C-407E-A947-70E740481C1C}">
                <a14:useLocalDpi xmlns:a14="http://schemas.microsoft.com/office/drawing/2010/main" val="0"/>
              </a:ext>
            </a:extLst>
          </a:blip>
          <a:srcRect l="1511" r="16074"/>
          <a:stretch/>
        </p:blipFill>
        <p:spPr>
          <a:xfrm>
            <a:off x="-85486" y="323085"/>
            <a:ext cx="9330238" cy="340361"/>
          </a:xfrm>
          <a:prstGeom prst="rect">
            <a:avLst/>
          </a:prstGeom>
        </p:spPr>
      </p:pic>
      <p:sp>
        <p:nvSpPr>
          <p:cNvPr id="14" name="TextBox 13"/>
          <p:cNvSpPr txBox="1"/>
          <p:nvPr userDrawn="1"/>
        </p:nvSpPr>
        <p:spPr>
          <a:xfrm>
            <a:off x="6241456" y="6453508"/>
            <a:ext cx="2315119" cy="292388"/>
          </a:xfrm>
          <a:prstGeom prst="rect">
            <a:avLst/>
          </a:prstGeom>
          <a:noFill/>
        </p:spPr>
        <p:txBody>
          <a:bodyPr wrap="square" rtlCol="0">
            <a:spAutoFit/>
          </a:bodyPr>
          <a:lstStyle/>
          <a:p>
            <a:pPr algn="r"/>
            <a:r>
              <a:rPr lang="en-US" sz="1300" dirty="0" smtClean="0">
                <a:solidFill>
                  <a:srgbClr val="62A47D"/>
                </a:solidFill>
                <a:latin typeface="Century Gothic"/>
                <a:cs typeface="Century Gothic"/>
              </a:rPr>
              <a:t>greenlandsbluewaters.net</a:t>
            </a:r>
            <a:endParaRPr lang="en-US" sz="1300" dirty="0">
              <a:solidFill>
                <a:srgbClr val="62A47D"/>
              </a:solidFill>
              <a:latin typeface="Century Gothic"/>
              <a:cs typeface="Century Gothic"/>
            </a:endParaRPr>
          </a:p>
        </p:txBody>
      </p:sp>
      <p:pic>
        <p:nvPicPr>
          <p:cNvPr id="2" name="Picture 1" descr="GLBW_favic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4061" y="6481530"/>
            <a:ext cx="203200" cy="203200"/>
          </a:xfrm>
          <a:prstGeom prst="rect">
            <a:avLst/>
          </a:prstGeom>
        </p:spPr>
      </p:pic>
      <p:sp>
        <p:nvSpPr>
          <p:cNvPr id="3" name="TextBox 2"/>
          <p:cNvSpPr txBox="1"/>
          <p:nvPr userDrawn="1"/>
        </p:nvSpPr>
        <p:spPr>
          <a:xfrm>
            <a:off x="854579" y="1128045"/>
            <a:ext cx="4666004" cy="461665"/>
          </a:xfrm>
          <a:prstGeom prst="rect">
            <a:avLst/>
          </a:prstGeom>
          <a:noFill/>
        </p:spPr>
        <p:txBody>
          <a:bodyPr wrap="square" rtlCol="0">
            <a:spAutoFit/>
          </a:bodyPr>
          <a:lstStyle/>
          <a:p>
            <a:r>
              <a:rPr lang="en-US" sz="2400" dirty="0" smtClean="0"/>
              <a:t>More Human Assets:</a:t>
            </a:r>
            <a:endParaRPr lang="en-US" sz="2400" dirty="0"/>
          </a:p>
        </p:txBody>
      </p:sp>
      <p:sp>
        <p:nvSpPr>
          <p:cNvPr id="4" name="TextBox 3"/>
          <p:cNvSpPr txBox="1"/>
          <p:nvPr userDrawn="1"/>
        </p:nvSpPr>
        <p:spPr>
          <a:xfrm>
            <a:off x="717848" y="1803162"/>
            <a:ext cx="7605756" cy="3570208"/>
          </a:xfrm>
          <a:prstGeom prst="rect">
            <a:avLst/>
          </a:prstGeom>
          <a:noFill/>
        </p:spPr>
        <p:txBody>
          <a:bodyPr wrap="square" rtlCol="0">
            <a:spAutoFit/>
          </a:bodyPr>
          <a:lstStyle/>
          <a:p>
            <a:r>
              <a:rPr lang="en-US" sz="1600" b="1" kern="1200" dirty="0" smtClean="0">
                <a:solidFill>
                  <a:schemeClr val="tx1"/>
                </a:solidFill>
                <a:effectLst/>
                <a:latin typeface="+mn-lt"/>
                <a:ea typeface="+mn-ea"/>
                <a:cs typeface="+mn-cs"/>
              </a:rPr>
              <a:t>Co-PI Agroforestry Trainers:</a:t>
            </a:r>
          </a:p>
          <a:p>
            <a:r>
              <a:rPr lang="en-US" sz="1600" kern="1200" dirty="0" err="1" smtClean="0">
                <a:solidFill>
                  <a:schemeClr val="tx1"/>
                </a:solidFill>
                <a:effectLst/>
                <a:latin typeface="+mn-lt"/>
                <a:ea typeface="+mn-ea"/>
                <a:cs typeface="+mn-cs"/>
              </a:rPr>
              <a:t>Diomy</a:t>
            </a:r>
            <a:r>
              <a:rPr lang="en-US" sz="1600" kern="1200" dirty="0" smtClean="0">
                <a:solidFill>
                  <a:schemeClr val="tx1"/>
                </a:solidFill>
                <a:effectLst/>
                <a:latin typeface="+mn-lt"/>
                <a:ea typeface="+mn-ea"/>
                <a:cs typeface="+mn-cs"/>
              </a:rPr>
              <a:t> Zamora*, University of Minnesota Extension</a:t>
            </a:r>
          </a:p>
          <a:p>
            <a:r>
              <a:rPr lang="en-US" sz="1600" kern="1200" dirty="0" smtClean="0">
                <a:solidFill>
                  <a:schemeClr val="tx1"/>
                </a:solidFill>
                <a:effectLst/>
                <a:latin typeface="+mn-lt"/>
                <a:ea typeface="+mn-ea"/>
                <a:cs typeface="+mn-cs"/>
              </a:rPr>
              <a:t>Jason </a:t>
            </a:r>
            <a:r>
              <a:rPr lang="en-US" sz="1600" kern="1200" dirty="0" err="1" smtClean="0">
                <a:solidFill>
                  <a:schemeClr val="tx1"/>
                </a:solidFill>
                <a:effectLst/>
                <a:latin typeface="+mn-lt"/>
                <a:ea typeface="+mn-ea"/>
                <a:cs typeface="+mn-cs"/>
              </a:rPr>
              <a:t>Fischbach</a:t>
            </a:r>
            <a:r>
              <a:rPr lang="en-US" sz="1600" kern="1200" dirty="0" smtClean="0">
                <a:solidFill>
                  <a:schemeClr val="tx1"/>
                </a:solidFill>
                <a:effectLst/>
                <a:latin typeface="+mn-lt"/>
                <a:ea typeface="+mn-ea"/>
                <a:cs typeface="+mn-cs"/>
              </a:rPr>
              <a:t>, University of Wisconsin Extension</a:t>
            </a:r>
          </a:p>
          <a:p>
            <a:r>
              <a:rPr lang="en-US" sz="1600" kern="1200" dirty="0" smtClean="0">
                <a:solidFill>
                  <a:schemeClr val="tx1"/>
                </a:solidFill>
                <a:effectLst/>
                <a:latin typeface="+mn-lt"/>
                <a:ea typeface="+mn-ea"/>
                <a:cs typeface="+mn-cs"/>
              </a:rPr>
              <a:t>Dean Current, University of Minnesota</a:t>
            </a:r>
          </a:p>
          <a:p>
            <a:r>
              <a:rPr lang="en-US" sz="1600" kern="1200" dirty="0" smtClean="0">
                <a:solidFill>
                  <a:schemeClr val="tx1"/>
                </a:solidFill>
                <a:effectLst/>
                <a:latin typeface="+mn-lt"/>
                <a:ea typeface="+mn-ea"/>
                <a:cs typeface="+mn-cs"/>
              </a:rPr>
              <a:t> </a:t>
            </a:r>
          </a:p>
          <a:p>
            <a:r>
              <a:rPr lang="en-US" sz="1600" b="1" kern="1200" dirty="0" smtClean="0">
                <a:solidFill>
                  <a:schemeClr val="tx1"/>
                </a:solidFill>
                <a:effectLst/>
                <a:latin typeface="+mn-lt"/>
                <a:ea typeface="+mn-ea"/>
                <a:cs typeface="+mn-cs"/>
              </a:rPr>
              <a:t>Co-PI Training Site Coordinators:</a:t>
            </a:r>
          </a:p>
          <a:p>
            <a:r>
              <a:rPr lang="en-US" sz="1600" kern="1200" dirty="0" smtClean="0">
                <a:solidFill>
                  <a:schemeClr val="tx1"/>
                </a:solidFill>
                <a:effectLst/>
                <a:latin typeface="+mn-lt"/>
                <a:ea typeface="+mn-ea"/>
                <a:cs typeface="+mn-cs"/>
              </a:rPr>
              <a:t>Linda </a:t>
            </a:r>
            <a:r>
              <a:rPr lang="en-US" sz="1600" kern="1200" dirty="0" err="1" smtClean="0">
                <a:solidFill>
                  <a:schemeClr val="tx1"/>
                </a:solidFill>
                <a:effectLst/>
                <a:latin typeface="+mn-lt"/>
                <a:ea typeface="+mn-ea"/>
                <a:cs typeface="+mn-cs"/>
              </a:rPr>
              <a:t>Meschke</a:t>
            </a:r>
            <a:r>
              <a:rPr lang="en-US" sz="1600" kern="1200" dirty="0" smtClean="0">
                <a:solidFill>
                  <a:schemeClr val="tx1"/>
                </a:solidFill>
                <a:effectLst/>
                <a:latin typeface="+mn-lt"/>
                <a:ea typeface="+mn-ea"/>
                <a:cs typeface="+mn-cs"/>
              </a:rPr>
              <a:t>*, Rural Advantage: Fairmont, Minnesota</a:t>
            </a:r>
          </a:p>
          <a:p>
            <a:r>
              <a:rPr lang="en-US" sz="1600" kern="1200" dirty="0" smtClean="0">
                <a:solidFill>
                  <a:schemeClr val="tx1"/>
                </a:solidFill>
                <a:effectLst/>
                <a:latin typeface="+mn-lt"/>
                <a:ea typeface="+mn-ea"/>
                <a:cs typeface="+mn-cs"/>
              </a:rPr>
              <a:t>Terry </a:t>
            </a:r>
            <a:r>
              <a:rPr lang="en-US" sz="1600" kern="1200" dirty="0" err="1" smtClean="0">
                <a:solidFill>
                  <a:schemeClr val="tx1"/>
                </a:solidFill>
                <a:effectLst/>
                <a:latin typeface="+mn-lt"/>
                <a:ea typeface="+mn-ea"/>
                <a:cs typeface="+mn-cs"/>
              </a:rPr>
              <a:t>VanDerPol</a:t>
            </a:r>
            <a:r>
              <a:rPr lang="en-US" sz="1600" kern="1200" dirty="0" smtClean="0">
                <a:solidFill>
                  <a:schemeClr val="tx1"/>
                </a:solidFill>
                <a:effectLst/>
                <a:latin typeface="+mn-lt"/>
                <a:ea typeface="+mn-ea"/>
                <a:cs typeface="+mn-cs"/>
              </a:rPr>
              <a:t>, Land Stewardship Project: Morris, Minnesota</a:t>
            </a:r>
          </a:p>
          <a:p>
            <a:r>
              <a:rPr lang="en-US" sz="1600" kern="1200" dirty="0" smtClean="0">
                <a:solidFill>
                  <a:schemeClr val="tx1"/>
                </a:solidFill>
                <a:effectLst/>
                <a:latin typeface="+mn-lt"/>
                <a:ea typeface="+mn-ea"/>
                <a:cs typeface="+mn-cs"/>
              </a:rPr>
              <a:t>Eileen Bader, The Nature Conservancy: Ames, Iowa</a:t>
            </a:r>
          </a:p>
          <a:p>
            <a:r>
              <a:rPr lang="en-US" sz="1600" kern="1200" dirty="0" smtClean="0">
                <a:solidFill>
                  <a:schemeClr val="tx1"/>
                </a:solidFill>
                <a:effectLst/>
                <a:latin typeface="+mn-lt"/>
                <a:ea typeface="+mn-ea"/>
                <a:cs typeface="+mn-cs"/>
              </a:rPr>
              <a:t>Karl </a:t>
            </a:r>
            <a:r>
              <a:rPr lang="en-US" sz="1600" kern="1200" dirty="0" err="1" smtClean="0">
                <a:solidFill>
                  <a:schemeClr val="tx1"/>
                </a:solidFill>
                <a:effectLst/>
                <a:latin typeface="+mn-lt"/>
                <a:ea typeface="+mn-ea"/>
                <a:cs typeface="+mn-cs"/>
              </a:rPr>
              <a:t>Hakanson</a:t>
            </a:r>
            <a:r>
              <a:rPr lang="en-US" sz="1600" kern="1200" dirty="0" smtClean="0">
                <a:solidFill>
                  <a:schemeClr val="tx1"/>
                </a:solidFill>
                <a:effectLst/>
                <a:latin typeface="+mn-lt"/>
                <a:ea typeface="+mn-ea"/>
                <a:cs typeface="+mn-cs"/>
              </a:rPr>
              <a:t>, Cannon River Watershed Partnership: Northfield Minnesota</a:t>
            </a:r>
          </a:p>
          <a:p>
            <a:r>
              <a:rPr lang="en-US" sz="1600" kern="1200" dirty="0" smtClean="0">
                <a:solidFill>
                  <a:schemeClr val="tx1"/>
                </a:solidFill>
                <a:effectLst/>
                <a:latin typeface="+mn-lt"/>
                <a:ea typeface="+mn-ea"/>
                <a:cs typeface="+mn-cs"/>
              </a:rPr>
              <a:t>Julia Olmsted, University of Wisconsin Extension: River Falls, Wisconsin</a:t>
            </a:r>
          </a:p>
          <a:p>
            <a:r>
              <a:rPr lang="en-US" sz="1600" kern="1200" dirty="0" smtClean="0">
                <a:solidFill>
                  <a:schemeClr val="tx1"/>
                </a:solidFill>
                <a:effectLst/>
                <a:latin typeface="+mn-lt"/>
                <a:ea typeface="+mn-ea"/>
                <a:cs typeface="+mn-cs"/>
              </a:rPr>
              <a:t>Cara Carper, Southwest Badger Resource Conservation and Development: Platteville, Wisconsin</a:t>
            </a:r>
          </a:p>
          <a:p>
            <a:r>
              <a:rPr lang="en-US" sz="1800" kern="1200" dirty="0" smtClean="0">
                <a:solidFill>
                  <a:schemeClr val="tx1"/>
                </a:solidFill>
                <a:effectLst/>
                <a:latin typeface="+mn-lt"/>
                <a:ea typeface="+mn-ea"/>
                <a:cs typeface="+mn-cs"/>
              </a:rPr>
              <a:t> </a:t>
            </a:r>
          </a:p>
        </p:txBody>
      </p:sp>
    </p:spTree>
    <p:extLst>
      <p:ext uri="{BB962C8B-B14F-4D97-AF65-F5344CB8AC3E}">
        <p14:creationId xmlns:p14="http://schemas.microsoft.com/office/powerpoint/2010/main" val="3965623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lank w/ Lines">
    <p:spTree>
      <p:nvGrpSpPr>
        <p:cNvPr id="1" name=""/>
        <p:cNvGrpSpPr/>
        <p:nvPr/>
      </p:nvGrpSpPr>
      <p:grpSpPr>
        <a:xfrm>
          <a:off x="0" y="0"/>
          <a:ext cx="0" cy="0"/>
          <a:chOff x="0" y="0"/>
          <a:chExt cx="0" cy="0"/>
        </a:xfrm>
      </p:grpSpPr>
      <p:pic>
        <p:nvPicPr>
          <p:cNvPr id="7" name="Picture 6" descr="lines.pdf"/>
          <p:cNvPicPr>
            <a:picLocks noChangeAspect="1"/>
          </p:cNvPicPr>
          <p:nvPr userDrawn="1"/>
        </p:nvPicPr>
        <p:blipFill rotWithShape="1">
          <a:blip r:embed="rId2">
            <a:extLst>
              <a:ext uri="{28A0092B-C50C-407E-A947-70E740481C1C}">
                <a14:useLocalDpi xmlns:a14="http://schemas.microsoft.com/office/drawing/2010/main" val="0"/>
              </a:ext>
            </a:extLst>
          </a:blip>
          <a:srcRect l="1511" r="16074"/>
          <a:stretch/>
        </p:blipFill>
        <p:spPr>
          <a:xfrm>
            <a:off x="-85486" y="323085"/>
            <a:ext cx="9330238" cy="340361"/>
          </a:xfrm>
          <a:prstGeom prst="rect">
            <a:avLst/>
          </a:prstGeom>
        </p:spPr>
      </p:pic>
      <p:sp>
        <p:nvSpPr>
          <p:cNvPr id="14" name="TextBox 13"/>
          <p:cNvSpPr txBox="1"/>
          <p:nvPr userDrawn="1"/>
        </p:nvSpPr>
        <p:spPr>
          <a:xfrm>
            <a:off x="6241456" y="6453508"/>
            <a:ext cx="2315119" cy="292388"/>
          </a:xfrm>
          <a:prstGeom prst="rect">
            <a:avLst/>
          </a:prstGeom>
          <a:noFill/>
        </p:spPr>
        <p:txBody>
          <a:bodyPr wrap="square" rtlCol="0">
            <a:spAutoFit/>
          </a:bodyPr>
          <a:lstStyle/>
          <a:p>
            <a:pPr algn="r"/>
            <a:r>
              <a:rPr lang="en-US" sz="1300" dirty="0" smtClean="0">
                <a:solidFill>
                  <a:srgbClr val="62A47D"/>
                </a:solidFill>
                <a:latin typeface="Century Gothic"/>
                <a:cs typeface="Century Gothic"/>
              </a:rPr>
              <a:t>greenlandsbluewaters.net</a:t>
            </a:r>
            <a:endParaRPr lang="en-US" sz="1300" dirty="0">
              <a:solidFill>
                <a:srgbClr val="62A47D"/>
              </a:solidFill>
              <a:latin typeface="Century Gothic"/>
              <a:cs typeface="Century Gothic"/>
            </a:endParaRPr>
          </a:p>
        </p:txBody>
      </p:sp>
      <p:pic>
        <p:nvPicPr>
          <p:cNvPr id="2" name="Picture 1" descr="GLBW_favic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4061" y="6481530"/>
            <a:ext cx="203200" cy="203200"/>
          </a:xfrm>
          <a:prstGeom prst="rect">
            <a:avLst/>
          </a:prstGeom>
        </p:spPr>
      </p:pic>
    </p:spTree>
    <p:extLst>
      <p:ext uri="{BB962C8B-B14F-4D97-AF65-F5344CB8AC3E}">
        <p14:creationId xmlns:p14="http://schemas.microsoft.com/office/powerpoint/2010/main" val="1766919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ith header">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684213" y="510418"/>
            <a:ext cx="7645400" cy="702432"/>
          </a:xfrm>
        </p:spPr>
        <p:txBody>
          <a:bodyPr>
            <a:normAutofit/>
          </a:bodyPr>
          <a:lstStyle>
            <a:lvl1pPr marL="0" indent="0">
              <a:buNone/>
              <a:defRPr sz="2800">
                <a:latin typeface="Century Gothic"/>
                <a:cs typeface="Century Gothic"/>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8" name="TextBox 7"/>
          <p:cNvSpPr txBox="1"/>
          <p:nvPr userDrawn="1"/>
        </p:nvSpPr>
        <p:spPr>
          <a:xfrm>
            <a:off x="6241456" y="6453508"/>
            <a:ext cx="2315119" cy="292388"/>
          </a:xfrm>
          <a:prstGeom prst="rect">
            <a:avLst/>
          </a:prstGeom>
          <a:noFill/>
        </p:spPr>
        <p:txBody>
          <a:bodyPr wrap="square" rtlCol="0">
            <a:spAutoFit/>
          </a:bodyPr>
          <a:lstStyle/>
          <a:p>
            <a:pPr algn="r"/>
            <a:r>
              <a:rPr lang="en-US" sz="1300" dirty="0" smtClean="0">
                <a:solidFill>
                  <a:srgbClr val="62A47D"/>
                </a:solidFill>
                <a:latin typeface="Century Gothic"/>
                <a:cs typeface="Century Gothic"/>
              </a:rPr>
              <a:t>greenlandsbluewaters.net</a:t>
            </a:r>
            <a:endParaRPr lang="en-US" sz="1300" dirty="0">
              <a:solidFill>
                <a:srgbClr val="62A47D"/>
              </a:solidFill>
              <a:latin typeface="Century Gothic"/>
              <a:cs typeface="Century Gothic"/>
            </a:endParaRPr>
          </a:p>
        </p:txBody>
      </p:sp>
      <p:pic>
        <p:nvPicPr>
          <p:cNvPr id="9" name="Picture 8" descr="GLBW_favic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4061" y="6481530"/>
            <a:ext cx="203200" cy="203200"/>
          </a:xfrm>
          <a:prstGeom prst="rect">
            <a:avLst/>
          </a:prstGeom>
        </p:spPr>
      </p:pic>
      <p:pic>
        <p:nvPicPr>
          <p:cNvPr id="15" name="Picture 14" descr="lines.pdf"/>
          <p:cNvPicPr>
            <a:picLocks noChangeAspect="1"/>
          </p:cNvPicPr>
          <p:nvPr userDrawn="1"/>
        </p:nvPicPr>
        <p:blipFill rotWithShape="1">
          <a:blip r:embed="rId3">
            <a:extLst>
              <a:ext uri="{28A0092B-C50C-407E-A947-70E740481C1C}">
                <a14:useLocalDpi xmlns:a14="http://schemas.microsoft.com/office/drawing/2010/main" val="0"/>
              </a:ext>
            </a:extLst>
          </a:blip>
          <a:srcRect l="1511" r="16074"/>
          <a:stretch/>
        </p:blipFill>
        <p:spPr>
          <a:xfrm>
            <a:off x="-85486" y="1225205"/>
            <a:ext cx="9330238" cy="340361"/>
          </a:xfrm>
          <a:prstGeom prst="rect">
            <a:avLst/>
          </a:prstGeom>
        </p:spPr>
      </p:pic>
    </p:spTree>
    <p:extLst>
      <p:ext uri="{BB962C8B-B14F-4D97-AF65-F5344CB8AC3E}">
        <p14:creationId xmlns:p14="http://schemas.microsoft.com/office/powerpoint/2010/main" val="4261532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ternate Title Slide">
    <p:spTree>
      <p:nvGrpSpPr>
        <p:cNvPr id="1" name=""/>
        <p:cNvGrpSpPr/>
        <p:nvPr/>
      </p:nvGrpSpPr>
      <p:grpSpPr>
        <a:xfrm>
          <a:off x="0" y="0"/>
          <a:ext cx="0" cy="0"/>
          <a:chOff x="0" y="0"/>
          <a:chExt cx="0" cy="0"/>
        </a:xfrm>
      </p:grpSpPr>
      <p:pic>
        <p:nvPicPr>
          <p:cNvPr id="15" name="Picture 14" descr="blue_earth_m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1661" y="4500530"/>
            <a:ext cx="2334594" cy="177873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789107"/>
            <a:ext cx="9144000" cy="1115121"/>
          </a:xfrm>
          <a:prstGeom prst="rect">
            <a:avLst/>
          </a:prstGeom>
        </p:spPr>
      </p:pic>
      <p:sp>
        <p:nvSpPr>
          <p:cNvPr id="7" name="TextBox 6"/>
          <p:cNvSpPr txBox="1"/>
          <p:nvPr userDrawn="1"/>
        </p:nvSpPr>
        <p:spPr>
          <a:xfrm>
            <a:off x="207341" y="6362359"/>
            <a:ext cx="8708263" cy="338554"/>
          </a:xfrm>
          <a:prstGeom prst="rect">
            <a:avLst/>
          </a:prstGeom>
          <a:noFill/>
          <a:ln>
            <a:noFill/>
          </a:ln>
        </p:spPr>
        <p:txBody>
          <a:bodyPr wrap="square" rtlCol="0">
            <a:spAutoFit/>
          </a:bodyPr>
          <a:lstStyle/>
          <a:p>
            <a:pPr algn="ctr"/>
            <a:r>
              <a:rPr lang="en-US" sz="1600" dirty="0" smtClean="0">
                <a:latin typeface="Century Gothic"/>
                <a:cs typeface="Century Gothic"/>
              </a:rPr>
              <a:t>www.greenlandsbluewaters.net</a:t>
            </a:r>
            <a:r>
              <a:rPr lang="en-US" sz="1600" dirty="0" smtClean="0">
                <a:latin typeface="Century"/>
                <a:cs typeface="Century"/>
              </a:rPr>
              <a:t> </a:t>
            </a:r>
            <a:r>
              <a:rPr lang="en-US" sz="1600" dirty="0" smtClean="0">
                <a:solidFill>
                  <a:srgbClr val="62A47D"/>
                </a:solidFill>
                <a:latin typeface="Century"/>
                <a:ea typeface="Wingdings"/>
                <a:cs typeface="Century"/>
                <a:sym typeface="Wingdings"/>
              </a:rPr>
              <a:t></a:t>
            </a:r>
            <a:r>
              <a:rPr lang="en-US" sz="1600" dirty="0" smtClean="0">
                <a:solidFill>
                  <a:srgbClr val="336699"/>
                </a:solidFill>
                <a:latin typeface="Century"/>
                <a:ea typeface="Wingdings"/>
                <a:cs typeface="Century"/>
                <a:sym typeface="Wingdings"/>
              </a:rPr>
              <a:t> </a:t>
            </a:r>
            <a:r>
              <a:rPr lang="en-US" sz="1600" dirty="0" smtClean="0">
                <a:effectLst/>
                <a:latin typeface="Century Gothic"/>
                <a:cs typeface="Century Gothic"/>
              </a:rPr>
              <a:t>GLBW@umn.edu</a:t>
            </a:r>
            <a:endParaRPr lang="en-US" sz="1600" dirty="0">
              <a:solidFill>
                <a:srgbClr val="336699"/>
              </a:solidFill>
              <a:latin typeface="Century Gothic"/>
              <a:cs typeface="Century Gothic"/>
            </a:endParaRPr>
          </a:p>
        </p:txBody>
      </p:sp>
      <p:pic>
        <p:nvPicPr>
          <p:cNvPr id="2" name="Picture 1" descr="hazel_planting.jpe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403583"/>
            <a:ext cx="2195866" cy="1646900"/>
          </a:xfrm>
          <a:prstGeom prst="rect">
            <a:avLst/>
          </a:prstGeom>
        </p:spPr>
      </p:pic>
      <p:pic>
        <p:nvPicPr>
          <p:cNvPr id="3" name="Picture 2" descr="perennial_biomass_crops_steve_john.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83997" y="213664"/>
            <a:ext cx="1830334" cy="2444964"/>
          </a:xfrm>
          <a:prstGeom prst="rect">
            <a:avLst/>
          </a:prstGeom>
        </p:spPr>
      </p:pic>
      <p:pic>
        <p:nvPicPr>
          <p:cNvPr id="4" name="Picture 3" descr="rye_cover_crop_260x163.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02461" y="759693"/>
            <a:ext cx="2593962" cy="1626215"/>
          </a:xfrm>
          <a:prstGeom prst="rect">
            <a:avLst/>
          </a:prstGeom>
        </p:spPr>
      </p:pic>
      <p:pic>
        <p:nvPicPr>
          <p:cNvPr id="5" name="Picture 4" descr="Stockers Grazing Front Pasture.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86938" y="320493"/>
            <a:ext cx="2687632" cy="1791754"/>
          </a:xfrm>
          <a:prstGeom prst="rect">
            <a:avLst/>
          </a:prstGeom>
        </p:spPr>
      </p:pic>
      <p:pic>
        <p:nvPicPr>
          <p:cNvPr id="14" name="Picture 13" descr="homephoto.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14561" y="4366213"/>
            <a:ext cx="2504474" cy="1402505"/>
          </a:xfrm>
          <a:prstGeom prst="rect">
            <a:avLst/>
          </a:prstGeom>
        </p:spPr>
      </p:pic>
      <p:pic>
        <p:nvPicPr>
          <p:cNvPr id="16" name="Picture 15" descr="dead-zone-1.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064031" y="4508653"/>
            <a:ext cx="2103709" cy="1577782"/>
          </a:xfrm>
          <a:prstGeom prst="rect">
            <a:avLst/>
          </a:prstGeom>
        </p:spPr>
      </p:pic>
      <p:pic>
        <p:nvPicPr>
          <p:cNvPr id="13" name="Picture 12" descr="intermed_wheatgrass_harves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088" y="4293768"/>
            <a:ext cx="2485186" cy="1863890"/>
          </a:xfrm>
          <a:prstGeom prst="rect">
            <a:avLst/>
          </a:prstGeom>
        </p:spPr>
      </p:pic>
    </p:spTree>
    <p:extLst>
      <p:ext uri="{BB962C8B-B14F-4D97-AF65-F5344CB8AC3E}">
        <p14:creationId xmlns:p14="http://schemas.microsoft.com/office/powerpoint/2010/main" val="336761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55CB14-5AFA-A74B-B505-FC66FE3C2AD3}" type="datetime1">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6B833-8E9B-B649-AFD1-0114FF1554C6}" type="slidenum">
              <a:rPr lang="en-US" smtClean="0"/>
              <a:t>‹#›</a:t>
            </a:fld>
            <a:endParaRPr lang="en-US"/>
          </a:p>
        </p:txBody>
      </p:sp>
    </p:spTree>
    <p:extLst>
      <p:ext uri="{BB962C8B-B14F-4D97-AF65-F5344CB8AC3E}">
        <p14:creationId xmlns:p14="http://schemas.microsoft.com/office/powerpoint/2010/main" val="542489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DF03A9-4AD2-EC4A-8E06-34405DBC021E}" type="datetime1">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6B833-8E9B-B649-AFD1-0114FF1554C6}" type="slidenum">
              <a:rPr lang="en-US" smtClean="0"/>
              <a:t>‹#›</a:t>
            </a:fld>
            <a:endParaRPr lang="en-US"/>
          </a:p>
        </p:txBody>
      </p:sp>
    </p:spTree>
    <p:extLst>
      <p:ext uri="{BB962C8B-B14F-4D97-AF65-F5344CB8AC3E}">
        <p14:creationId xmlns:p14="http://schemas.microsoft.com/office/powerpoint/2010/main" val="141496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05BE07-4412-F449-9925-18D402141696}" type="datetime1">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36B833-8E9B-B649-AFD1-0114FF1554C6}" type="slidenum">
              <a:rPr lang="en-US" smtClean="0"/>
              <a:t>‹#›</a:t>
            </a:fld>
            <a:endParaRPr lang="en-US"/>
          </a:p>
        </p:txBody>
      </p:sp>
    </p:spTree>
    <p:extLst>
      <p:ext uri="{BB962C8B-B14F-4D97-AF65-F5344CB8AC3E}">
        <p14:creationId xmlns:p14="http://schemas.microsoft.com/office/powerpoint/2010/main" val="595766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28F256-148D-FD4F-8EDB-5E3A5224AB5B}" type="datetime1">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36B833-8E9B-B649-AFD1-0114FF1554C6}" type="slidenum">
              <a:rPr lang="en-US" smtClean="0"/>
              <a:t>‹#›</a:t>
            </a:fld>
            <a:endParaRPr lang="en-US"/>
          </a:p>
        </p:txBody>
      </p:sp>
    </p:spTree>
    <p:extLst>
      <p:ext uri="{BB962C8B-B14F-4D97-AF65-F5344CB8AC3E}">
        <p14:creationId xmlns:p14="http://schemas.microsoft.com/office/powerpoint/2010/main" val="13540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2271"/>
            <a:ext cx="9144000" cy="1115121"/>
          </a:xfrm>
          <a:prstGeom prst="rect">
            <a:avLst/>
          </a:prstGeom>
        </p:spPr>
      </p:pic>
      <p:sp>
        <p:nvSpPr>
          <p:cNvPr id="8" name="TextBox 7"/>
          <p:cNvSpPr txBox="1"/>
          <p:nvPr userDrawn="1"/>
        </p:nvSpPr>
        <p:spPr>
          <a:xfrm>
            <a:off x="207341" y="6362359"/>
            <a:ext cx="8708263" cy="338554"/>
          </a:xfrm>
          <a:prstGeom prst="rect">
            <a:avLst/>
          </a:prstGeom>
          <a:noFill/>
          <a:ln>
            <a:noFill/>
          </a:ln>
        </p:spPr>
        <p:txBody>
          <a:bodyPr wrap="square" rtlCol="0">
            <a:spAutoFit/>
          </a:bodyPr>
          <a:lstStyle/>
          <a:p>
            <a:pPr algn="ctr"/>
            <a:r>
              <a:rPr lang="en-US" sz="1600" dirty="0" smtClean="0">
                <a:latin typeface="Century Gothic"/>
                <a:cs typeface="Century Gothic"/>
              </a:rPr>
              <a:t>www.greenlandsbluewaters.net</a:t>
            </a:r>
            <a:r>
              <a:rPr lang="en-US" sz="1600" dirty="0" smtClean="0">
                <a:latin typeface="Century"/>
                <a:cs typeface="Century"/>
              </a:rPr>
              <a:t> </a:t>
            </a:r>
            <a:r>
              <a:rPr lang="en-US" sz="1600" dirty="0" smtClean="0">
                <a:solidFill>
                  <a:srgbClr val="62A47D"/>
                </a:solidFill>
                <a:latin typeface="Century"/>
                <a:ea typeface="Wingdings"/>
                <a:cs typeface="Century"/>
                <a:sym typeface="Wingdings"/>
              </a:rPr>
              <a:t></a:t>
            </a:r>
            <a:r>
              <a:rPr lang="en-US" sz="1600" dirty="0" smtClean="0">
                <a:solidFill>
                  <a:srgbClr val="336699"/>
                </a:solidFill>
                <a:latin typeface="Century"/>
                <a:ea typeface="Wingdings"/>
                <a:cs typeface="Century"/>
                <a:sym typeface="Wingdings"/>
              </a:rPr>
              <a:t> </a:t>
            </a:r>
            <a:r>
              <a:rPr lang="en-US" sz="1600" dirty="0" smtClean="0">
                <a:effectLst/>
                <a:latin typeface="Century Gothic"/>
                <a:cs typeface="Century Gothic"/>
              </a:rPr>
              <a:t>GLBW@umn.edu</a:t>
            </a:r>
            <a:endParaRPr lang="en-US" sz="1600" dirty="0">
              <a:solidFill>
                <a:srgbClr val="336699"/>
              </a:solidFill>
              <a:latin typeface="Century Gothic"/>
              <a:cs typeface="Century Gothic"/>
            </a:endParaRPr>
          </a:p>
        </p:txBody>
      </p:sp>
    </p:spTree>
    <p:extLst>
      <p:ext uri="{BB962C8B-B14F-4D97-AF65-F5344CB8AC3E}">
        <p14:creationId xmlns:p14="http://schemas.microsoft.com/office/powerpoint/2010/main" val="1109915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4E798-9DCF-8C4B-BBE0-CAB05B27C666}" type="datetime1">
              <a:rPr lang="en-US" smtClean="0"/>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36B833-8E9B-B649-AFD1-0114FF1554C6}" type="slidenum">
              <a:rPr lang="en-US" smtClean="0"/>
              <a:t>‹#›</a:t>
            </a:fld>
            <a:endParaRPr lang="en-US"/>
          </a:p>
        </p:txBody>
      </p:sp>
    </p:spTree>
    <p:extLst>
      <p:ext uri="{BB962C8B-B14F-4D97-AF65-F5344CB8AC3E}">
        <p14:creationId xmlns:p14="http://schemas.microsoft.com/office/powerpoint/2010/main" val="1620548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874C0-37C6-9141-AC7F-66DE41112DCF}" type="datetime1">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6B833-8E9B-B649-AFD1-0114FF1554C6}" type="slidenum">
              <a:rPr lang="en-US" smtClean="0"/>
              <a:t>‹#›</a:t>
            </a:fld>
            <a:endParaRPr lang="en-US"/>
          </a:p>
        </p:txBody>
      </p:sp>
    </p:spTree>
    <p:extLst>
      <p:ext uri="{BB962C8B-B14F-4D97-AF65-F5344CB8AC3E}">
        <p14:creationId xmlns:p14="http://schemas.microsoft.com/office/powerpoint/2010/main" val="231123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lternate Title Slide">
    <p:spTree>
      <p:nvGrpSpPr>
        <p:cNvPr id="1" name=""/>
        <p:cNvGrpSpPr/>
        <p:nvPr/>
      </p:nvGrpSpPr>
      <p:grpSpPr>
        <a:xfrm>
          <a:off x="0" y="0"/>
          <a:ext cx="0" cy="0"/>
          <a:chOff x="0" y="0"/>
          <a:chExt cx="0" cy="0"/>
        </a:xfrm>
      </p:grpSpPr>
      <p:pic>
        <p:nvPicPr>
          <p:cNvPr id="15" name="Picture 14" descr="blue_earth_m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1661" y="4500530"/>
            <a:ext cx="2334594" cy="177873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789107"/>
            <a:ext cx="9144000" cy="1115121"/>
          </a:xfrm>
          <a:prstGeom prst="rect">
            <a:avLst/>
          </a:prstGeom>
        </p:spPr>
      </p:pic>
      <p:sp>
        <p:nvSpPr>
          <p:cNvPr id="7" name="TextBox 6"/>
          <p:cNvSpPr txBox="1"/>
          <p:nvPr userDrawn="1"/>
        </p:nvSpPr>
        <p:spPr>
          <a:xfrm>
            <a:off x="207341" y="6362359"/>
            <a:ext cx="8708263" cy="338554"/>
          </a:xfrm>
          <a:prstGeom prst="rect">
            <a:avLst/>
          </a:prstGeom>
          <a:noFill/>
          <a:ln>
            <a:noFill/>
          </a:ln>
        </p:spPr>
        <p:txBody>
          <a:bodyPr wrap="square" rtlCol="0">
            <a:spAutoFit/>
          </a:bodyPr>
          <a:lstStyle/>
          <a:p>
            <a:pPr algn="ctr"/>
            <a:r>
              <a:rPr lang="en-US" sz="1600" dirty="0" smtClean="0">
                <a:latin typeface="Century Gothic"/>
                <a:cs typeface="Century Gothic"/>
              </a:rPr>
              <a:t>www.greenlandsbluewaters.net</a:t>
            </a:r>
            <a:r>
              <a:rPr lang="en-US" sz="1600" dirty="0" smtClean="0">
                <a:latin typeface="Century"/>
                <a:cs typeface="Century"/>
              </a:rPr>
              <a:t> </a:t>
            </a:r>
            <a:r>
              <a:rPr lang="en-US" sz="1600" dirty="0" smtClean="0">
                <a:solidFill>
                  <a:srgbClr val="62A47D"/>
                </a:solidFill>
                <a:latin typeface="Century"/>
                <a:ea typeface="Wingdings"/>
                <a:cs typeface="Century"/>
                <a:sym typeface="Wingdings"/>
              </a:rPr>
              <a:t></a:t>
            </a:r>
            <a:r>
              <a:rPr lang="en-US" sz="1600" dirty="0" smtClean="0">
                <a:solidFill>
                  <a:srgbClr val="336699"/>
                </a:solidFill>
                <a:latin typeface="Century"/>
                <a:ea typeface="Wingdings"/>
                <a:cs typeface="Century"/>
                <a:sym typeface="Wingdings"/>
              </a:rPr>
              <a:t> </a:t>
            </a:r>
            <a:r>
              <a:rPr lang="en-US" sz="1600" dirty="0" smtClean="0">
                <a:effectLst/>
                <a:latin typeface="Century Gothic"/>
                <a:cs typeface="Century Gothic"/>
              </a:rPr>
              <a:t>GLBW@umn.edu</a:t>
            </a:r>
            <a:endParaRPr lang="en-US" sz="1600" dirty="0">
              <a:solidFill>
                <a:srgbClr val="336699"/>
              </a:solidFill>
              <a:latin typeface="Century Gothic"/>
              <a:cs typeface="Century Gothic"/>
            </a:endParaRPr>
          </a:p>
        </p:txBody>
      </p:sp>
      <p:pic>
        <p:nvPicPr>
          <p:cNvPr id="2" name="Picture 1" descr="hazel_planting.jpe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403583"/>
            <a:ext cx="2195866" cy="1646900"/>
          </a:xfrm>
          <a:prstGeom prst="rect">
            <a:avLst/>
          </a:prstGeom>
        </p:spPr>
      </p:pic>
      <p:pic>
        <p:nvPicPr>
          <p:cNvPr id="3" name="Picture 2" descr="perennial_biomass_crops_steve_john.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83997" y="213664"/>
            <a:ext cx="1830334" cy="2444964"/>
          </a:xfrm>
          <a:prstGeom prst="rect">
            <a:avLst/>
          </a:prstGeom>
        </p:spPr>
      </p:pic>
      <p:pic>
        <p:nvPicPr>
          <p:cNvPr id="4" name="Picture 3" descr="rye_cover_crop_260x163.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02461" y="759693"/>
            <a:ext cx="2593962" cy="1626215"/>
          </a:xfrm>
          <a:prstGeom prst="rect">
            <a:avLst/>
          </a:prstGeom>
        </p:spPr>
      </p:pic>
      <p:pic>
        <p:nvPicPr>
          <p:cNvPr id="5" name="Picture 4" descr="Stockers Grazing Front Pasture.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86938" y="320493"/>
            <a:ext cx="2687632" cy="1791754"/>
          </a:xfrm>
          <a:prstGeom prst="rect">
            <a:avLst/>
          </a:prstGeom>
        </p:spPr>
      </p:pic>
      <p:pic>
        <p:nvPicPr>
          <p:cNvPr id="14" name="Picture 13" descr="homephoto.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14561" y="4366213"/>
            <a:ext cx="2504474" cy="1402505"/>
          </a:xfrm>
          <a:prstGeom prst="rect">
            <a:avLst/>
          </a:prstGeom>
        </p:spPr>
      </p:pic>
      <p:pic>
        <p:nvPicPr>
          <p:cNvPr id="16" name="Picture 15" descr="dead-zone-1.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064031" y="4508653"/>
            <a:ext cx="2103709" cy="1577782"/>
          </a:xfrm>
          <a:prstGeom prst="rect">
            <a:avLst/>
          </a:prstGeom>
        </p:spPr>
      </p:pic>
      <p:pic>
        <p:nvPicPr>
          <p:cNvPr id="13" name="Picture 12" descr="intermed_wheatgrass_harves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088" y="4293768"/>
            <a:ext cx="2485186" cy="1863890"/>
          </a:xfrm>
          <a:prstGeom prst="rect">
            <a:avLst/>
          </a:prstGeom>
        </p:spPr>
      </p:pic>
    </p:spTree>
    <p:extLst>
      <p:ext uri="{BB962C8B-B14F-4D97-AF65-F5344CB8AC3E}">
        <p14:creationId xmlns:p14="http://schemas.microsoft.com/office/powerpoint/2010/main" val="3136235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w/ Lines">
    <p:spTree>
      <p:nvGrpSpPr>
        <p:cNvPr id="1" name=""/>
        <p:cNvGrpSpPr/>
        <p:nvPr/>
      </p:nvGrpSpPr>
      <p:grpSpPr>
        <a:xfrm>
          <a:off x="0" y="0"/>
          <a:ext cx="0" cy="0"/>
          <a:chOff x="0" y="0"/>
          <a:chExt cx="0" cy="0"/>
        </a:xfrm>
      </p:grpSpPr>
      <p:pic>
        <p:nvPicPr>
          <p:cNvPr id="7" name="Picture 6" descr="lines.pdf"/>
          <p:cNvPicPr>
            <a:picLocks noChangeAspect="1"/>
          </p:cNvPicPr>
          <p:nvPr userDrawn="1"/>
        </p:nvPicPr>
        <p:blipFill rotWithShape="1">
          <a:blip r:embed="rId2">
            <a:extLst>
              <a:ext uri="{28A0092B-C50C-407E-A947-70E740481C1C}">
                <a14:useLocalDpi xmlns:a14="http://schemas.microsoft.com/office/drawing/2010/main" val="0"/>
              </a:ext>
            </a:extLst>
          </a:blip>
          <a:srcRect l="1511" r="16074"/>
          <a:stretch/>
        </p:blipFill>
        <p:spPr>
          <a:xfrm>
            <a:off x="-85486" y="323085"/>
            <a:ext cx="9330238" cy="340361"/>
          </a:xfrm>
          <a:prstGeom prst="rect">
            <a:avLst/>
          </a:prstGeom>
        </p:spPr>
      </p:pic>
      <p:sp>
        <p:nvSpPr>
          <p:cNvPr id="14" name="TextBox 13"/>
          <p:cNvSpPr txBox="1"/>
          <p:nvPr userDrawn="1"/>
        </p:nvSpPr>
        <p:spPr>
          <a:xfrm>
            <a:off x="6241456" y="6453508"/>
            <a:ext cx="2315119" cy="292388"/>
          </a:xfrm>
          <a:prstGeom prst="rect">
            <a:avLst/>
          </a:prstGeom>
          <a:noFill/>
        </p:spPr>
        <p:txBody>
          <a:bodyPr wrap="square" rtlCol="0">
            <a:spAutoFit/>
          </a:bodyPr>
          <a:lstStyle/>
          <a:p>
            <a:pPr algn="r"/>
            <a:r>
              <a:rPr lang="en-US" sz="1300" dirty="0" smtClean="0">
                <a:solidFill>
                  <a:srgbClr val="62A47D"/>
                </a:solidFill>
                <a:latin typeface="Century Gothic"/>
                <a:cs typeface="Century Gothic"/>
              </a:rPr>
              <a:t>greenlandsbluewaters.net</a:t>
            </a:r>
            <a:endParaRPr lang="en-US" sz="1300" dirty="0">
              <a:solidFill>
                <a:srgbClr val="62A47D"/>
              </a:solidFill>
              <a:latin typeface="Century Gothic"/>
              <a:cs typeface="Century Gothic"/>
            </a:endParaRPr>
          </a:p>
        </p:txBody>
      </p:sp>
      <p:pic>
        <p:nvPicPr>
          <p:cNvPr id="2" name="Picture 1" descr="GLBW_favic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4061" y="6481530"/>
            <a:ext cx="203200" cy="203200"/>
          </a:xfrm>
          <a:prstGeom prst="rect">
            <a:avLst/>
          </a:prstGeom>
        </p:spPr>
      </p:pic>
      <p:sp>
        <p:nvSpPr>
          <p:cNvPr id="3" name="TextBox 2"/>
          <p:cNvSpPr txBox="1"/>
          <p:nvPr userDrawn="1"/>
        </p:nvSpPr>
        <p:spPr>
          <a:xfrm>
            <a:off x="512746" y="897308"/>
            <a:ext cx="8334513" cy="1569660"/>
          </a:xfrm>
          <a:prstGeom prst="rect">
            <a:avLst/>
          </a:prstGeom>
          <a:noFill/>
        </p:spPr>
        <p:txBody>
          <a:bodyPr wrap="square" rtlCol="0">
            <a:spAutoFit/>
          </a:bodyPr>
          <a:lstStyle/>
          <a:p>
            <a:r>
              <a:rPr lang="en-US" dirty="0" smtClean="0"/>
              <a:t>Gulf</a:t>
            </a:r>
            <a:r>
              <a:rPr lang="en-US" baseline="0" dirty="0" smtClean="0"/>
              <a:t> of Mexico Hypoxia – nitrates in municipal water supplies – 30% N leakage from cropped fields – </a:t>
            </a:r>
          </a:p>
          <a:p>
            <a:pPr algn="ctr"/>
            <a:r>
              <a:rPr lang="en-US" baseline="0" dirty="0" smtClean="0"/>
              <a:t>Green Lands Blue Waters’ piece of the answer is </a:t>
            </a:r>
            <a:br>
              <a:rPr lang="en-US" baseline="0" dirty="0" smtClean="0"/>
            </a:br>
            <a:r>
              <a:rPr lang="en-US" baseline="0" dirty="0" smtClean="0"/>
              <a:t/>
            </a:r>
            <a:br>
              <a:rPr lang="en-US" baseline="0" dirty="0" smtClean="0"/>
            </a:br>
            <a:r>
              <a:rPr lang="en-US" sz="2400" b="1" baseline="0" dirty="0" smtClean="0">
                <a:solidFill>
                  <a:srgbClr val="009933"/>
                </a:solidFill>
              </a:rPr>
              <a:t>Continuous Living Cover.</a:t>
            </a:r>
            <a:endParaRPr lang="en-US" sz="2400" b="1" dirty="0">
              <a:solidFill>
                <a:srgbClr val="009933"/>
              </a:solidFill>
            </a:endParaRPr>
          </a:p>
        </p:txBody>
      </p:sp>
      <p:sp>
        <p:nvSpPr>
          <p:cNvPr id="4" name="TextBox 3"/>
          <p:cNvSpPr txBox="1"/>
          <p:nvPr userDrawn="1"/>
        </p:nvSpPr>
        <p:spPr>
          <a:xfrm>
            <a:off x="803305" y="2709018"/>
            <a:ext cx="3204673" cy="3416320"/>
          </a:xfrm>
          <a:prstGeom prst="rect">
            <a:avLst/>
          </a:prstGeom>
          <a:noFill/>
        </p:spPr>
        <p:txBody>
          <a:bodyPr wrap="square" rtlCol="0">
            <a:spAutoFit/>
          </a:bodyPr>
          <a:lstStyle/>
          <a:p>
            <a:pPr marL="285750" indent="-285750">
              <a:buFont typeface="Arial" charset="0"/>
              <a:buChar char="•"/>
            </a:pPr>
            <a:r>
              <a:rPr lang="en-US" dirty="0" smtClean="0"/>
              <a:t>Keep a living root in the soil all the time.</a:t>
            </a:r>
            <a:br>
              <a:rPr lang="en-US" dirty="0" smtClean="0"/>
            </a:br>
            <a:endParaRPr lang="en-US" dirty="0" smtClean="0"/>
          </a:p>
          <a:p>
            <a:pPr marL="285750" indent="-285750">
              <a:buFont typeface="Arial" charset="0"/>
              <a:buChar char="•"/>
            </a:pPr>
            <a:r>
              <a:rPr lang="en-US" dirty="0" smtClean="0"/>
              <a:t>Keep soil covered all the time.</a:t>
            </a:r>
            <a:br>
              <a:rPr lang="en-US" dirty="0" smtClean="0"/>
            </a:br>
            <a:endParaRPr lang="en-US" dirty="0" smtClean="0"/>
          </a:p>
          <a:p>
            <a:pPr marL="285750" indent="-285750">
              <a:buFont typeface="Arial" charset="0"/>
              <a:buChar char="•"/>
            </a:pPr>
            <a:r>
              <a:rPr lang="en-US" dirty="0" smtClean="0"/>
              <a:t>Do strategic placement of CLC practices</a:t>
            </a:r>
            <a:r>
              <a:rPr lang="en-US" baseline="0" dirty="0" smtClean="0"/>
              <a:t> on the landscape.</a:t>
            </a:r>
            <a:br>
              <a:rPr lang="en-US" baseline="0" dirty="0" smtClean="0"/>
            </a:br>
            <a:endParaRPr lang="en-US" baseline="0" dirty="0" smtClean="0"/>
          </a:p>
          <a:p>
            <a:pPr marL="285750" indent="-285750">
              <a:buFont typeface="Arial" charset="0"/>
              <a:buChar char="•"/>
            </a:pPr>
            <a:r>
              <a:rPr lang="en-US" baseline="0" dirty="0" smtClean="0"/>
              <a:t>Concentrate multiple CLC practices in critical areas.</a:t>
            </a:r>
            <a:endParaRPr lang="en-US" dirty="0"/>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93307" y="2787512"/>
            <a:ext cx="4463268" cy="3113059"/>
          </a:xfrm>
          <a:prstGeom prst="rect">
            <a:avLst/>
          </a:prstGeom>
        </p:spPr>
      </p:pic>
    </p:spTree>
    <p:extLst>
      <p:ext uri="{BB962C8B-B14F-4D97-AF65-F5344CB8AC3E}">
        <p14:creationId xmlns:p14="http://schemas.microsoft.com/office/powerpoint/2010/main" val="301268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w/ Lines">
    <p:spTree>
      <p:nvGrpSpPr>
        <p:cNvPr id="1" name=""/>
        <p:cNvGrpSpPr/>
        <p:nvPr/>
      </p:nvGrpSpPr>
      <p:grpSpPr>
        <a:xfrm>
          <a:off x="0" y="0"/>
          <a:ext cx="0" cy="0"/>
          <a:chOff x="0" y="0"/>
          <a:chExt cx="0" cy="0"/>
        </a:xfrm>
      </p:grpSpPr>
      <p:pic>
        <p:nvPicPr>
          <p:cNvPr id="7" name="Picture 6" descr="lines.pdf"/>
          <p:cNvPicPr>
            <a:picLocks noChangeAspect="1"/>
          </p:cNvPicPr>
          <p:nvPr userDrawn="1"/>
        </p:nvPicPr>
        <p:blipFill rotWithShape="1">
          <a:blip r:embed="rId2">
            <a:extLst>
              <a:ext uri="{28A0092B-C50C-407E-A947-70E740481C1C}">
                <a14:useLocalDpi xmlns:a14="http://schemas.microsoft.com/office/drawing/2010/main" val="0"/>
              </a:ext>
            </a:extLst>
          </a:blip>
          <a:srcRect l="1511" r="16074"/>
          <a:stretch/>
        </p:blipFill>
        <p:spPr>
          <a:xfrm>
            <a:off x="-85486" y="323085"/>
            <a:ext cx="9330238" cy="340361"/>
          </a:xfrm>
          <a:prstGeom prst="rect">
            <a:avLst/>
          </a:prstGeom>
        </p:spPr>
      </p:pic>
      <p:sp>
        <p:nvSpPr>
          <p:cNvPr id="14" name="TextBox 13"/>
          <p:cNvSpPr txBox="1"/>
          <p:nvPr userDrawn="1"/>
        </p:nvSpPr>
        <p:spPr>
          <a:xfrm>
            <a:off x="6241456" y="6453508"/>
            <a:ext cx="2315119" cy="292388"/>
          </a:xfrm>
          <a:prstGeom prst="rect">
            <a:avLst/>
          </a:prstGeom>
          <a:noFill/>
        </p:spPr>
        <p:txBody>
          <a:bodyPr wrap="square" rtlCol="0">
            <a:spAutoFit/>
          </a:bodyPr>
          <a:lstStyle/>
          <a:p>
            <a:pPr algn="r"/>
            <a:r>
              <a:rPr lang="en-US" sz="1300" dirty="0" smtClean="0">
                <a:solidFill>
                  <a:srgbClr val="62A47D"/>
                </a:solidFill>
                <a:latin typeface="Century Gothic"/>
                <a:cs typeface="Century Gothic"/>
              </a:rPr>
              <a:t>greenlandsbluewaters.net</a:t>
            </a:r>
            <a:endParaRPr lang="en-US" sz="1300" dirty="0">
              <a:solidFill>
                <a:srgbClr val="62A47D"/>
              </a:solidFill>
              <a:latin typeface="Century Gothic"/>
              <a:cs typeface="Century Gothic"/>
            </a:endParaRPr>
          </a:p>
        </p:txBody>
      </p:sp>
      <p:pic>
        <p:nvPicPr>
          <p:cNvPr id="2" name="Picture 1" descr="GLBW_favic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4061" y="6481530"/>
            <a:ext cx="203200" cy="203200"/>
          </a:xfrm>
          <a:prstGeom prst="rect">
            <a:avLst/>
          </a:prstGeom>
        </p:spPr>
      </p:pic>
      <p:sp>
        <p:nvSpPr>
          <p:cNvPr id="3" name="TextBox 2"/>
          <p:cNvSpPr txBox="1"/>
          <p:nvPr userDrawn="1"/>
        </p:nvSpPr>
        <p:spPr>
          <a:xfrm>
            <a:off x="1341690" y="1256232"/>
            <a:ext cx="5990602" cy="369332"/>
          </a:xfrm>
          <a:prstGeom prst="rect">
            <a:avLst/>
          </a:prstGeom>
          <a:noFill/>
        </p:spPr>
        <p:txBody>
          <a:bodyPr wrap="square" rtlCol="0">
            <a:spAutoFit/>
          </a:bodyPr>
          <a:lstStyle/>
          <a:p>
            <a:pPr algn="ctr"/>
            <a:r>
              <a:rPr lang="en-US" b="1" dirty="0" smtClean="0"/>
              <a:t>Watersheds</a:t>
            </a:r>
            <a:r>
              <a:rPr lang="en-US" b="1" baseline="0" dirty="0" smtClean="0"/>
              <a:t> are the focus.</a:t>
            </a:r>
            <a:endParaRPr lang="en-US" sz="2400" b="1" dirty="0">
              <a:solidFill>
                <a:srgbClr val="009933"/>
              </a:solidFill>
            </a:endParaRPr>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519" y="2138083"/>
            <a:ext cx="2223593" cy="2485192"/>
          </a:xfrm>
          <a:prstGeom prst="rect">
            <a:avLst/>
          </a:prstGeom>
        </p:spPr>
      </p:pic>
      <p:sp>
        <p:nvSpPr>
          <p:cNvPr id="6" name="TextBox 5"/>
          <p:cNvSpPr txBox="1"/>
          <p:nvPr userDrawn="1"/>
        </p:nvSpPr>
        <p:spPr>
          <a:xfrm>
            <a:off x="3879791" y="2314951"/>
            <a:ext cx="4136164" cy="2585323"/>
          </a:xfrm>
          <a:prstGeom prst="rect">
            <a:avLst/>
          </a:prstGeom>
          <a:noFill/>
        </p:spPr>
        <p:txBody>
          <a:bodyPr wrap="square" rtlCol="0">
            <a:spAutoFit/>
          </a:bodyPr>
          <a:lstStyle/>
          <a:p>
            <a:pPr marL="285750" indent="-285750">
              <a:buFont typeface="Arial" charset="0"/>
              <a:buChar char="•"/>
            </a:pPr>
            <a:r>
              <a:rPr lang="en-US" dirty="0" smtClean="0"/>
              <a:t>Funding is watershed-based</a:t>
            </a:r>
            <a:br>
              <a:rPr lang="en-US" dirty="0" smtClean="0"/>
            </a:br>
            <a:endParaRPr lang="en-US" dirty="0" smtClean="0"/>
          </a:p>
          <a:p>
            <a:pPr marL="285750" indent="-285750">
              <a:buFont typeface="Arial" charset="0"/>
              <a:buChar char="•"/>
            </a:pPr>
            <a:r>
              <a:rPr lang="en-US" dirty="0" smtClean="0"/>
              <a:t>Watersheds are a describable and measurable unit</a:t>
            </a:r>
            <a:br>
              <a:rPr lang="en-US" dirty="0" smtClean="0"/>
            </a:br>
            <a:endParaRPr lang="en-US" dirty="0" smtClean="0"/>
          </a:p>
          <a:p>
            <a:pPr marL="285750" indent="-285750">
              <a:buFont typeface="Arial" charset="0"/>
              <a:buChar char="•"/>
            </a:pPr>
            <a:r>
              <a:rPr lang="en-US" dirty="0" smtClean="0"/>
              <a:t>GLBW goal:  shared</a:t>
            </a:r>
            <a:r>
              <a:rPr lang="en-US" baseline="0" dirty="0" smtClean="0"/>
              <a:t> metrics</a:t>
            </a:r>
            <a:br>
              <a:rPr lang="en-US" baseline="0" dirty="0" smtClean="0"/>
            </a:br>
            <a:endParaRPr lang="en-US" baseline="0" dirty="0" smtClean="0"/>
          </a:p>
          <a:p>
            <a:pPr marL="285750" indent="-285750">
              <a:buFont typeface="Arial" charset="0"/>
              <a:buChar char="•"/>
            </a:pPr>
            <a:r>
              <a:rPr lang="en-US" baseline="0" dirty="0" smtClean="0"/>
              <a:t>GLBW goal:  “Lighthouse” watersheds</a:t>
            </a:r>
          </a:p>
          <a:p>
            <a:pPr marL="0" indent="0">
              <a:buFont typeface="Arial" charset="0"/>
              <a:buNone/>
            </a:pPr>
            <a:endParaRPr lang="en-US" dirty="0"/>
          </a:p>
        </p:txBody>
      </p:sp>
    </p:spTree>
    <p:extLst>
      <p:ext uri="{BB962C8B-B14F-4D97-AF65-F5344CB8AC3E}">
        <p14:creationId xmlns:p14="http://schemas.microsoft.com/office/powerpoint/2010/main" val="156756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w/ Lines">
    <p:spTree>
      <p:nvGrpSpPr>
        <p:cNvPr id="1" name=""/>
        <p:cNvGrpSpPr/>
        <p:nvPr/>
      </p:nvGrpSpPr>
      <p:grpSpPr>
        <a:xfrm>
          <a:off x="0" y="0"/>
          <a:ext cx="0" cy="0"/>
          <a:chOff x="0" y="0"/>
          <a:chExt cx="0" cy="0"/>
        </a:xfrm>
      </p:grpSpPr>
      <p:pic>
        <p:nvPicPr>
          <p:cNvPr id="7" name="Picture 6" descr="lines.pdf"/>
          <p:cNvPicPr>
            <a:picLocks noChangeAspect="1"/>
          </p:cNvPicPr>
          <p:nvPr userDrawn="1"/>
        </p:nvPicPr>
        <p:blipFill rotWithShape="1">
          <a:blip r:embed="rId2">
            <a:extLst>
              <a:ext uri="{28A0092B-C50C-407E-A947-70E740481C1C}">
                <a14:useLocalDpi xmlns:a14="http://schemas.microsoft.com/office/drawing/2010/main" val="0"/>
              </a:ext>
            </a:extLst>
          </a:blip>
          <a:srcRect l="1511" r="16074"/>
          <a:stretch/>
        </p:blipFill>
        <p:spPr>
          <a:xfrm>
            <a:off x="-85486" y="323085"/>
            <a:ext cx="9330238" cy="340361"/>
          </a:xfrm>
          <a:prstGeom prst="rect">
            <a:avLst/>
          </a:prstGeom>
        </p:spPr>
      </p:pic>
      <p:sp>
        <p:nvSpPr>
          <p:cNvPr id="14" name="TextBox 13"/>
          <p:cNvSpPr txBox="1"/>
          <p:nvPr userDrawn="1"/>
        </p:nvSpPr>
        <p:spPr>
          <a:xfrm>
            <a:off x="6241456" y="6453508"/>
            <a:ext cx="2315119" cy="292388"/>
          </a:xfrm>
          <a:prstGeom prst="rect">
            <a:avLst/>
          </a:prstGeom>
          <a:noFill/>
        </p:spPr>
        <p:txBody>
          <a:bodyPr wrap="square" rtlCol="0">
            <a:spAutoFit/>
          </a:bodyPr>
          <a:lstStyle/>
          <a:p>
            <a:pPr algn="r"/>
            <a:r>
              <a:rPr lang="en-US" sz="1300" dirty="0" smtClean="0">
                <a:solidFill>
                  <a:srgbClr val="62A47D"/>
                </a:solidFill>
                <a:latin typeface="Century Gothic"/>
                <a:cs typeface="Century Gothic"/>
              </a:rPr>
              <a:t>greenlandsbluewaters.net</a:t>
            </a:r>
            <a:endParaRPr lang="en-US" sz="1300" dirty="0">
              <a:solidFill>
                <a:srgbClr val="62A47D"/>
              </a:solidFill>
              <a:latin typeface="Century Gothic"/>
              <a:cs typeface="Century Gothic"/>
            </a:endParaRPr>
          </a:p>
        </p:txBody>
      </p:sp>
      <p:pic>
        <p:nvPicPr>
          <p:cNvPr id="2" name="Picture 1" descr="GLBW_favic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4061" y="6481530"/>
            <a:ext cx="203200" cy="203200"/>
          </a:xfrm>
          <a:prstGeom prst="rect">
            <a:avLst/>
          </a:prstGeom>
        </p:spPr>
      </p:pic>
      <p:sp>
        <p:nvSpPr>
          <p:cNvPr id="4" name="Oval 3"/>
          <p:cNvSpPr/>
          <p:nvPr userDrawn="1"/>
        </p:nvSpPr>
        <p:spPr>
          <a:xfrm>
            <a:off x="1145136" y="1093862"/>
            <a:ext cx="1649339" cy="105113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1598062" y="1410988"/>
            <a:ext cx="743485" cy="369332"/>
          </a:xfrm>
          <a:prstGeom prst="rect">
            <a:avLst/>
          </a:prstGeom>
          <a:noFill/>
        </p:spPr>
        <p:txBody>
          <a:bodyPr wrap="square" rtlCol="0">
            <a:spAutoFit/>
          </a:bodyPr>
          <a:lstStyle/>
          <a:p>
            <a:r>
              <a:rPr lang="en-US" dirty="0" smtClean="0"/>
              <a:t>Here </a:t>
            </a:r>
            <a:endParaRPr lang="en-US" dirty="0"/>
          </a:p>
        </p:txBody>
      </p:sp>
      <p:cxnSp>
        <p:nvCxnSpPr>
          <p:cNvPr id="10" name="Straight Arrow Connector 9"/>
          <p:cNvCxnSpPr>
            <a:stCxn id="4" idx="6"/>
          </p:cNvCxnSpPr>
          <p:nvPr userDrawn="1"/>
        </p:nvCxnSpPr>
        <p:spPr>
          <a:xfrm flipV="1">
            <a:off x="2794475" y="1603268"/>
            <a:ext cx="3768695" cy="161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Oval 10"/>
          <p:cNvSpPr/>
          <p:nvPr userDrawn="1"/>
        </p:nvSpPr>
        <p:spPr>
          <a:xfrm>
            <a:off x="6563170" y="1103339"/>
            <a:ext cx="1580972" cy="99985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6903359" y="1434762"/>
            <a:ext cx="991312" cy="369332"/>
          </a:xfrm>
          <a:prstGeom prst="rect">
            <a:avLst/>
          </a:prstGeom>
          <a:noFill/>
        </p:spPr>
        <p:txBody>
          <a:bodyPr wrap="square" rtlCol="0">
            <a:spAutoFit/>
          </a:bodyPr>
          <a:lstStyle/>
          <a:p>
            <a:r>
              <a:rPr lang="en-US" dirty="0" smtClean="0"/>
              <a:t>There</a:t>
            </a:r>
            <a:endParaRPr lang="en-US" dirty="0"/>
          </a:p>
        </p:txBody>
      </p:sp>
      <p:sp>
        <p:nvSpPr>
          <p:cNvPr id="13" name="TextBox 12"/>
          <p:cNvSpPr txBox="1"/>
          <p:nvPr userDrawn="1"/>
        </p:nvSpPr>
        <p:spPr>
          <a:xfrm>
            <a:off x="2913202" y="805167"/>
            <a:ext cx="3614872" cy="369332"/>
          </a:xfrm>
          <a:prstGeom prst="rect">
            <a:avLst/>
          </a:prstGeom>
          <a:noFill/>
        </p:spPr>
        <p:txBody>
          <a:bodyPr wrap="square" rtlCol="0">
            <a:spAutoFit/>
          </a:bodyPr>
          <a:lstStyle/>
          <a:p>
            <a:r>
              <a:rPr lang="en-US" dirty="0" smtClean="0"/>
              <a:t>How do you get from here to there?</a:t>
            </a:r>
            <a:endParaRPr lang="en-US" dirty="0"/>
          </a:p>
        </p:txBody>
      </p:sp>
      <p:sp>
        <p:nvSpPr>
          <p:cNvPr id="15" name="TextBox 14"/>
          <p:cNvSpPr txBox="1"/>
          <p:nvPr userDrawn="1"/>
        </p:nvSpPr>
        <p:spPr>
          <a:xfrm>
            <a:off x="957130" y="2657741"/>
            <a:ext cx="1956072" cy="1754326"/>
          </a:xfrm>
          <a:prstGeom prst="rect">
            <a:avLst/>
          </a:prstGeom>
          <a:noFill/>
          <a:ln>
            <a:solidFill>
              <a:schemeClr val="accent1">
                <a:lumMod val="75000"/>
              </a:schemeClr>
            </a:solidFill>
          </a:ln>
        </p:spPr>
        <p:txBody>
          <a:bodyPr wrap="square" rtlCol="0">
            <a:spAutoFit/>
          </a:bodyPr>
          <a:lstStyle/>
          <a:p>
            <a:pPr marL="285750" indent="-285750">
              <a:buFont typeface="Arial" charset="0"/>
              <a:buChar char="•"/>
            </a:pPr>
            <a:r>
              <a:rPr lang="en-US" dirty="0" smtClean="0"/>
              <a:t>Lots</a:t>
            </a:r>
            <a:r>
              <a:rPr lang="en-US" baseline="0" dirty="0" smtClean="0"/>
              <a:t> of information about individual CLC practices</a:t>
            </a:r>
          </a:p>
          <a:p>
            <a:pPr marL="0" indent="0">
              <a:buFont typeface="Arial" charset="0"/>
              <a:buNone/>
            </a:pPr>
            <a:endParaRPr lang="en-US" dirty="0"/>
          </a:p>
        </p:txBody>
      </p:sp>
      <p:sp>
        <p:nvSpPr>
          <p:cNvPr id="16" name="TextBox 15"/>
          <p:cNvSpPr txBox="1"/>
          <p:nvPr userDrawn="1"/>
        </p:nvSpPr>
        <p:spPr>
          <a:xfrm>
            <a:off x="6101697" y="2478280"/>
            <a:ext cx="2542364" cy="2308324"/>
          </a:xfrm>
          <a:prstGeom prst="rect">
            <a:avLst/>
          </a:prstGeom>
          <a:noFill/>
        </p:spPr>
        <p:txBody>
          <a:bodyPr wrap="square" rtlCol="0">
            <a:spAutoFit/>
          </a:bodyPr>
          <a:lstStyle/>
          <a:p>
            <a:pPr marL="285750" indent="-285750">
              <a:buFont typeface="Arial" charset="0"/>
              <a:buChar char="•"/>
            </a:pPr>
            <a:r>
              <a:rPr lang="en-US" dirty="0" smtClean="0"/>
              <a:t>Multiple, stacked</a:t>
            </a:r>
            <a:r>
              <a:rPr lang="en-US" baseline="0" dirty="0" smtClean="0"/>
              <a:t> CLC practices</a:t>
            </a:r>
            <a:br>
              <a:rPr lang="en-US" baseline="0" dirty="0" smtClean="0"/>
            </a:br>
            <a:endParaRPr lang="en-US" baseline="0" dirty="0" smtClean="0"/>
          </a:p>
          <a:p>
            <a:pPr marL="285750" indent="-285750">
              <a:buFont typeface="Arial" charset="0"/>
              <a:buChar char="•"/>
            </a:pPr>
            <a:r>
              <a:rPr lang="en-US" baseline="0" dirty="0" smtClean="0"/>
              <a:t>Integration of CLC with cropping systems</a:t>
            </a:r>
            <a:br>
              <a:rPr lang="en-US" baseline="0" dirty="0" smtClean="0"/>
            </a:br>
            <a:endParaRPr lang="en-US" baseline="0" dirty="0" smtClean="0"/>
          </a:p>
          <a:p>
            <a:pPr marL="285750" indent="-285750">
              <a:buFont typeface="Arial" charset="0"/>
              <a:buChar char="•"/>
            </a:pPr>
            <a:r>
              <a:rPr lang="en-US" baseline="0" dirty="0" smtClean="0"/>
              <a:t>Placement of CLC on landscape</a:t>
            </a:r>
            <a:endParaRPr lang="en-US" dirty="0"/>
          </a:p>
        </p:txBody>
      </p:sp>
      <p:sp>
        <p:nvSpPr>
          <p:cNvPr id="17" name="TextBox 16"/>
          <p:cNvSpPr txBox="1"/>
          <p:nvPr userDrawn="1"/>
        </p:nvSpPr>
        <p:spPr>
          <a:xfrm>
            <a:off x="3849425" y="2970722"/>
            <a:ext cx="1460415" cy="2123658"/>
          </a:xfrm>
          <a:prstGeom prst="rect">
            <a:avLst/>
          </a:prstGeom>
          <a:noFill/>
        </p:spPr>
        <p:txBody>
          <a:bodyPr wrap="square" rtlCol="0">
            <a:spAutoFit/>
          </a:bodyPr>
          <a:lstStyle/>
          <a:p>
            <a:r>
              <a:rPr lang="en-US" sz="2800" dirty="0" smtClean="0"/>
              <a:t>Step</a:t>
            </a:r>
            <a:r>
              <a:rPr lang="en-US" sz="2800" baseline="0" dirty="0" smtClean="0"/>
              <a:t> 1:  </a:t>
            </a:r>
            <a:br>
              <a:rPr lang="en-US" sz="2800" baseline="0" dirty="0" smtClean="0"/>
            </a:br>
            <a:r>
              <a:rPr lang="en-US" sz="2800" baseline="0" dirty="0" smtClean="0"/>
              <a:t>Write the </a:t>
            </a:r>
            <a:br>
              <a:rPr lang="en-US" sz="2800" baseline="0" dirty="0" smtClean="0"/>
            </a:br>
            <a:r>
              <a:rPr lang="en-US" sz="2800" baseline="0" dirty="0" smtClean="0"/>
              <a:t>Manual</a:t>
            </a:r>
          </a:p>
          <a:p>
            <a:endParaRPr lang="en-US" sz="2000" baseline="0" dirty="0" smtClean="0"/>
          </a:p>
        </p:txBody>
      </p:sp>
      <p:sp>
        <p:nvSpPr>
          <p:cNvPr id="18" name="Down Arrow 17"/>
          <p:cNvSpPr/>
          <p:nvPr userDrawn="1"/>
        </p:nvSpPr>
        <p:spPr>
          <a:xfrm>
            <a:off x="1778977" y="2243272"/>
            <a:ext cx="312378" cy="333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6074878" y="2478281"/>
            <a:ext cx="2745564" cy="252955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p:cNvSpPr/>
          <p:nvPr userDrawn="1"/>
        </p:nvSpPr>
        <p:spPr>
          <a:xfrm>
            <a:off x="7289563" y="2144994"/>
            <a:ext cx="316194" cy="29055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21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lank w/ Lines">
    <p:spTree>
      <p:nvGrpSpPr>
        <p:cNvPr id="1" name=""/>
        <p:cNvGrpSpPr/>
        <p:nvPr/>
      </p:nvGrpSpPr>
      <p:grpSpPr>
        <a:xfrm>
          <a:off x="0" y="0"/>
          <a:ext cx="0" cy="0"/>
          <a:chOff x="0" y="0"/>
          <a:chExt cx="0" cy="0"/>
        </a:xfrm>
      </p:grpSpPr>
      <p:pic>
        <p:nvPicPr>
          <p:cNvPr id="7" name="Picture 6" descr="lines.pdf"/>
          <p:cNvPicPr>
            <a:picLocks noChangeAspect="1"/>
          </p:cNvPicPr>
          <p:nvPr userDrawn="1"/>
        </p:nvPicPr>
        <p:blipFill rotWithShape="1">
          <a:blip r:embed="rId2">
            <a:extLst>
              <a:ext uri="{28A0092B-C50C-407E-A947-70E740481C1C}">
                <a14:useLocalDpi xmlns:a14="http://schemas.microsoft.com/office/drawing/2010/main" val="0"/>
              </a:ext>
            </a:extLst>
          </a:blip>
          <a:srcRect l="1511" r="16074"/>
          <a:stretch/>
        </p:blipFill>
        <p:spPr>
          <a:xfrm>
            <a:off x="-85486" y="323085"/>
            <a:ext cx="9330238" cy="340361"/>
          </a:xfrm>
          <a:prstGeom prst="rect">
            <a:avLst/>
          </a:prstGeom>
        </p:spPr>
      </p:pic>
      <p:sp>
        <p:nvSpPr>
          <p:cNvPr id="14" name="TextBox 13"/>
          <p:cNvSpPr txBox="1"/>
          <p:nvPr userDrawn="1"/>
        </p:nvSpPr>
        <p:spPr>
          <a:xfrm>
            <a:off x="6241456" y="6453508"/>
            <a:ext cx="2315119" cy="292388"/>
          </a:xfrm>
          <a:prstGeom prst="rect">
            <a:avLst/>
          </a:prstGeom>
          <a:noFill/>
        </p:spPr>
        <p:txBody>
          <a:bodyPr wrap="square" rtlCol="0">
            <a:spAutoFit/>
          </a:bodyPr>
          <a:lstStyle/>
          <a:p>
            <a:pPr algn="r"/>
            <a:r>
              <a:rPr lang="en-US" sz="1300" dirty="0" smtClean="0">
                <a:solidFill>
                  <a:srgbClr val="62A47D"/>
                </a:solidFill>
                <a:latin typeface="Century Gothic"/>
                <a:cs typeface="Century Gothic"/>
              </a:rPr>
              <a:t>greenlandsbluewaters.net</a:t>
            </a:r>
            <a:endParaRPr lang="en-US" sz="1300" dirty="0">
              <a:solidFill>
                <a:srgbClr val="62A47D"/>
              </a:solidFill>
              <a:latin typeface="Century Gothic"/>
              <a:cs typeface="Century Gothic"/>
            </a:endParaRPr>
          </a:p>
        </p:txBody>
      </p:sp>
      <p:pic>
        <p:nvPicPr>
          <p:cNvPr id="2" name="Picture 1" descr="GLBW_favic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4061" y="6481530"/>
            <a:ext cx="203200" cy="203200"/>
          </a:xfrm>
          <a:prstGeom prst="rect">
            <a:avLst/>
          </a:prstGeom>
        </p:spPr>
      </p:pic>
      <p:sp>
        <p:nvSpPr>
          <p:cNvPr id="3" name="TextBox 2"/>
          <p:cNvSpPr txBox="1"/>
          <p:nvPr userDrawn="1"/>
        </p:nvSpPr>
        <p:spPr>
          <a:xfrm>
            <a:off x="717848" y="1128045"/>
            <a:ext cx="4666004" cy="461665"/>
          </a:xfrm>
          <a:prstGeom prst="rect">
            <a:avLst/>
          </a:prstGeom>
          <a:noFill/>
        </p:spPr>
        <p:txBody>
          <a:bodyPr wrap="square" rtlCol="0">
            <a:spAutoFit/>
          </a:bodyPr>
          <a:lstStyle/>
          <a:p>
            <a:r>
              <a:rPr lang="en-US" sz="2400" dirty="0" smtClean="0"/>
              <a:t>Organizational Assets:</a:t>
            </a:r>
            <a:endParaRPr lang="en-US" sz="2400" dirty="0"/>
          </a:p>
        </p:txBody>
      </p:sp>
      <p:sp>
        <p:nvSpPr>
          <p:cNvPr id="4" name="TextBox 3"/>
          <p:cNvSpPr txBox="1"/>
          <p:nvPr userDrawn="1"/>
        </p:nvSpPr>
        <p:spPr>
          <a:xfrm>
            <a:off x="717848" y="1939895"/>
            <a:ext cx="7605756" cy="3139321"/>
          </a:xfrm>
          <a:prstGeom prst="rect">
            <a:avLst/>
          </a:prstGeom>
          <a:noFill/>
        </p:spPr>
        <p:txBody>
          <a:bodyPr wrap="square" rtlCol="0">
            <a:spAutoFit/>
          </a:bodyPr>
          <a:lstStyle/>
          <a:p>
            <a:r>
              <a:rPr lang="en-US" dirty="0" smtClean="0"/>
              <a:t>MAAWG – Mid-American</a:t>
            </a:r>
            <a:r>
              <a:rPr lang="en-US" baseline="0" dirty="0" smtClean="0"/>
              <a:t> Agroforestry Working Group</a:t>
            </a:r>
            <a:br>
              <a:rPr lang="en-US" baseline="0" dirty="0" smtClean="0"/>
            </a:br>
            <a:r>
              <a:rPr lang="en-US" baseline="0" dirty="0" smtClean="0"/>
              <a:t>			http://midamericanagroforestry.net/</a:t>
            </a:r>
          </a:p>
          <a:p>
            <a:endParaRPr lang="en-US" baseline="0" dirty="0" smtClean="0"/>
          </a:p>
          <a:p>
            <a:r>
              <a:rPr lang="en-US" baseline="0" dirty="0" smtClean="0"/>
              <a:t>MCCC – Midwest Cover Crop Council</a:t>
            </a:r>
            <a:br>
              <a:rPr lang="en-US" baseline="0" dirty="0" smtClean="0"/>
            </a:br>
            <a:r>
              <a:rPr lang="en-US" baseline="0" dirty="0" smtClean="0"/>
              <a:t>		www.mccc.msu.edu</a:t>
            </a:r>
          </a:p>
          <a:p>
            <a:endParaRPr lang="en-US" baseline="0" dirty="0" smtClean="0"/>
          </a:p>
          <a:p>
            <a:r>
              <a:rPr lang="en-US" baseline="0" dirty="0" smtClean="0"/>
              <a:t>MPFWG – Midwest Perennial Forage Working Group</a:t>
            </a:r>
            <a:br>
              <a:rPr lang="en-US" baseline="0" dirty="0" smtClean="0"/>
            </a:br>
            <a:r>
              <a:rPr lang="en-US" baseline="0" dirty="0" smtClean="0"/>
              <a:t>		greenlandsbluewaters.net/</a:t>
            </a:r>
            <a:r>
              <a:rPr lang="en-US" baseline="0" dirty="0" err="1" smtClean="0"/>
              <a:t>Perennial_Forage</a:t>
            </a:r>
            <a:r>
              <a:rPr lang="en-US" baseline="0" dirty="0" smtClean="0"/>
              <a:t>/default.htm</a:t>
            </a:r>
          </a:p>
          <a:p>
            <a:endParaRPr lang="en-US" baseline="0" dirty="0" smtClean="0"/>
          </a:p>
          <a:p>
            <a:r>
              <a:rPr lang="en-US" baseline="0" dirty="0" smtClean="0"/>
              <a:t>STRIPs Project – Science-based Trials of Row crops Integrated with Prairies</a:t>
            </a:r>
          </a:p>
          <a:p>
            <a:r>
              <a:rPr lang="en-US" dirty="0" smtClean="0"/>
              <a:t>		www.nrem.iastate.edu/research/STRIPs/</a:t>
            </a:r>
            <a:endParaRPr lang="en-US" dirty="0"/>
          </a:p>
        </p:txBody>
      </p:sp>
    </p:spTree>
    <p:extLst>
      <p:ext uri="{BB962C8B-B14F-4D97-AF65-F5344CB8AC3E}">
        <p14:creationId xmlns:p14="http://schemas.microsoft.com/office/powerpoint/2010/main" val="4065369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Blank w/ Lines">
    <p:spTree>
      <p:nvGrpSpPr>
        <p:cNvPr id="1" name=""/>
        <p:cNvGrpSpPr/>
        <p:nvPr/>
      </p:nvGrpSpPr>
      <p:grpSpPr>
        <a:xfrm>
          <a:off x="0" y="0"/>
          <a:ext cx="0" cy="0"/>
          <a:chOff x="0" y="0"/>
          <a:chExt cx="0" cy="0"/>
        </a:xfrm>
      </p:grpSpPr>
      <p:pic>
        <p:nvPicPr>
          <p:cNvPr id="7" name="Picture 6" descr="lines.pdf"/>
          <p:cNvPicPr>
            <a:picLocks noChangeAspect="1"/>
          </p:cNvPicPr>
          <p:nvPr userDrawn="1"/>
        </p:nvPicPr>
        <p:blipFill rotWithShape="1">
          <a:blip r:embed="rId2">
            <a:extLst>
              <a:ext uri="{28A0092B-C50C-407E-A947-70E740481C1C}">
                <a14:useLocalDpi xmlns:a14="http://schemas.microsoft.com/office/drawing/2010/main" val="0"/>
              </a:ext>
            </a:extLst>
          </a:blip>
          <a:srcRect l="1511" r="16074"/>
          <a:stretch/>
        </p:blipFill>
        <p:spPr>
          <a:xfrm>
            <a:off x="-85486" y="323085"/>
            <a:ext cx="9330238" cy="340361"/>
          </a:xfrm>
          <a:prstGeom prst="rect">
            <a:avLst/>
          </a:prstGeom>
        </p:spPr>
      </p:pic>
      <p:sp>
        <p:nvSpPr>
          <p:cNvPr id="14" name="TextBox 13"/>
          <p:cNvSpPr txBox="1"/>
          <p:nvPr userDrawn="1"/>
        </p:nvSpPr>
        <p:spPr>
          <a:xfrm>
            <a:off x="6241456" y="6453508"/>
            <a:ext cx="2315119" cy="292388"/>
          </a:xfrm>
          <a:prstGeom prst="rect">
            <a:avLst/>
          </a:prstGeom>
          <a:noFill/>
        </p:spPr>
        <p:txBody>
          <a:bodyPr wrap="square" rtlCol="0">
            <a:spAutoFit/>
          </a:bodyPr>
          <a:lstStyle/>
          <a:p>
            <a:pPr algn="r"/>
            <a:r>
              <a:rPr lang="en-US" sz="1300" dirty="0" smtClean="0">
                <a:solidFill>
                  <a:srgbClr val="62A47D"/>
                </a:solidFill>
                <a:latin typeface="Century Gothic"/>
                <a:cs typeface="Century Gothic"/>
              </a:rPr>
              <a:t>greenlandsbluewaters.net</a:t>
            </a:r>
            <a:endParaRPr lang="en-US" sz="1300" dirty="0">
              <a:solidFill>
                <a:srgbClr val="62A47D"/>
              </a:solidFill>
              <a:latin typeface="Century Gothic"/>
              <a:cs typeface="Century Gothic"/>
            </a:endParaRPr>
          </a:p>
        </p:txBody>
      </p:sp>
      <p:pic>
        <p:nvPicPr>
          <p:cNvPr id="2" name="Picture 1" descr="GLBW_favic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4061" y="6481530"/>
            <a:ext cx="203200" cy="203200"/>
          </a:xfrm>
          <a:prstGeom prst="rect">
            <a:avLst/>
          </a:prstGeom>
        </p:spPr>
      </p:pic>
      <p:sp>
        <p:nvSpPr>
          <p:cNvPr id="4" name="Oval 3"/>
          <p:cNvSpPr/>
          <p:nvPr userDrawn="1"/>
        </p:nvSpPr>
        <p:spPr>
          <a:xfrm>
            <a:off x="1145136" y="1093862"/>
            <a:ext cx="1649339" cy="105113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1598062" y="1410988"/>
            <a:ext cx="743485" cy="369332"/>
          </a:xfrm>
          <a:prstGeom prst="rect">
            <a:avLst/>
          </a:prstGeom>
          <a:noFill/>
        </p:spPr>
        <p:txBody>
          <a:bodyPr wrap="square" rtlCol="0">
            <a:spAutoFit/>
          </a:bodyPr>
          <a:lstStyle/>
          <a:p>
            <a:r>
              <a:rPr lang="en-US" dirty="0" smtClean="0"/>
              <a:t>Here </a:t>
            </a:r>
            <a:endParaRPr lang="en-US" dirty="0"/>
          </a:p>
        </p:txBody>
      </p:sp>
      <p:cxnSp>
        <p:nvCxnSpPr>
          <p:cNvPr id="10" name="Straight Arrow Connector 9"/>
          <p:cNvCxnSpPr>
            <a:stCxn id="4" idx="6"/>
          </p:cNvCxnSpPr>
          <p:nvPr userDrawn="1"/>
        </p:nvCxnSpPr>
        <p:spPr>
          <a:xfrm flipV="1">
            <a:off x="2794475" y="1603268"/>
            <a:ext cx="3768695" cy="161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Oval 10"/>
          <p:cNvSpPr/>
          <p:nvPr userDrawn="1"/>
        </p:nvSpPr>
        <p:spPr>
          <a:xfrm>
            <a:off x="6563170" y="1103339"/>
            <a:ext cx="1580972" cy="99985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6903359" y="1434762"/>
            <a:ext cx="991312" cy="369332"/>
          </a:xfrm>
          <a:prstGeom prst="rect">
            <a:avLst/>
          </a:prstGeom>
          <a:noFill/>
        </p:spPr>
        <p:txBody>
          <a:bodyPr wrap="square" rtlCol="0">
            <a:spAutoFit/>
          </a:bodyPr>
          <a:lstStyle/>
          <a:p>
            <a:r>
              <a:rPr lang="en-US" dirty="0" smtClean="0"/>
              <a:t>There</a:t>
            </a:r>
            <a:endParaRPr lang="en-US" dirty="0"/>
          </a:p>
        </p:txBody>
      </p:sp>
      <p:sp>
        <p:nvSpPr>
          <p:cNvPr id="13" name="TextBox 12"/>
          <p:cNvSpPr txBox="1"/>
          <p:nvPr userDrawn="1"/>
        </p:nvSpPr>
        <p:spPr>
          <a:xfrm>
            <a:off x="2871386" y="805167"/>
            <a:ext cx="3614872" cy="369332"/>
          </a:xfrm>
          <a:prstGeom prst="rect">
            <a:avLst/>
          </a:prstGeom>
          <a:noFill/>
        </p:spPr>
        <p:txBody>
          <a:bodyPr wrap="square" rtlCol="0">
            <a:spAutoFit/>
          </a:bodyPr>
          <a:lstStyle/>
          <a:p>
            <a:r>
              <a:rPr lang="en-US" dirty="0" smtClean="0"/>
              <a:t>How do you get from here to there?</a:t>
            </a:r>
            <a:endParaRPr lang="en-US" dirty="0"/>
          </a:p>
        </p:txBody>
      </p:sp>
      <p:sp>
        <p:nvSpPr>
          <p:cNvPr id="15" name="TextBox 14"/>
          <p:cNvSpPr txBox="1"/>
          <p:nvPr userDrawn="1"/>
        </p:nvSpPr>
        <p:spPr>
          <a:xfrm>
            <a:off x="957130" y="2657741"/>
            <a:ext cx="1956072" cy="1754326"/>
          </a:xfrm>
          <a:prstGeom prst="rect">
            <a:avLst/>
          </a:prstGeom>
          <a:noFill/>
          <a:ln>
            <a:solidFill>
              <a:schemeClr val="accent1">
                <a:lumMod val="75000"/>
              </a:schemeClr>
            </a:solidFill>
          </a:ln>
        </p:spPr>
        <p:txBody>
          <a:bodyPr wrap="square" rtlCol="0">
            <a:spAutoFit/>
          </a:bodyPr>
          <a:lstStyle/>
          <a:p>
            <a:pPr marL="285750" indent="-285750">
              <a:buFont typeface="Arial" charset="0"/>
              <a:buChar char="•"/>
            </a:pPr>
            <a:r>
              <a:rPr lang="en-US" dirty="0" smtClean="0"/>
              <a:t>Lots</a:t>
            </a:r>
            <a:r>
              <a:rPr lang="en-US" baseline="0" dirty="0" smtClean="0"/>
              <a:t> of information about individual CLC practices</a:t>
            </a:r>
          </a:p>
          <a:p>
            <a:pPr marL="0" indent="0">
              <a:buFont typeface="Arial" charset="0"/>
              <a:buNone/>
            </a:pPr>
            <a:endParaRPr lang="en-US" dirty="0"/>
          </a:p>
        </p:txBody>
      </p:sp>
      <p:sp>
        <p:nvSpPr>
          <p:cNvPr id="16" name="TextBox 15"/>
          <p:cNvSpPr txBox="1"/>
          <p:nvPr userDrawn="1"/>
        </p:nvSpPr>
        <p:spPr>
          <a:xfrm>
            <a:off x="6101697" y="2478280"/>
            <a:ext cx="2542364" cy="2308324"/>
          </a:xfrm>
          <a:prstGeom prst="rect">
            <a:avLst/>
          </a:prstGeom>
          <a:noFill/>
        </p:spPr>
        <p:txBody>
          <a:bodyPr wrap="square" rtlCol="0">
            <a:spAutoFit/>
          </a:bodyPr>
          <a:lstStyle/>
          <a:p>
            <a:pPr marL="285750" indent="-285750">
              <a:buFont typeface="Arial" charset="0"/>
              <a:buChar char="•"/>
            </a:pPr>
            <a:r>
              <a:rPr lang="en-US" dirty="0" smtClean="0"/>
              <a:t>Multiple, stacked</a:t>
            </a:r>
            <a:r>
              <a:rPr lang="en-US" baseline="0" dirty="0" smtClean="0"/>
              <a:t> CLC practices</a:t>
            </a:r>
            <a:br>
              <a:rPr lang="en-US" baseline="0" dirty="0" smtClean="0"/>
            </a:br>
            <a:endParaRPr lang="en-US" baseline="0" dirty="0" smtClean="0"/>
          </a:p>
          <a:p>
            <a:pPr marL="285750" indent="-285750">
              <a:buFont typeface="Arial" charset="0"/>
              <a:buChar char="•"/>
            </a:pPr>
            <a:r>
              <a:rPr lang="en-US" baseline="0" dirty="0" smtClean="0"/>
              <a:t>Integration of CLC with cropping systems</a:t>
            </a:r>
            <a:br>
              <a:rPr lang="en-US" baseline="0" dirty="0" smtClean="0"/>
            </a:br>
            <a:endParaRPr lang="en-US" baseline="0" dirty="0" smtClean="0"/>
          </a:p>
          <a:p>
            <a:pPr marL="285750" indent="-285750">
              <a:buFont typeface="Arial" charset="0"/>
              <a:buChar char="•"/>
            </a:pPr>
            <a:r>
              <a:rPr lang="en-US" baseline="0" dirty="0" smtClean="0"/>
              <a:t>Placement of CLC on landscape</a:t>
            </a:r>
            <a:endParaRPr lang="en-US" dirty="0"/>
          </a:p>
        </p:txBody>
      </p:sp>
      <p:sp>
        <p:nvSpPr>
          <p:cNvPr id="17" name="TextBox 16"/>
          <p:cNvSpPr txBox="1"/>
          <p:nvPr userDrawn="1"/>
        </p:nvSpPr>
        <p:spPr>
          <a:xfrm>
            <a:off x="3614871" y="2657741"/>
            <a:ext cx="1694969" cy="2123658"/>
          </a:xfrm>
          <a:prstGeom prst="rect">
            <a:avLst/>
          </a:prstGeom>
          <a:noFill/>
        </p:spPr>
        <p:txBody>
          <a:bodyPr wrap="square" rtlCol="0">
            <a:spAutoFit/>
          </a:bodyPr>
          <a:lstStyle/>
          <a:p>
            <a:r>
              <a:rPr lang="en-US" sz="2800" dirty="0" smtClean="0"/>
              <a:t>Step</a:t>
            </a:r>
            <a:r>
              <a:rPr lang="en-US" sz="2800" baseline="0" dirty="0" smtClean="0"/>
              <a:t> 2:  </a:t>
            </a:r>
            <a:br>
              <a:rPr lang="en-US" sz="2800" baseline="0" dirty="0" smtClean="0"/>
            </a:br>
            <a:r>
              <a:rPr lang="en-US" sz="2800" baseline="0" dirty="0" smtClean="0"/>
              <a:t>Create the Support Network</a:t>
            </a:r>
          </a:p>
          <a:p>
            <a:endParaRPr lang="en-US" sz="2000" baseline="0" dirty="0" smtClean="0"/>
          </a:p>
        </p:txBody>
      </p:sp>
      <p:sp>
        <p:nvSpPr>
          <p:cNvPr id="18" name="Down Arrow 17"/>
          <p:cNvSpPr/>
          <p:nvPr userDrawn="1"/>
        </p:nvSpPr>
        <p:spPr>
          <a:xfrm>
            <a:off x="1778977" y="2243272"/>
            <a:ext cx="312378" cy="333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6026233" y="2512465"/>
            <a:ext cx="2745564" cy="252955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p:cNvSpPr/>
          <p:nvPr userDrawn="1"/>
        </p:nvSpPr>
        <p:spPr>
          <a:xfrm>
            <a:off x="7289563" y="2144994"/>
            <a:ext cx="316194" cy="29055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067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Blank w/ Lines">
    <p:spTree>
      <p:nvGrpSpPr>
        <p:cNvPr id="1" name=""/>
        <p:cNvGrpSpPr/>
        <p:nvPr/>
      </p:nvGrpSpPr>
      <p:grpSpPr>
        <a:xfrm>
          <a:off x="0" y="0"/>
          <a:ext cx="0" cy="0"/>
          <a:chOff x="0" y="0"/>
          <a:chExt cx="0" cy="0"/>
        </a:xfrm>
      </p:grpSpPr>
      <p:pic>
        <p:nvPicPr>
          <p:cNvPr id="7" name="Picture 6" descr="lines.pdf"/>
          <p:cNvPicPr>
            <a:picLocks noChangeAspect="1"/>
          </p:cNvPicPr>
          <p:nvPr userDrawn="1"/>
        </p:nvPicPr>
        <p:blipFill rotWithShape="1">
          <a:blip r:embed="rId2">
            <a:extLst>
              <a:ext uri="{28A0092B-C50C-407E-A947-70E740481C1C}">
                <a14:useLocalDpi xmlns:a14="http://schemas.microsoft.com/office/drawing/2010/main" val="0"/>
              </a:ext>
            </a:extLst>
          </a:blip>
          <a:srcRect l="1511" r="16074"/>
          <a:stretch/>
        </p:blipFill>
        <p:spPr>
          <a:xfrm>
            <a:off x="-85486" y="323085"/>
            <a:ext cx="9330238" cy="340361"/>
          </a:xfrm>
          <a:prstGeom prst="rect">
            <a:avLst/>
          </a:prstGeom>
        </p:spPr>
      </p:pic>
      <p:sp>
        <p:nvSpPr>
          <p:cNvPr id="14" name="TextBox 13"/>
          <p:cNvSpPr txBox="1"/>
          <p:nvPr userDrawn="1"/>
        </p:nvSpPr>
        <p:spPr>
          <a:xfrm>
            <a:off x="6241456" y="6453508"/>
            <a:ext cx="2315119" cy="292388"/>
          </a:xfrm>
          <a:prstGeom prst="rect">
            <a:avLst/>
          </a:prstGeom>
          <a:noFill/>
        </p:spPr>
        <p:txBody>
          <a:bodyPr wrap="square" rtlCol="0">
            <a:spAutoFit/>
          </a:bodyPr>
          <a:lstStyle/>
          <a:p>
            <a:pPr algn="r"/>
            <a:r>
              <a:rPr lang="en-US" sz="1300" dirty="0" smtClean="0">
                <a:solidFill>
                  <a:srgbClr val="62A47D"/>
                </a:solidFill>
                <a:latin typeface="Century Gothic"/>
                <a:cs typeface="Century Gothic"/>
              </a:rPr>
              <a:t>greenlandsbluewaters.net</a:t>
            </a:r>
            <a:endParaRPr lang="en-US" sz="1300" dirty="0">
              <a:solidFill>
                <a:srgbClr val="62A47D"/>
              </a:solidFill>
              <a:latin typeface="Century Gothic"/>
              <a:cs typeface="Century Gothic"/>
            </a:endParaRPr>
          </a:p>
        </p:txBody>
      </p:sp>
      <p:pic>
        <p:nvPicPr>
          <p:cNvPr id="2" name="Picture 1" descr="GLBW_favic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4061" y="6481530"/>
            <a:ext cx="203200" cy="203200"/>
          </a:xfrm>
          <a:prstGeom prst="rect">
            <a:avLst/>
          </a:prstGeom>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57017" y="1615156"/>
            <a:ext cx="4205424" cy="3135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76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535B5-4048-5E4E-8516-BFF1FE3B8B7F}" type="datetime1">
              <a:rPr lang="en-US" smtClean="0"/>
              <a:t>5/10/2017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6B833-8E9B-B649-AFD1-0114FF1554C6}" type="slidenum">
              <a:rPr lang="en-US" smtClean="0"/>
              <a:t>‹#›</a:t>
            </a:fld>
            <a:endParaRPr lang="en-US"/>
          </a:p>
        </p:txBody>
      </p:sp>
    </p:spTree>
    <p:extLst>
      <p:ext uri="{BB962C8B-B14F-4D97-AF65-F5344CB8AC3E}">
        <p14:creationId xmlns:p14="http://schemas.microsoft.com/office/powerpoint/2010/main" val="3102143962"/>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62" r:id="rId3"/>
    <p:sldLayoutId id="2147483650" r:id="rId4"/>
    <p:sldLayoutId id="2147483663" r:id="rId5"/>
    <p:sldLayoutId id="2147483664" r:id="rId6"/>
    <p:sldLayoutId id="2147483665" r:id="rId7"/>
    <p:sldLayoutId id="2147483669" r:id="rId8"/>
    <p:sldLayoutId id="2147483670" r:id="rId9"/>
    <p:sldLayoutId id="2147483671" r:id="rId10"/>
    <p:sldLayoutId id="2147483667" r:id="rId11"/>
    <p:sldLayoutId id="2147483668" r:id="rId12"/>
    <p:sldLayoutId id="2147483666" r:id="rId13"/>
    <p:sldLayoutId id="2147483660" r:id="rId14"/>
    <p:sldLayoutId id="2147483661" r:id="rId15"/>
    <p:sldLayoutId id="2147483651" r:id="rId16"/>
    <p:sldLayoutId id="2147483652" r:id="rId17"/>
    <p:sldLayoutId id="2147483653" r:id="rId18"/>
    <p:sldLayoutId id="2147483654" r:id="rId19"/>
    <p:sldLayoutId id="2147483655" r:id="rId20"/>
    <p:sldLayoutId id="2147483656" r:id="rId2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7589" y="1809135"/>
            <a:ext cx="2772696" cy="3693319"/>
          </a:xfrm>
          <a:prstGeom prst="rect">
            <a:avLst/>
          </a:prstGeom>
          <a:noFill/>
          <a:ln>
            <a:solidFill>
              <a:schemeClr val="tx1"/>
            </a:solidFill>
          </a:ln>
        </p:spPr>
        <p:txBody>
          <a:bodyPr wrap="square" rtlCol="0">
            <a:spAutoFit/>
          </a:bodyPr>
          <a:lstStyle/>
          <a:p>
            <a:r>
              <a:rPr lang="en-US" b="1" dirty="0" smtClean="0"/>
              <a:t>Green Lands Blue Waters</a:t>
            </a:r>
            <a:r>
              <a:rPr lang="en-US" dirty="0" smtClean="0"/>
              <a:t> is a multi-state consortium of scientists, policy experts, farmers, and community organizers embracing the vision of enhanced farm profitability, reduced farm risk, and improved environmental performance of farms through increasing the amount of acreage in </a:t>
            </a:r>
            <a:r>
              <a:rPr lang="en-US" b="1" dirty="0" smtClean="0"/>
              <a:t>Continuous Living Cover.</a:t>
            </a:r>
            <a:endParaRPr lang="en-US" b="1" dirty="0"/>
          </a:p>
        </p:txBody>
      </p:sp>
      <p:pic>
        <p:nvPicPr>
          <p:cNvPr id="3" name="Picture 2" descr="Green Lands Blue Waters: Perennials for Livestock - Mozilla Firefox"/>
          <p:cNvPicPr>
            <a:picLocks noChangeAspect="1"/>
          </p:cNvPicPr>
          <p:nvPr/>
        </p:nvPicPr>
        <p:blipFill rotWithShape="1">
          <a:blip r:embed="rId2">
            <a:extLst>
              <a:ext uri="{28A0092B-C50C-407E-A947-70E740481C1C}">
                <a14:useLocalDpi xmlns:a14="http://schemas.microsoft.com/office/drawing/2010/main" val="0"/>
              </a:ext>
            </a:extLst>
          </a:blip>
          <a:srcRect l="10420" t="25930" r="11898" b="18637"/>
          <a:stretch/>
        </p:blipFill>
        <p:spPr>
          <a:xfrm>
            <a:off x="3891259" y="1809135"/>
            <a:ext cx="4879115" cy="1868130"/>
          </a:xfrm>
          <a:prstGeom prst="rect">
            <a:avLst/>
          </a:prstGeom>
          <a:ln>
            <a:solidFill>
              <a:schemeClr val="tx1"/>
            </a:solidFill>
          </a:ln>
        </p:spPr>
      </p:pic>
      <p:sp>
        <p:nvSpPr>
          <p:cNvPr id="4" name="TextBox 3"/>
          <p:cNvSpPr txBox="1"/>
          <p:nvPr/>
        </p:nvSpPr>
        <p:spPr>
          <a:xfrm>
            <a:off x="3891258" y="3854246"/>
            <a:ext cx="4879115" cy="2031325"/>
          </a:xfrm>
          <a:prstGeom prst="rect">
            <a:avLst/>
          </a:prstGeom>
          <a:noFill/>
          <a:ln>
            <a:solidFill>
              <a:schemeClr val="tx1"/>
            </a:solidFill>
          </a:ln>
        </p:spPr>
        <p:txBody>
          <a:bodyPr wrap="square" rtlCol="0">
            <a:spAutoFit/>
          </a:bodyPr>
          <a:lstStyle/>
          <a:p>
            <a:r>
              <a:rPr lang="en-US" dirty="0" smtClean="0"/>
              <a:t>The </a:t>
            </a:r>
            <a:r>
              <a:rPr lang="en-US" b="1" dirty="0"/>
              <a:t>Midwest Perennial Forage Working Group’s </a:t>
            </a:r>
            <a:r>
              <a:rPr lang="en-US" dirty="0"/>
              <a:t>mission is to facilitate an increase in land used for pasture and perennial forage production in the Upper Midwest, and to improve the environmental performance of farming systems, while maintaining agricultural production and profitability</a:t>
            </a:r>
            <a:r>
              <a:rPr lang="en-US" dirty="0" smtClean="0"/>
              <a:t>.</a:t>
            </a:r>
            <a:endParaRPr lang="en-US" dirty="0"/>
          </a:p>
        </p:txBody>
      </p:sp>
    </p:spTree>
    <p:extLst>
      <p:ext uri="{BB962C8B-B14F-4D97-AF65-F5344CB8AC3E}">
        <p14:creationId xmlns:p14="http://schemas.microsoft.com/office/powerpoint/2010/main" val="3119441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504</TotalTime>
  <Words>47</Words>
  <Application>Microsoft Office PowerPoint</Application>
  <PresentationFormat>On-screen Show (4:3)</PresentationFormat>
  <Paragraphs>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vt:lpstr>
      <vt:lpstr>Century Gothic</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Meredith Hart</dc:creator>
  <cp:lastModifiedBy>Jane G Jewett</cp:lastModifiedBy>
  <cp:revision>42</cp:revision>
  <dcterms:created xsi:type="dcterms:W3CDTF">2013-10-27T17:51:35Z</dcterms:created>
  <dcterms:modified xsi:type="dcterms:W3CDTF">2017-05-10T14:05:16Z</dcterms:modified>
</cp:coreProperties>
</file>