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35" r:id="rId2"/>
    <p:sldId id="349" r:id="rId3"/>
    <p:sldId id="350" r:id="rId4"/>
    <p:sldId id="351" r:id="rId5"/>
    <p:sldId id="354" r:id="rId6"/>
    <p:sldId id="355" r:id="rId7"/>
    <p:sldId id="461" r:id="rId8"/>
    <p:sldId id="462" r:id="rId9"/>
    <p:sldId id="463" r:id="rId10"/>
    <p:sldId id="464" r:id="rId11"/>
    <p:sldId id="466" r:id="rId12"/>
    <p:sldId id="465" r:id="rId13"/>
    <p:sldId id="479" r:id="rId14"/>
    <p:sldId id="480" r:id="rId15"/>
    <p:sldId id="481" r:id="rId16"/>
    <p:sldId id="482" r:id="rId17"/>
    <p:sldId id="483" r:id="rId18"/>
    <p:sldId id="484" r:id="rId19"/>
    <p:sldId id="485" r:id="rId20"/>
    <p:sldId id="486" r:id="rId21"/>
    <p:sldId id="487" r:id="rId22"/>
    <p:sldId id="488" r:id="rId23"/>
    <p:sldId id="489" r:id="rId24"/>
    <p:sldId id="490" r:id="rId25"/>
    <p:sldId id="467" r:id="rId26"/>
    <p:sldId id="468" r:id="rId27"/>
    <p:sldId id="469" r:id="rId28"/>
    <p:sldId id="470" r:id="rId29"/>
    <p:sldId id="471" r:id="rId30"/>
    <p:sldId id="472" r:id="rId31"/>
    <p:sldId id="473" r:id="rId32"/>
    <p:sldId id="474" r:id="rId33"/>
    <p:sldId id="475" r:id="rId34"/>
    <p:sldId id="476" r:id="rId35"/>
    <p:sldId id="477" r:id="rId36"/>
    <p:sldId id="478" r:id="rId37"/>
    <p:sldId id="498" r:id="rId38"/>
    <p:sldId id="499" r:id="rId39"/>
    <p:sldId id="500" r:id="rId40"/>
    <p:sldId id="502" r:id="rId41"/>
    <p:sldId id="501" r:id="rId42"/>
    <p:sldId id="503" r:id="rId43"/>
    <p:sldId id="504" r:id="rId44"/>
    <p:sldId id="505" r:id="rId45"/>
    <p:sldId id="492" r:id="rId46"/>
    <p:sldId id="493" r:id="rId47"/>
    <p:sldId id="494" r:id="rId48"/>
    <p:sldId id="496" r:id="rId49"/>
    <p:sldId id="497" r:id="rId50"/>
    <p:sldId id="495" r:id="rId51"/>
    <p:sldId id="506" r:id="rId52"/>
    <p:sldId id="322" r:id="rId53"/>
  </p:sldIdLst>
  <p:sldSz cx="9144000" cy="6858000" type="screen4x3"/>
  <p:notesSz cx="7010400" cy="9223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5728347C-0D0E-4C27-BBFF-ADF55D0B5DE3}">
          <p14:sldIdLst>
            <p14:sldId id="335"/>
            <p14:sldId id="349"/>
            <p14:sldId id="350"/>
            <p14:sldId id="351"/>
            <p14:sldId id="354"/>
            <p14:sldId id="355"/>
            <p14:sldId id="461"/>
            <p14:sldId id="462"/>
            <p14:sldId id="463"/>
            <p14:sldId id="464"/>
            <p14:sldId id="466"/>
            <p14:sldId id="465"/>
          </p14:sldIdLst>
        </p14:section>
        <p14:section name="Doug" id="{59197ABD-D562-4043-8B46-48D8D2254692}">
          <p14:sldIdLst>
            <p14:sldId id="479"/>
            <p14:sldId id="480"/>
            <p14:sldId id="481"/>
            <p14:sldId id="482"/>
            <p14:sldId id="483"/>
            <p14:sldId id="484"/>
            <p14:sldId id="485"/>
            <p14:sldId id="486"/>
            <p14:sldId id="487"/>
            <p14:sldId id="488"/>
            <p14:sldId id="489"/>
            <p14:sldId id="490"/>
          </p14:sldIdLst>
        </p14:section>
        <p14:section name="Caroline" id="{B881FF85-0BBF-47F4-BA3E-16D2DBBC122D}">
          <p14:sldIdLst>
            <p14:sldId id="467"/>
            <p14:sldId id="468"/>
            <p14:sldId id="469"/>
            <p14:sldId id="470"/>
            <p14:sldId id="471"/>
            <p14:sldId id="472"/>
            <p14:sldId id="473"/>
            <p14:sldId id="474"/>
            <p14:sldId id="475"/>
            <p14:sldId id="476"/>
            <p14:sldId id="477"/>
            <p14:sldId id="478"/>
          </p14:sldIdLst>
        </p14:section>
        <p14:section name="Vance" id="{D979181C-D06D-4542-89CF-6A7941C6B0BC}">
          <p14:sldIdLst>
            <p14:sldId id="498"/>
            <p14:sldId id="499"/>
            <p14:sldId id="500"/>
            <p14:sldId id="502"/>
            <p14:sldId id="501"/>
            <p14:sldId id="503"/>
            <p14:sldId id="504"/>
            <p14:sldId id="505"/>
          </p14:sldIdLst>
        </p14:section>
        <p14:section name="Gene" id="{F3255683-09B2-4A09-8D18-742C57506BFE}">
          <p14:sldIdLst>
            <p14:sldId id="492"/>
            <p14:sldId id="493"/>
            <p14:sldId id="494"/>
            <p14:sldId id="496"/>
            <p14:sldId id="497"/>
            <p14:sldId id="495"/>
          </p14:sldIdLst>
        </p14:section>
        <p14:section name="Untitled Section" id="{2C08CCF4-A203-46C7-9519-50D02EF59BAC}">
          <p14:sldIdLst>
            <p14:sldId id="506"/>
            <p14:sldId id="322"/>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3" d="100"/>
          <a:sy n="73" d="100"/>
        </p:scale>
        <p:origin x="-1076" y="3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1963"/>
          </a:xfrm>
          <a:prstGeom prst="rect">
            <a:avLst/>
          </a:prstGeom>
        </p:spPr>
        <p:txBody>
          <a:bodyPr vert="horz" lIns="91440" tIns="45720" rIns="91440" bIns="45720" rtlCol="0"/>
          <a:lstStyle>
            <a:lvl1pPr algn="r">
              <a:defRPr sz="1200"/>
            </a:lvl1pPr>
          </a:lstStyle>
          <a:p>
            <a:fld id="{3F163BAB-7924-4D37-A8ED-98403C2F6BC5}" type="datetimeFigureOut">
              <a:rPr lang="en-US" smtClean="0"/>
              <a:t>10/9/2015</a:t>
            </a:fld>
            <a:endParaRPr lang="en-US"/>
          </a:p>
        </p:txBody>
      </p:sp>
      <p:sp>
        <p:nvSpPr>
          <p:cNvPr id="4" name="Slide Image Placeholder 3"/>
          <p:cNvSpPr>
            <a:spLocks noGrp="1" noRot="1" noChangeAspect="1"/>
          </p:cNvSpPr>
          <p:nvPr>
            <p:ph type="sldImg" idx="2"/>
          </p:nvPr>
        </p:nvSpPr>
        <p:spPr>
          <a:xfrm>
            <a:off x="1198563" y="692150"/>
            <a:ext cx="4613275" cy="34591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381500"/>
            <a:ext cx="5607050" cy="41497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9825"/>
            <a:ext cx="3038475" cy="4619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759825"/>
            <a:ext cx="3038475" cy="461963"/>
          </a:xfrm>
          <a:prstGeom prst="rect">
            <a:avLst/>
          </a:prstGeom>
        </p:spPr>
        <p:txBody>
          <a:bodyPr vert="horz" lIns="91440" tIns="45720" rIns="91440" bIns="45720" rtlCol="0" anchor="b"/>
          <a:lstStyle>
            <a:lvl1pPr algn="r">
              <a:defRPr sz="1200"/>
            </a:lvl1pPr>
          </a:lstStyle>
          <a:p>
            <a:fld id="{E1868155-7B56-4F48-B1AB-C37582FA9FA9}" type="slidenum">
              <a:rPr lang="en-US" smtClean="0"/>
              <a:t>‹#›</a:t>
            </a:fld>
            <a:endParaRPr lang="en-US"/>
          </a:p>
        </p:txBody>
      </p:sp>
    </p:spTree>
    <p:extLst>
      <p:ext uri="{BB962C8B-B14F-4D97-AF65-F5344CB8AC3E}">
        <p14:creationId xmlns:p14="http://schemas.microsoft.com/office/powerpoint/2010/main" val="3220279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371600" y="1143000"/>
            <a:ext cx="4114800" cy="3086100"/>
          </a:xfrm>
          <a:ln/>
        </p:spPr>
      </p:sp>
      <p:sp>
        <p:nvSpPr>
          <p:cNvPr id="88067" name="Notes Placeholder 2"/>
          <p:cNvSpPr>
            <a:spLocks noGrp="1"/>
          </p:cNvSpPr>
          <p:nvPr>
            <p:ph type="body" idx="1"/>
          </p:nvPr>
        </p:nvSpPr>
        <p:spPr>
          <a:noFill/>
        </p:spPr>
        <p:txBody>
          <a:bodyPr/>
          <a:lstStyle/>
          <a:p>
            <a:pPr eaLnBrk="1" hangingPunct="1">
              <a:spcBef>
                <a:spcPct val="0"/>
              </a:spcBef>
            </a:pPr>
            <a:r>
              <a:rPr lang="en-US" altLang="en-US" smtClean="0">
                <a:ea typeface="ＭＳ Ｐゴシック" pitchFamily="34" charset="-128"/>
              </a:rPr>
              <a:t>Welcome! This is a quick overview of the basic features of the cluster call software.</a:t>
            </a:r>
          </a:p>
        </p:txBody>
      </p:sp>
      <p:sp>
        <p:nvSpPr>
          <p:cNvPr id="880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968F3B09-FE03-4D2A-B12C-576FD03AF775}" type="slidenum">
              <a:rPr lang="en-US" altLang="en-US">
                <a:solidFill>
                  <a:srgbClr val="000000"/>
                </a:solidFill>
              </a:rPr>
              <a:pPr eaLnBrk="1" hangingPunct="1"/>
              <a:t>3</a:t>
            </a:fld>
            <a:endParaRPr lang="en-US" altLang="en-US">
              <a:solidFill>
                <a:srgbClr val="000000"/>
              </a:solidFill>
            </a:endParaRPr>
          </a:p>
        </p:txBody>
      </p:sp>
    </p:spTree>
    <p:extLst>
      <p:ext uri="{BB962C8B-B14F-4D97-AF65-F5344CB8AC3E}">
        <p14:creationId xmlns:p14="http://schemas.microsoft.com/office/powerpoint/2010/main" val="2672017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316038" y="1133475"/>
            <a:ext cx="4076700" cy="3059113"/>
          </a:xfrm>
          <a:ln/>
        </p:spPr>
      </p:sp>
      <p:sp>
        <p:nvSpPr>
          <p:cNvPr id="88067" name="Notes Placeholder 2"/>
          <p:cNvSpPr>
            <a:spLocks noGrp="1"/>
          </p:cNvSpPr>
          <p:nvPr>
            <p:ph type="body" idx="1"/>
          </p:nvPr>
        </p:nvSpPr>
        <p:spPr>
          <a:noFill/>
        </p:spPr>
        <p:txBody>
          <a:bodyPr/>
          <a:lstStyle/>
          <a:p>
            <a:pPr eaLnBrk="1" hangingPunct="1">
              <a:spcBef>
                <a:spcPct val="0"/>
              </a:spcBef>
            </a:pPr>
            <a:r>
              <a:rPr lang="en-US" altLang="en-US" dirty="0" smtClean="0">
                <a:ea typeface="ＭＳ Ｐゴシック" pitchFamily="34" charset="-128"/>
              </a:rPr>
              <a:t>https://www.extension.purdue.edu/extmedia/AY/ay-328.pdf</a:t>
            </a:r>
          </a:p>
        </p:txBody>
      </p:sp>
      <p:sp>
        <p:nvSpPr>
          <p:cNvPr id="880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52319" indent="-289353" eaLnBrk="0" hangingPunct="0">
              <a:defRPr>
                <a:solidFill>
                  <a:schemeClr val="tx1"/>
                </a:solidFill>
                <a:latin typeface="Arial" charset="0"/>
              </a:defRPr>
            </a:lvl2pPr>
            <a:lvl3pPr marL="1157413" indent="-231483" eaLnBrk="0" hangingPunct="0">
              <a:defRPr>
                <a:solidFill>
                  <a:schemeClr val="tx1"/>
                </a:solidFill>
                <a:latin typeface="Arial" charset="0"/>
              </a:defRPr>
            </a:lvl3pPr>
            <a:lvl4pPr marL="1620377" indent="-231483" eaLnBrk="0" hangingPunct="0">
              <a:defRPr>
                <a:solidFill>
                  <a:schemeClr val="tx1"/>
                </a:solidFill>
                <a:latin typeface="Arial" charset="0"/>
              </a:defRPr>
            </a:lvl4pPr>
            <a:lvl5pPr marL="2083343" indent="-231483" eaLnBrk="0" hangingPunct="0">
              <a:defRPr>
                <a:solidFill>
                  <a:schemeClr val="tx1"/>
                </a:solidFill>
                <a:latin typeface="Arial" charset="0"/>
              </a:defRPr>
            </a:lvl5pPr>
            <a:lvl6pPr marL="2546309" indent="-231483" eaLnBrk="0" fontAlgn="base" hangingPunct="0">
              <a:spcBef>
                <a:spcPct val="0"/>
              </a:spcBef>
              <a:spcAft>
                <a:spcPct val="0"/>
              </a:spcAft>
              <a:defRPr>
                <a:solidFill>
                  <a:schemeClr val="tx1"/>
                </a:solidFill>
                <a:latin typeface="Arial" charset="0"/>
              </a:defRPr>
            </a:lvl6pPr>
            <a:lvl7pPr marL="3009273" indent="-231483" eaLnBrk="0" fontAlgn="base" hangingPunct="0">
              <a:spcBef>
                <a:spcPct val="0"/>
              </a:spcBef>
              <a:spcAft>
                <a:spcPct val="0"/>
              </a:spcAft>
              <a:defRPr>
                <a:solidFill>
                  <a:schemeClr val="tx1"/>
                </a:solidFill>
                <a:latin typeface="Arial" charset="0"/>
              </a:defRPr>
            </a:lvl7pPr>
            <a:lvl8pPr marL="3472239" indent="-231483" eaLnBrk="0" fontAlgn="base" hangingPunct="0">
              <a:spcBef>
                <a:spcPct val="0"/>
              </a:spcBef>
              <a:spcAft>
                <a:spcPct val="0"/>
              </a:spcAft>
              <a:defRPr>
                <a:solidFill>
                  <a:schemeClr val="tx1"/>
                </a:solidFill>
                <a:latin typeface="Arial" charset="0"/>
              </a:defRPr>
            </a:lvl8pPr>
            <a:lvl9pPr marL="3935203" indent="-231483" eaLnBrk="0" fontAlgn="base" hangingPunct="0">
              <a:spcBef>
                <a:spcPct val="0"/>
              </a:spcBef>
              <a:spcAft>
                <a:spcPct val="0"/>
              </a:spcAft>
              <a:defRPr>
                <a:solidFill>
                  <a:schemeClr val="tx1"/>
                </a:solidFill>
                <a:latin typeface="Arial" charset="0"/>
              </a:defRPr>
            </a:lvl9pPr>
          </a:lstStyle>
          <a:p>
            <a:pPr eaLnBrk="1" hangingPunct="1"/>
            <a:fld id="{968F3B09-FE03-4D2A-B12C-576FD03AF775}" type="slidenum">
              <a:rPr lang="en-US" altLang="en-US">
                <a:solidFill>
                  <a:srgbClr val="000000"/>
                </a:solidFill>
              </a:rPr>
              <a:pPr eaLnBrk="1" hangingPunct="1"/>
              <a:t>18</a:t>
            </a:fld>
            <a:endParaRPr lang="en-US" altLang="en-US">
              <a:solidFill>
                <a:srgbClr val="000000"/>
              </a:solidFill>
            </a:endParaRPr>
          </a:p>
        </p:txBody>
      </p:sp>
    </p:spTree>
    <p:extLst>
      <p:ext uri="{BB962C8B-B14F-4D97-AF65-F5344CB8AC3E}">
        <p14:creationId xmlns:p14="http://schemas.microsoft.com/office/powerpoint/2010/main" val="787353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316038" y="1133475"/>
            <a:ext cx="4076700" cy="3059113"/>
          </a:xfrm>
          <a:ln/>
        </p:spPr>
      </p:sp>
      <p:sp>
        <p:nvSpPr>
          <p:cNvPr id="88067" name="Notes Placeholder 2"/>
          <p:cNvSpPr>
            <a:spLocks noGrp="1"/>
          </p:cNvSpPr>
          <p:nvPr>
            <p:ph type="body" idx="1"/>
          </p:nvPr>
        </p:nvSpPr>
        <p:spPr>
          <a:noFill/>
        </p:spPr>
        <p:txBody>
          <a:bodyPr/>
          <a:lstStyle/>
          <a:p>
            <a:pPr eaLnBrk="1" hangingPunct="1">
              <a:spcBef>
                <a:spcPct val="0"/>
              </a:spcBef>
            </a:pPr>
            <a:r>
              <a:rPr lang="en-US" altLang="en-US" dirty="0" smtClean="0">
                <a:ea typeface="ＭＳ Ｐゴシック" pitchFamily="34" charset="-128"/>
              </a:rPr>
              <a:t>http://www.nrcs.usda.gov/wps/portal/nrcs/detail/il/technical/?cid=nrcs141p2_030613</a:t>
            </a:r>
          </a:p>
        </p:txBody>
      </p:sp>
      <p:sp>
        <p:nvSpPr>
          <p:cNvPr id="880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52319" indent="-289353" eaLnBrk="0" hangingPunct="0">
              <a:defRPr>
                <a:solidFill>
                  <a:schemeClr val="tx1"/>
                </a:solidFill>
                <a:latin typeface="Arial" charset="0"/>
              </a:defRPr>
            </a:lvl2pPr>
            <a:lvl3pPr marL="1157413" indent="-231483" eaLnBrk="0" hangingPunct="0">
              <a:defRPr>
                <a:solidFill>
                  <a:schemeClr val="tx1"/>
                </a:solidFill>
                <a:latin typeface="Arial" charset="0"/>
              </a:defRPr>
            </a:lvl3pPr>
            <a:lvl4pPr marL="1620377" indent="-231483" eaLnBrk="0" hangingPunct="0">
              <a:defRPr>
                <a:solidFill>
                  <a:schemeClr val="tx1"/>
                </a:solidFill>
                <a:latin typeface="Arial" charset="0"/>
              </a:defRPr>
            </a:lvl4pPr>
            <a:lvl5pPr marL="2083343" indent="-231483" eaLnBrk="0" hangingPunct="0">
              <a:defRPr>
                <a:solidFill>
                  <a:schemeClr val="tx1"/>
                </a:solidFill>
                <a:latin typeface="Arial" charset="0"/>
              </a:defRPr>
            </a:lvl5pPr>
            <a:lvl6pPr marL="2546309" indent="-231483" eaLnBrk="0" fontAlgn="base" hangingPunct="0">
              <a:spcBef>
                <a:spcPct val="0"/>
              </a:spcBef>
              <a:spcAft>
                <a:spcPct val="0"/>
              </a:spcAft>
              <a:defRPr>
                <a:solidFill>
                  <a:schemeClr val="tx1"/>
                </a:solidFill>
                <a:latin typeface="Arial" charset="0"/>
              </a:defRPr>
            </a:lvl6pPr>
            <a:lvl7pPr marL="3009273" indent="-231483" eaLnBrk="0" fontAlgn="base" hangingPunct="0">
              <a:spcBef>
                <a:spcPct val="0"/>
              </a:spcBef>
              <a:spcAft>
                <a:spcPct val="0"/>
              </a:spcAft>
              <a:defRPr>
                <a:solidFill>
                  <a:schemeClr val="tx1"/>
                </a:solidFill>
                <a:latin typeface="Arial" charset="0"/>
              </a:defRPr>
            </a:lvl7pPr>
            <a:lvl8pPr marL="3472239" indent="-231483" eaLnBrk="0" fontAlgn="base" hangingPunct="0">
              <a:spcBef>
                <a:spcPct val="0"/>
              </a:spcBef>
              <a:spcAft>
                <a:spcPct val="0"/>
              </a:spcAft>
              <a:defRPr>
                <a:solidFill>
                  <a:schemeClr val="tx1"/>
                </a:solidFill>
                <a:latin typeface="Arial" charset="0"/>
              </a:defRPr>
            </a:lvl8pPr>
            <a:lvl9pPr marL="3935203" indent="-231483" eaLnBrk="0" fontAlgn="base" hangingPunct="0">
              <a:spcBef>
                <a:spcPct val="0"/>
              </a:spcBef>
              <a:spcAft>
                <a:spcPct val="0"/>
              </a:spcAft>
              <a:defRPr>
                <a:solidFill>
                  <a:schemeClr val="tx1"/>
                </a:solidFill>
                <a:latin typeface="Arial" charset="0"/>
              </a:defRPr>
            </a:lvl9pPr>
          </a:lstStyle>
          <a:p>
            <a:pPr eaLnBrk="1" hangingPunct="1"/>
            <a:fld id="{968F3B09-FE03-4D2A-B12C-576FD03AF775}" type="slidenum">
              <a:rPr lang="en-US" altLang="en-US">
                <a:solidFill>
                  <a:srgbClr val="000000"/>
                </a:solidFill>
              </a:rPr>
              <a:pPr eaLnBrk="1" hangingPunct="1"/>
              <a:t>19</a:t>
            </a:fld>
            <a:endParaRPr lang="en-US" altLang="en-US">
              <a:solidFill>
                <a:srgbClr val="000000"/>
              </a:solidFill>
            </a:endParaRPr>
          </a:p>
        </p:txBody>
      </p:sp>
    </p:spTree>
    <p:extLst>
      <p:ext uri="{BB962C8B-B14F-4D97-AF65-F5344CB8AC3E}">
        <p14:creationId xmlns:p14="http://schemas.microsoft.com/office/powerpoint/2010/main" val="1779953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316038" y="1133475"/>
            <a:ext cx="4076700" cy="3059113"/>
          </a:xfrm>
          <a:ln/>
        </p:spPr>
      </p:sp>
      <p:sp>
        <p:nvSpPr>
          <p:cNvPr id="88067" name="Notes Placeholder 2"/>
          <p:cNvSpPr>
            <a:spLocks noGrp="1"/>
          </p:cNvSpPr>
          <p:nvPr>
            <p:ph type="body" idx="1"/>
          </p:nvPr>
        </p:nvSpPr>
        <p:spPr>
          <a:noFill/>
        </p:spPr>
        <p:txBody>
          <a:bodyPr/>
          <a:lstStyle/>
          <a:p>
            <a:pPr eaLnBrk="1" hangingPunct="1">
              <a:spcBef>
                <a:spcPct val="0"/>
              </a:spcBef>
            </a:pPr>
            <a:r>
              <a:rPr lang="en-US" altLang="en-US" smtClean="0">
                <a:ea typeface="ＭＳ Ｐゴシック" pitchFamily="34" charset="-128"/>
              </a:rPr>
              <a:t>Welcome! This is a quick overview of the basic features of the cluster call software.</a:t>
            </a:r>
          </a:p>
        </p:txBody>
      </p:sp>
      <p:sp>
        <p:nvSpPr>
          <p:cNvPr id="880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52319" indent="-289353" eaLnBrk="0" hangingPunct="0">
              <a:defRPr>
                <a:solidFill>
                  <a:schemeClr val="tx1"/>
                </a:solidFill>
                <a:latin typeface="Arial" charset="0"/>
              </a:defRPr>
            </a:lvl2pPr>
            <a:lvl3pPr marL="1157413" indent="-231483" eaLnBrk="0" hangingPunct="0">
              <a:defRPr>
                <a:solidFill>
                  <a:schemeClr val="tx1"/>
                </a:solidFill>
                <a:latin typeface="Arial" charset="0"/>
              </a:defRPr>
            </a:lvl3pPr>
            <a:lvl4pPr marL="1620377" indent="-231483" eaLnBrk="0" hangingPunct="0">
              <a:defRPr>
                <a:solidFill>
                  <a:schemeClr val="tx1"/>
                </a:solidFill>
                <a:latin typeface="Arial" charset="0"/>
              </a:defRPr>
            </a:lvl4pPr>
            <a:lvl5pPr marL="2083343" indent="-231483" eaLnBrk="0" hangingPunct="0">
              <a:defRPr>
                <a:solidFill>
                  <a:schemeClr val="tx1"/>
                </a:solidFill>
                <a:latin typeface="Arial" charset="0"/>
              </a:defRPr>
            </a:lvl5pPr>
            <a:lvl6pPr marL="2546309" indent="-231483" eaLnBrk="0" fontAlgn="base" hangingPunct="0">
              <a:spcBef>
                <a:spcPct val="0"/>
              </a:spcBef>
              <a:spcAft>
                <a:spcPct val="0"/>
              </a:spcAft>
              <a:defRPr>
                <a:solidFill>
                  <a:schemeClr val="tx1"/>
                </a:solidFill>
                <a:latin typeface="Arial" charset="0"/>
              </a:defRPr>
            </a:lvl6pPr>
            <a:lvl7pPr marL="3009273" indent="-231483" eaLnBrk="0" fontAlgn="base" hangingPunct="0">
              <a:spcBef>
                <a:spcPct val="0"/>
              </a:spcBef>
              <a:spcAft>
                <a:spcPct val="0"/>
              </a:spcAft>
              <a:defRPr>
                <a:solidFill>
                  <a:schemeClr val="tx1"/>
                </a:solidFill>
                <a:latin typeface="Arial" charset="0"/>
              </a:defRPr>
            </a:lvl7pPr>
            <a:lvl8pPr marL="3472239" indent="-231483" eaLnBrk="0" fontAlgn="base" hangingPunct="0">
              <a:spcBef>
                <a:spcPct val="0"/>
              </a:spcBef>
              <a:spcAft>
                <a:spcPct val="0"/>
              </a:spcAft>
              <a:defRPr>
                <a:solidFill>
                  <a:schemeClr val="tx1"/>
                </a:solidFill>
                <a:latin typeface="Arial" charset="0"/>
              </a:defRPr>
            </a:lvl8pPr>
            <a:lvl9pPr marL="3935203" indent="-231483" eaLnBrk="0" fontAlgn="base" hangingPunct="0">
              <a:spcBef>
                <a:spcPct val="0"/>
              </a:spcBef>
              <a:spcAft>
                <a:spcPct val="0"/>
              </a:spcAft>
              <a:defRPr>
                <a:solidFill>
                  <a:schemeClr val="tx1"/>
                </a:solidFill>
                <a:latin typeface="Arial" charset="0"/>
              </a:defRPr>
            </a:lvl9pPr>
          </a:lstStyle>
          <a:p>
            <a:pPr eaLnBrk="1" hangingPunct="1"/>
            <a:fld id="{968F3B09-FE03-4D2A-B12C-576FD03AF775}" type="slidenum">
              <a:rPr lang="en-US" altLang="en-US">
                <a:solidFill>
                  <a:srgbClr val="000000"/>
                </a:solidFill>
              </a:rPr>
              <a:pPr eaLnBrk="1" hangingPunct="1"/>
              <a:t>20</a:t>
            </a:fld>
            <a:endParaRPr lang="en-US" altLang="en-US">
              <a:solidFill>
                <a:srgbClr val="000000"/>
              </a:solidFill>
            </a:endParaRPr>
          </a:p>
        </p:txBody>
      </p:sp>
    </p:spTree>
    <p:extLst>
      <p:ext uri="{BB962C8B-B14F-4D97-AF65-F5344CB8AC3E}">
        <p14:creationId xmlns:p14="http://schemas.microsoft.com/office/powerpoint/2010/main" val="3606240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316038" y="1133475"/>
            <a:ext cx="4076700" cy="3059113"/>
          </a:xfrm>
          <a:ln/>
        </p:spPr>
      </p:sp>
      <p:sp>
        <p:nvSpPr>
          <p:cNvPr id="88067" name="Notes Placeholder 2"/>
          <p:cNvSpPr>
            <a:spLocks noGrp="1"/>
          </p:cNvSpPr>
          <p:nvPr>
            <p:ph type="body" idx="1"/>
          </p:nvPr>
        </p:nvSpPr>
        <p:spPr>
          <a:noFill/>
        </p:spPr>
        <p:txBody>
          <a:bodyPr/>
          <a:lstStyle/>
          <a:p>
            <a:pPr eaLnBrk="1" hangingPunct="1">
              <a:spcBef>
                <a:spcPct val="0"/>
              </a:spcBef>
            </a:pPr>
            <a:r>
              <a:rPr lang="en-US" altLang="en-US" dirty="0" smtClean="0">
                <a:ea typeface="ＭＳ Ｐゴシック" pitchFamily="34" charset="-128"/>
              </a:rPr>
              <a:t>http://www.mccc.msu.edu/</a:t>
            </a:r>
          </a:p>
        </p:txBody>
      </p:sp>
      <p:sp>
        <p:nvSpPr>
          <p:cNvPr id="880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52319" indent="-289353" eaLnBrk="0" hangingPunct="0">
              <a:defRPr>
                <a:solidFill>
                  <a:schemeClr val="tx1"/>
                </a:solidFill>
                <a:latin typeface="Arial" charset="0"/>
              </a:defRPr>
            </a:lvl2pPr>
            <a:lvl3pPr marL="1157413" indent="-231483" eaLnBrk="0" hangingPunct="0">
              <a:defRPr>
                <a:solidFill>
                  <a:schemeClr val="tx1"/>
                </a:solidFill>
                <a:latin typeface="Arial" charset="0"/>
              </a:defRPr>
            </a:lvl3pPr>
            <a:lvl4pPr marL="1620377" indent="-231483" eaLnBrk="0" hangingPunct="0">
              <a:defRPr>
                <a:solidFill>
                  <a:schemeClr val="tx1"/>
                </a:solidFill>
                <a:latin typeface="Arial" charset="0"/>
              </a:defRPr>
            </a:lvl4pPr>
            <a:lvl5pPr marL="2083343" indent="-231483" eaLnBrk="0" hangingPunct="0">
              <a:defRPr>
                <a:solidFill>
                  <a:schemeClr val="tx1"/>
                </a:solidFill>
                <a:latin typeface="Arial" charset="0"/>
              </a:defRPr>
            </a:lvl5pPr>
            <a:lvl6pPr marL="2546309" indent="-231483" eaLnBrk="0" fontAlgn="base" hangingPunct="0">
              <a:spcBef>
                <a:spcPct val="0"/>
              </a:spcBef>
              <a:spcAft>
                <a:spcPct val="0"/>
              </a:spcAft>
              <a:defRPr>
                <a:solidFill>
                  <a:schemeClr val="tx1"/>
                </a:solidFill>
                <a:latin typeface="Arial" charset="0"/>
              </a:defRPr>
            </a:lvl6pPr>
            <a:lvl7pPr marL="3009273" indent="-231483" eaLnBrk="0" fontAlgn="base" hangingPunct="0">
              <a:spcBef>
                <a:spcPct val="0"/>
              </a:spcBef>
              <a:spcAft>
                <a:spcPct val="0"/>
              </a:spcAft>
              <a:defRPr>
                <a:solidFill>
                  <a:schemeClr val="tx1"/>
                </a:solidFill>
                <a:latin typeface="Arial" charset="0"/>
              </a:defRPr>
            </a:lvl7pPr>
            <a:lvl8pPr marL="3472239" indent="-231483" eaLnBrk="0" fontAlgn="base" hangingPunct="0">
              <a:spcBef>
                <a:spcPct val="0"/>
              </a:spcBef>
              <a:spcAft>
                <a:spcPct val="0"/>
              </a:spcAft>
              <a:defRPr>
                <a:solidFill>
                  <a:schemeClr val="tx1"/>
                </a:solidFill>
                <a:latin typeface="Arial" charset="0"/>
              </a:defRPr>
            </a:lvl8pPr>
            <a:lvl9pPr marL="3935203" indent="-231483" eaLnBrk="0" fontAlgn="base" hangingPunct="0">
              <a:spcBef>
                <a:spcPct val="0"/>
              </a:spcBef>
              <a:spcAft>
                <a:spcPct val="0"/>
              </a:spcAft>
              <a:defRPr>
                <a:solidFill>
                  <a:schemeClr val="tx1"/>
                </a:solidFill>
                <a:latin typeface="Arial" charset="0"/>
              </a:defRPr>
            </a:lvl9pPr>
          </a:lstStyle>
          <a:p>
            <a:pPr eaLnBrk="1" hangingPunct="1"/>
            <a:fld id="{968F3B09-FE03-4D2A-B12C-576FD03AF775}" type="slidenum">
              <a:rPr lang="en-US" altLang="en-US">
                <a:solidFill>
                  <a:srgbClr val="000000"/>
                </a:solidFill>
              </a:rPr>
              <a:pPr eaLnBrk="1" hangingPunct="1"/>
              <a:t>21</a:t>
            </a:fld>
            <a:endParaRPr lang="en-US" altLang="en-US">
              <a:solidFill>
                <a:srgbClr val="000000"/>
              </a:solidFill>
            </a:endParaRPr>
          </a:p>
        </p:txBody>
      </p:sp>
    </p:spTree>
    <p:extLst>
      <p:ext uri="{BB962C8B-B14F-4D97-AF65-F5344CB8AC3E}">
        <p14:creationId xmlns:p14="http://schemas.microsoft.com/office/powerpoint/2010/main" val="3942052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316038" y="1133475"/>
            <a:ext cx="4076700" cy="3059113"/>
          </a:xfrm>
          <a:ln/>
        </p:spPr>
      </p:sp>
      <p:sp>
        <p:nvSpPr>
          <p:cNvPr id="88067" name="Notes Placeholder 2"/>
          <p:cNvSpPr>
            <a:spLocks noGrp="1"/>
          </p:cNvSpPr>
          <p:nvPr>
            <p:ph type="body" idx="1"/>
          </p:nvPr>
        </p:nvSpPr>
        <p:spPr>
          <a:noFill/>
        </p:spPr>
        <p:txBody>
          <a:bodyPr/>
          <a:lstStyle/>
          <a:p>
            <a:pPr eaLnBrk="1" hangingPunct="1">
              <a:spcBef>
                <a:spcPct val="0"/>
              </a:spcBef>
            </a:pPr>
            <a:r>
              <a:rPr lang="en-US" altLang="en-US" dirty="0" smtClean="0">
                <a:ea typeface="ＭＳ Ｐゴシック" pitchFamily="34" charset="-128"/>
              </a:rPr>
              <a:t>http://mcccdev.anr.msu.edu/VertIndex.php</a:t>
            </a:r>
          </a:p>
        </p:txBody>
      </p:sp>
      <p:sp>
        <p:nvSpPr>
          <p:cNvPr id="880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52319" indent="-289353" eaLnBrk="0" hangingPunct="0">
              <a:defRPr>
                <a:solidFill>
                  <a:schemeClr val="tx1"/>
                </a:solidFill>
                <a:latin typeface="Arial" charset="0"/>
              </a:defRPr>
            </a:lvl2pPr>
            <a:lvl3pPr marL="1157413" indent="-231483" eaLnBrk="0" hangingPunct="0">
              <a:defRPr>
                <a:solidFill>
                  <a:schemeClr val="tx1"/>
                </a:solidFill>
                <a:latin typeface="Arial" charset="0"/>
              </a:defRPr>
            </a:lvl3pPr>
            <a:lvl4pPr marL="1620377" indent="-231483" eaLnBrk="0" hangingPunct="0">
              <a:defRPr>
                <a:solidFill>
                  <a:schemeClr val="tx1"/>
                </a:solidFill>
                <a:latin typeface="Arial" charset="0"/>
              </a:defRPr>
            </a:lvl4pPr>
            <a:lvl5pPr marL="2083343" indent="-231483" eaLnBrk="0" hangingPunct="0">
              <a:defRPr>
                <a:solidFill>
                  <a:schemeClr val="tx1"/>
                </a:solidFill>
                <a:latin typeface="Arial" charset="0"/>
              </a:defRPr>
            </a:lvl5pPr>
            <a:lvl6pPr marL="2546309" indent="-231483" eaLnBrk="0" fontAlgn="base" hangingPunct="0">
              <a:spcBef>
                <a:spcPct val="0"/>
              </a:spcBef>
              <a:spcAft>
                <a:spcPct val="0"/>
              </a:spcAft>
              <a:defRPr>
                <a:solidFill>
                  <a:schemeClr val="tx1"/>
                </a:solidFill>
                <a:latin typeface="Arial" charset="0"/>
              </a:defRPr>
            </a:lvl6pPr>
            <a:lvl7pPr marL="3009273" indent="-231483" eaLnBrk="0" fontAlgn="base" hangingPunct="0">
              <a:spcBef>
                <a:spcPct val="0"/>
              </a:spcBef>
              <a:spcAft>
                <a:spcPct val="0"/>
              </a:spcAft>
              <a:defRPr>
                <a:solidFill>
                  <a:schemeClr val="tx1"/>
                </a:solidFill>
                <a:latin typeface="Arial" charset="0"/>
              </a:defRPr>
            </a:lvl7pPr>
            <a:lvl8pPr marL="3472239" indent="-231483" eaLnBrk="0" fontAlgn="base" hangingPunct="0">
              <a:spcBef>
                <a:spcPct val="0"/>
              </a:spcBef>
              <a:spcAft>
                <a:spcPct val="0"/>
              </a:spcAft>
              <a:defRPr>
                <a:solidFill>
                  <a:schemeClr val="tx1"/>
                </a:solidFill>
                <a:latin typeface="Arial" charset="0"/>
              </a:defRPr>
            </a:lvl8pPr>
            <a:lvl9pPr marL="3935203" indent="-231483" eaLnBrk="0" fontAlgn="base" hangingPunct="0">
              <a:spcBef>
                <a:spcPct val="0"/>
              </a:spcBef>
              <a:spcAft>
                <a:spcPct val="0"/>
              </a:spcAft>
              <a:defRPr>
                <a:solidFill>
                  <a:schemeClr val="tx1"/>
                </a:solidFill>
                <a:latin typeface="Arial" charset="0"/>
              </a:defRPr>
            </a:lvl9pPr>
          </a:lstStyle>
          <a:p>
            <a:pPr eaLnBrk="1" hangingPunct="1"/>
            <a:fld id="{968F3B09-FE03-4D2A-B12C-576FD03AF775}" type="slidenum">
              <a:rPr lang="en-US" altLang="en-US">
                <a:solidFill>
                  <a:srgbClr val="000000"/>
                </a:solidFill>
              </a:rPr>
              <a:pPr eaLnBrk="1" hangingPunct="1"/>
              <a:t>22</a:t>
            </a:fld>
            <a:endParaRPr lang="en-US" altLang="en-US">
              <a:solidFill>
                <a:srgbClr val="000000"/>
              </a:solidFill>
            </a:endParaRPr>
          </a:p>
        </p:txBody>
      </p:sp>
    </p:spTree>
    <p:extLst>
      <p:ext uri="{BB962C8B-B14F-4D97-AF65-F5344CB8AC3E}">
        <p14:creationId xmlns:p14="http://schemas.microsoft.com/office/powerpoint/2010/main" val="2610856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316038" y="1133475"/>
            <a:ext cx="4076700" cy="3059113"/>
          </a:xfrm>
          <a:ln/>
        </p:spPr>
      </p:sp>
      <p:sp>
        <p:nvSpPr>
          <p:cNvPr id="88067" name="Notes Placeholder 2"/>
          <p:cNvSpPr>
            <a:spLocks noGrp="1"/>
          </p:cNvSpPr>
          <p:nvPr>
            <p:ph type="body" idx="1"/>
          </p:nvPr>
        </p:nvSpPr>
        <p:spPr>
          <a:noFill/>
        </p:spPr>
        <p:txBody>
          <a:bodyPr/>
          <a:lstStyle/>
          <a:p>
            <a:pPr eaLnBrk="1" hangingPunct="1">
              <a:spcBef>
                <a:spcPct val="0"/>
              </a:spcBef>
            </a:pPr>
            <a:r>
              <a:rPr lang="en-US" altLang="en-US" dirty="0" smtClean="0">
                <a:ea typeface="ＭＳ Ｐゴシック" pitchFamily="34" charset="-128"/>
              </a:rPr>
              <a:t>http://extension.umd.edu/horses/our-programs/pasture-management</a:t>
            </a:r>
          </a:p>
          <a:p>
            <a:pPr eaLnBrk="1" hangingPunct="1">
              <a:spcBef>
                <a:spcPct val="0"/>
              </a:spcBef>
            </a:pPr>
            <a:r>
              <a:rPr lang="en-US" altLang="en-US" dirty="0" smtClean="0">
                <a:ea typeface="ＭＳ Ｐゴシック" pitchFamily="34" charset="-128"/>
              </a:rPr>
              <a:t>http://www2.ca.uky.edu/agc/pubs/id/id147/id147.pdf</a:t>
            </a:r>
          </a:p>
        </p:txBody>
      </p:sp>
      <p:sp>
        <p:nvSpPr>
          <p:cNvPr id="880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52319" indent="-289353" eaLnBrk="0" hangingPunct="0">
              <a:defRPr>
                <a:solidFill>
                  <a:schemeClr val="tx1"/>
                </a:solidFill>
                <a:latin typeface="Arial" charset="0"/>
              </a:defRPr>
            </a:lvl2pPr>
            <a:lvl3pPr marL="1157413" indent="-231483" eaLnBrk="0" hangingPunct="0">
              <a:defRPr>
                <a:solidFill>
                  <a:schemeClr val="tx1"/>
                </a:solidFill>
                <a:latin typeface="Arial" charset="0"/>
              </a:defRPr>
            </a:lvl3pPr>
            <a:lvl4pPr marL="1620377" indent="-231483" eaLnBrk="0" hangingPunct="0">
              <a:defRPr>
                <a:solidFill>
                  <a:schemeClr val="tx1"/>
                </a:solidFill>
                <a:latin typeface="Arial" charset="0"/>
              </a:defRPr>
            </a:lvl4pPr>
            <a:lvl5pPr marL="2083343" indent="-231483" eaLnBrk="0" hangingPunct="0">
              <a:defRPr>
                <a:solidFill>
                  <a:schemeClr val="tx1"/>
                </a:solidFill>
                <a:latin typeface="Arial" charset="0"/>
              </a:defRPr>
            </a:lvl5pPr>
            <a:lvl6pPr marL="2546309" indent="-231483" eaLnBrk="0" fontAlgn="base" hangingPunct="0">
              <a:spcBef>
                <a:spcPct val="0"/>
              </a:spcBef>
              <a:spcAft>
                <a:spcPct val="0"/>
              </a:spcAft>
              <a:defRPr>
                <a:solidFill>
                  <a:schemeClr val="tx1"/>
                </a:solidFill>
                <a:latin typeface="Arial" charset="0"/>
              </a:defRPr>
            </a:lvl6pPr>
            <a:lvl7pPr marL="3009273" indent="-231483" eaLnBrk="0" fontAlgn="base" hangingPunct="0">
              <a:spcBef>
                <a:spcPct val="0"/>
              </a:spcBef>
              <a:spcAft>
                <a:spcPct val="0"/>
              </a:spcAft>
              <a:defRPr>
                <a:solidFill>
                  <a:schemeClr val="tx1"/>
                </a:solidFill>
                <a:latin typeface="Arial" charset="0"/>
              </a:defRPr>
            </a:lvl7pPr>
            <a:lvl8pPr marL="3472239" indent="-231483" eaLnBrk="0" fontAlgn="base" hangingPunct="0">
              <a:spcBef>
                <a:spcPct val="0"/>
              </a:spcBef>
              <a:spcAft>
                <a:spcPct val="0"/>
              </a:spcAft>
              <a:defRPr>
                <a:solidFill>
                  <a:schemeClr val="tx1"/>
                </a:solidFill>
                <a:latin typeface="Arial" charset="0"/>
              </a:defRPr>
            </a:lvl8pPr>
            <a:lvl9pPr marL="3935203" indent="-231483" eaLnBrk="0" fontAlgn="base" hangingPunct="0">
              <a:spcBef>
                <a:spcPct val="0"/>
              </a:spcBef>
              <a:spcAft>
                <a:spcPct val="0"/>
              </a:spcAft>
              <a:defRPr>
                <a:solidFill>
                  <a:schemeClr val="tx1"/>
                </a:solidFill>
                <a:latin typeface="Arial" charset="0"/>
              </a:defRPr>
            </a:lvl9pPr>
          </a:lstStyle>
          <a:p>
            <a:pPr eaLnBrk="1" hangingPunct="1"/>
            <a:fld id="{968F3B09-FE03-4D2A-B12C-576FD03AF775}" type="slidenum">
              <a:rPr lang="en-US" altLang="en-US">
                <a:solidFill>
                  <a:srgbClr val="000000"/>
                </a:solidFill>
              </a:rPr>
              <a:pPr eaLnBrk="1" hangingPunct="1"/>
              <a:t>23</a:t>
            </a:fld>
            <a:endParaRPr lang="en-US" altLang="en-US">
              <a:solidFill>
                <a:srgbClr val="000000"/>
              </a:solidFill>
            </a:endParaRPr>
          </a:p>
        </p:txBody>
      </p:sp>
    </p:spTree>
    <p:extLst>
      <p:ext uri="{BB962C8B-B14F-4D97-AF65-F5344CB8AC3E}">
        <p14:creationId xmlns:p14="http://schemas.microsoft.com/office/powerpoint/2010/main" val="329187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316038" y="1133475"/>
            <a:ext cx="4076700" cy="3059113"/>
          </a:xfrm>
          <a:ln/>
        </p:spPr>
      </p:sp>
      <p:sp>
        <p:nvSpPr>
          <p:cNvPr id="88067" name="Notes Placeholder 2"/>
          <p:cNvSpPr>
            <a:spLocks noGrp="1"/>
          </p:cNvSpPr>
          <p:nvPr>
            <p:ph type="body" idx="1"/>
          </p:nvPr>
        </p:nvSpPr>
        <p:spPr>
          <a:noFill/>
        </p:spPr>
        <p:txBody>
          <a:bodyPr/>
          <a:lstStyle/>
          <a:p>
            <a:pPr eaLnBrk="1" hangingPunct="1">
              <a:spcBef>
                <a:spcPct val="0"/>
              </a:spcBef>
            </a:pPr>
            <a:r>
              <a:rPr lang="en-US" altLang="en-US" smtClean="0">
                <a:ea typeface="ＭＳ Ｐゴシック" pitchFamily="34" charset="-128"/>
              </a:rPr>
              <a:t>Welcome! This is a quick overview of the basic features of the cluster call software.</a:t>
            </a:r>
          </a:p>
        </p:txBody>
      </p:sp>
      <p:sp>
        <p:nvSpPr>
          <p:cNvPr id="880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52319" indent="-289353" eaLnBrk="0" hangingPunct="0">
              <a:defRPr>
                <a:solidFill>
                  <a:schemeClr val="tx1"/>
                </a:solidFill>
                <a:latin typeface="Arial" charset="0"/>
              </a:defRPr>
            </a:lvl2pPr>
            <a:lvl3pPr marL="1157413" indent="-231483" eaLnBrk="0" hangingPunct="0">
              <a:defRPr>
                <a:solidFill>
                  <a:schemeClr val="tx1"/>
                </a:solidFill>
                <a:latin typeface="Arial" charset="0"/>
              </a:defRPr>
            </a:lvl3pPr>
            <a:lvl4pPr marL="1620377" indent="-231483" eaLnBrk="0" hangingPunct="0">
              <a:defRPr>
                <a:solidFill>
                  <a:schemeClr val="tx1"/>
                </a:solidFill>
                <a:latin typeface="Arial" charset="0"/>
              </a:defRPr>
            </a:lvl4pPr>
            <a:lvl5pPr marL="2083343" indent="-231483" eaLnBrk="0" hangingPunct="0">
              <a:defRPr>
                <a:solidFill>
                  <a:schemeClr val="tx1"/>
                </a:solidFill>
                <a:latin typeface="Arial" charset="0"/>
              </a:defRPr>
            </a:lvl5pPr>
            <a:lvl6pPr marL="2546309" indent="-231483" eaLnBrk="0" fontAlgn="base" hangingPunct="0">
              <a:spcBef>
                <a:spcPct val="0"/>
              </a:spcBef>
              <a:spcAft>
                <a:spcPct val="0"/>
              </a:spcAft>
              <a:defRPr>
                <a:solidFill>
                  <a:schemeClr val="tx1"/>
                </a:solidFill>
                <a:latin typeface="Arial" charset="0"/>
              </a:defRPr>
            </a:lvl6pPr>
            <a:lvl7pPr marL="3009273" indent="-231483" eaLnBrk="0" fontAlgn="base" hangingPunct="0">
              <a:spcBef>
                <a:spcPct val="0"/>
              </a:spcBef>
              <a:spcAft>
                <a:spcPct val="0"/>
              </a:spcAft>
              <a:defRPr>
                <a:solidFill>
                  <a:schemeClr val="tx1"/>
                </a:solidFill>
                <a:latin typeface="Arial" charset="0"/>
              </a:defRPr>
            </a:lvl7pPr>
            <a:lvl8pPr marL="3472239" indent="-231483" eaLnBrk="0" fontAlgn="base" hangingPunct="0">
              <a:spcBef>
                <a:spcPct val="0"/>
              </a:spcBef>
              <a:spcAft>
                <a:spcPct val="0"/>
              </a:spcAft>
              <a:defRPr>
                <a:solidFill>
                  <a:schemeClr val="tx1"/>
                </a:solidFill>
                <a:latin typeface="Arial" charset="0"/>
              </a:defRPr>
            </a:lvl8pPr>
            <a:lvl9pPr marL="3935203" indent="-231483" eaLnBrk="0" fontAlgn="base" hangingPunct="0">
              <a:spcBef>
                <a:spcPct val="0"/>
              </a:spcBef>
              <a:spcAft>
                <a:spcPct val="0"/>
              </a:spcAft>
              <a:defRPr>
                <a:solidFill>
                  <a:schemeClr val="tx1"/>
                </a:solidFill>
                <a:latin typeface="Arial" charset="0"/>
              </a:defRPr>
            </a:lvl9pPr>
          </a:lstStyle>
          <a:p>
            <a:pPr eaLnBrk="1" hangingPunct="1"/>
            <a:fld id="{968F3B09-FE03-4D2A-B12C-576FD03AF775}" type="slidenum">
              <a:rPr lang="en-US" altLang="en-US">
                <a:solidFill>
                  <a:srgbClr val="000000"/>
                </a:solidFill>
              </a:rPr>
              <a:pPr eaLnBrk="1" hangingPunct="1"/>
              <a:t>24</a:t>
            </a:fld>
            <a:endParaRPr lang="en-US" altLang="en-US">
              <a:solidFill>
                <a:srgbClr val="000000"/>
              </a:solidFill>
            </a:endParaRPr>
          </a:p>
        </p:txBody>
      </p:sp>
    </p:spTree>
    <p:extLst>
      <p:ext uri="{BB962C8B-B14F-4D97-AF65-F5344CB8AC3E}">
        <p14:creationId xmlns:p14="http://schemas.microsoft.com/office/powerpoint/2010/main" val="857028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dirty="0" smtClean="0"/>
              <a:t>Thank you Jane and Warren for organizing this forum</a:t>
            </a:r>
            <a:r>
              <a:rPr lang="en-US" baseline="0" dirty="0" smtClean="0"/>
              <a:t>. </a:t>
            </a:r>
          </a:p>
          <a:p>
            <a:pPr marL="232943" indent="-232943">
              <a:buAutoNum type="arabicPeriod"/>
            </a:pPr>
            <a:r>
              <a:rPr lang="en-US" baseline="0" dirty="0" smtClean="0"/>
              <a:t>Like other members of Green Lands Blue Waters and the Pasture Project…</a:t>
            </a:r>
            <a:endParaRPr lang="en-US" dirty="0" smtClean="0"/>
          </a:p>
          <a:p>
            <a:pPr marL="232943" indent="-232943">
              <a:buAutoNum type="arabicPeriod"/>
            </a:pPr>
            <a:r>
              <a:rPr lang="en-US" dirty="0" smtClean="0"/>
              <a:t>LSP is striving to help farmers and landowners act on their personal ethics</a:t>
            </a:r>
            <a:r>
              <a:rPr lang="en-US" baseline="0" dirty="0" smtClean="0"/>
              <a:t> in how and what decisions they make about their land. </a:t>
            </a:r>
          </a:p>
          <a:p>
            <a:pPr marL="232943" indent="-232943">
              <a:buAutoNum type="arabicPeriod"/>
            </a:pPr>
            <a:r>
              <a:rPr lang="en-US" baseline="0" dirty="0" smtClean="0"/>
              <a:t>We put a lot of emphasis on covered soil, on roots in the ground, and on the role livestock plays –</a:t>
            </a:r>
          </a:p>
          <a:p>
            <a:pPr marL="232943" indent="-232943">
              <a:buAutoNum type="arabicPeriod"/>
            </a:pPr>
            <a:r>
              <a:rPr lang="en-US" baseline="0" dirty="0" smtClean="0"/>
              <a:t>on a given farm and in the community.</a:t>
            </a:r>
          </a:p>
        </p:txBody>
      </p:sp>
      <p:sp>
        <p:nvSpPr>
          <p:cNvPr id="4" name="Slide Number Placeholder 3"/>
          <p:cNvSpPr>
            <a:spLocks noGrp="1"/>
          </p:cNvSpPr>
          <p:nvPr>
            <p:ph type="sldNum" sz="quarter" idx="10"/>
          </p:nvPr>
        </p:nvSpPr>
        <p:spPr/>
        <p:txBody>
          <a:bodyPr/>
          <a:lstStyle/>
          <a:p>
            <a:fld id="{2D9A2E87-540E-48A6-9B04-041FDC9BED83}" type="slidenum">
              <a:rPr lang="en-US" smtClean="0"/>
              <a:t>25</a:t>
            </a:fld>
            <a:endParaRPr lang="en-US"/>
          </a:p>
        </p:txBody>
      </p:sp>
    </p:spTree>
    <p:extLst>
      <p:ext uri="{BB962C8B-B14F-4D97-AF65-F5344CB8AC3E}">
        <p14:creationId xmlns:p14="http://schemas.microsoft.com/office/powerpoint/2010/main" val="144557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baseline="0" dirty="0" smtClean="0"/>
              <a:t>And as have many of you, we have found a ready audience in women farmers and landowners …</a:t>
            </a:r>
          </a:p>
          <a:p>
            <a:pPr marL="232943" indent="-232943">
              <a:buAutoNum type="arabicPeriod"/>
            </a:pPr>
            <a:r>
              <a:rPr lang="en-US" baseline="0" dirty="0" smtClean="0"/>
              <a:t>Who own plenty of land just prime for active conservation and good farming.</a:t>
            </a:r>
          </a:p>
        </p:txBody>
      </p:sp>
      <p:sp>
        <p:nvSpPr>
          <p:cNvPr id="4" name="Slide Number Placeholder 3"/>
          <p:cNvSpPr>
            <a:spLocks noGrp="1"/>
          </p:cNvSpPr>
          <p:nvPr>
            <p:ph type="sldNum" sz="quarter" idx="10"/>
          </p:nvPr>
        </p:nvSpPr>
        <p:spPr/>
        <p:txBody>
          <a:bodyPr/>
          <a:lstStyle/>
          <a:p>
            <a:fld id="{2D9A2E87-540E-48A6-9B04-041FDC9BED83}" type="slidenum">
              <a:rPr lang="en-US" smtClean="0"/>
              <a:t>26</a:t>
            </a:fld>
            <a:endParaRPr lang="en-US"/>
          </a:p>
        </p:txBody>
      </p:sp>
    </p:spTree>
    <p:extLst>
      <p:ext uri="{BB962C8B-B14F-4D97-AF65-F5344CB8AC3E}">
        <p14:creationId xmlns:p14="http://schemas.microsoft.com/office/powerpoint/2010/main" val="1092938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baseline="0" dirty="0" smtClean="0"/>
              <a:t>These women have a desire to manage it well – even better - but many have very little or no experience making these kinds of decisions.</a:t>
            </a:r>
          </a:p>
          <a:p>
            <a:pPr marL="232943" indent="-232943">
              <a:buAutoNum type="arabicPeriod"/>
            </a:pPr>
            <a:r>
              <a:rPr lang="en-US" baseline="0" dirty="0" smtClean="0"/>
              <a:t>That was the role of their husbands, their grandpas or brothers, even long-time tenants.</a:t>
            </a:r>
          </a:p>
          <a:p>
            <a:pPr marL="232943" indent="-232943">
              <a:buAutoNum type="arabicPeriod"/>
            </a:pPr>
            <a:r>
              <a:rPr lang="en-US" baseline="0" dirty="0" smtClean="0"/>
              <a:t>But as land ownership shifts, women are emerging </a:t>
            </a:r>
          </a:p>
          <a:p>
            <a:pPr marL="232943" indent="-232943">
              <a:buAutoNum type="arabicPeriod"/>
            </a:pPr>
            <a:r>
              <a:rPr lang="en-US" baseline="0" dirty="0" smtClean="0"/>
              <a:t>as nascent keepers of the family acreage…</a:t>
            </a:r>
          </a:p>
          <a:p>
            <a:pPr marL="232943" indent="-232943">
              <a:buAutoNum type="arabicPeriod"/>
            </a:pPr>
            <a:r>
              <a:rPr lang="en-US" baseline="0" dirty="0" smtClean="0"/>
              <a:t>Managing family trusts and in-laws…</a:t>
            </a:r>
          </a:p>
          <a:p>
            <a:pPr marL="232943" indent="-232943">
              <a:buAutoNum type="arabicPeriod"/>
            </a:pPr>
            <a:r>
              <a:rPr lang="en-US" baseline="0" dirty="0" smtClean="0"/>
              <a:t>Siblings and children</a:t>
            </a:r>
          </a:p>
          <a:p>
            <a:pPr marL="232943" indent="-232943">
              <a:buAutoNum type="arabicPeriod"/>
            </a:pPr>
            <a:r>
              <a:rPr lang="en-US" baseline="0" dirty="0" smtClean="0"/>
              <a:t>And stepping up to learn in ways they never did in their growing up years.</a:t>
            </a:r>
          </a:p>
          <a:p>
            <a:pPr marL="232943" indent="-232943">
              <a:buAutoNum type="arabicPeriod"/>
            </a:pPr>
            <a:r>
              <a:rPr lang="en-US" baseline="0" dirty="0" smtClean="0"/>
              <a:t>They are often willing AND able to strike a different balance between management practices and profit…</a:t>
            </a:r>
          </a:p>
          <a:p>
            <a:endParaRPr lang="en-US" dirty="0"/>
          </a:p>
        </p:txBody>
      </p:sp>
      <p:sp>
        <p:nvSpPr>
          <p:cNvPr id="4" name="Slide Number Placeholder 3"/>
          <p:cNvSpPr>
            <a:spLocks noGrp="1"/>
          </p:cNvSpPr>
          <p:nvPr>
            <p:ph type="sldNum" sz="quarter" idx="10"/>
          </p:nvPr>
        </p:nvSpPr>
        <p:spPr/>
        <p:txBody>
          <a:bodyPr/>
          <a:lstStyle/>
          <a:p>
            <a:fld id="{2D9A2E87-540E-48A6-9B04-041FDC9BED83}" type="slidenum">
              <a:rPr lang="en-US" smtClean="0"/>
              <a:t>27</a:t>
            </a:fld>
            <a:endParaRPr lang="en-US"/>
          </a:p>
        </p:txBody>
      </p:sp>
    </p:spTree>
    <p:extLst>
      <p:ext uri="{BB962C8B-B14F-4D97-AF65-F5344CB8AC3E}">
        <p14:creationId xmlns:p14="http://schemas.microsoft.com/office/powerpoint/2010/main" val="2184592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371600" y="1143000"/>
            <a:ext cx="4114800" cy="3086100"/>
          </a:xfrm>
          <a:ln/>
        </p:spPr>
      </p:sp>
      <p:sp>
        <p:nvSpPr>
          <p:cNvPr id="89091" name="Notes Placeholder 2"/>
          <p:cNvSpPr>
            <a:spLocks noGrp="1"/>
          </p:cNvSpPr>
          <p:nvPr>
            <p:ph type="body" idx="1"/>
          </p:nvPr>
        </p:nvSpPr>
        <p:spPr>
          <a:noFill/>
        </p:spPr>
        <p:txBody>
          <a:bodyPr/>
          <a:lstStyle/>
          <a:p>
            <a:pPr eaLnBrk="1" hangingPunct="1">
              <a:spcBef>
                <a:spcPct val="0"/>
              </a:spcBef>
            </a:pPr>
            <a:r>
              <a:rPr lang="en-US" altLang="en-US" smtClean="0">
                <a:ea typeface="ＭＳ Ｐゴシック" pitchFamily="34" charset="-128"/>
              </a:rPr>
              <a:t>Your screen should look something like this.</a:t>
            </a:r>
          </a:p>
        </p:txBody>
      </p:sp>
      <p:sp>
        <p:nvSpPr>
          <p:cNvPr id="8909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18F9183E-A7CF-4D75-B6D5-3708A27D02D3}" type="slidenum">
              <a:rPr lang="en-US" altLang="en-US">
                <a:solidFill>
                  <a:srgbClr val="000000"/>
                </a:solidFill>
              </a:rPr>
              <a:pPr eaLnBrk="1" hangingPunct="1"/>
              <a:t>4</a:t>
            </a:fld>
            <a:endParaRPr lang="en-US" altLang="en-US">
              <a:solidFill>
                <a:srgbClr val="000000"/>
              </a:solidFill>
            </a:endParaRPr>
          </a:p>
        </p:txBody>
      </p:sp>
    </p:spTree>
    <p:extLst>
      <p:ext uri="{BB962C8B-B14F-4D97-AF65-F5344CB8AC3E}">
        <p14:creationId xmlns:p14="http://schemas.microsoft.com/office/powerpoint/2010/main" val="4048357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baseline="0" dirty="0" smtClean="0"/>
              <a:t>They typically don’t speak what one woman called “farm-guy-ese” …</a:t>
            </a:r>
          </a:p>
          <a:p>
            <a:pPr marL="232943" indent="-232943">
              <a:buAutoNum type="arabicPeriod"/>
            </a:pPr>
            <a:r>
              <a:rPr lang="en-US" baseline="0" dirty="0" smtClean="0"/>
              <a:t>Some will have had off-putting experiences with ag professionals…</a:t>
            </a:r>
          </a:p>
          <a:p>
            <a:pPr marL="232943" indent="-232943">
              <a:buAutoNum type="arabicPeriod"/>
            </a:pPr>
            <a:r>
              <a:rPr lang="en-US" baseline="0" dirty="0" smtClean="0"/>
              <a:t>Or never set foot in an ag service center.</a:t>
            </a:r>
          </a:p>
          <a:p>
            <a:endParaRPr lang="en-US" dirty="0"/>
          </a:p>
        </p:txBody>
      </p:sp>
      <p:sp>
        <p:nvSpPr>
          <p:cNvPr id="4" name="Slide Number Placeholder 3"/>
          <p:cNvSpPr>
            <a:spLocks noGrp="1"/>
          </p:cNvSpPr>
          <p:nvPr>
            <p:ph type="sldNum" sz="quarter" idx="10"/>
          </p:nvPr>
        </p:nvSpPr>
        <p:spPr/>
        <p:txBody>
          <a:bodyPr/>
          <a:lstStyle/>
          <a:p>
            <a:fld id="{2D9A2E87-540E-48A6-9B04-041FDC9BED83}" type="slidenum">
              <a:rPr lang="en-US" smtClean="0"/>
              <a:t>28</a:t>
            </a:fld>
            <a:endParaRPr lang="en-US"/>
          </a:p>
        </p:txBody>
      </p:sp>
    </p:spTree>
    <p:extLst>
      <p:ext uri="{BB962C8B-B14F-4D97-AF65-F5344CB8AC3E}">
        <p14:creationId xmlns:p14="http://schemas.microsoft.com/office/powerpoint/2010/main" val="3534467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defTabSz="931774">
              <a:buFontTx/>
              <a:buAutoNum type="arabicPeriod"/>
              <a:defRPr/>
            </a:pPr>
            <a:r>
              <a:rPr lang="en-US" baseline="0" dirty="0" smtClean="0"/>
              <a:t>And many of them really enjoy learning in the comfort of other women.</a:t>
            </a:r>
          </a:p>
          <a:p>
            <a:pPr marL="232943" indent="-232943">
              <a:buAutoNum type="arabicPeriod"/>
            </a:pPr>
            <a:r>
              <a:rPr lang="en-US" baseline="0" dirty="0" smtClean="0"/>
              <a:t>We credit Iowa’s Women, Food and Agriculture Network for raising up the learning circle method of conservation outreach to women…</a:t>
            </a:r>
          </a:p>
          <a:p>
            <a:pPr marL="232943" indent="-232943">
              <a:buAutoNum type="arabicPeriod"/>
            </a:pPr>
            <a:r>
              <a:rPr lang="en-US" baseline="0" dirty="0" smtClean="0"/>
              <a:t>And for designing an effective curriculum presented as a series of lessons (reference at end).</a:t>
            </a:r>
          </a:p>
          <a:p>
            <a:pPr marL="232943" indent="-232943">
              <a:buAutoNum type="arabicPeriod"/>
            </a:pPr>
            <a:r>
              <a:rPr lang="en-US" baseline="0" dirty="0" smtClean="0"/>
              <a:t>Like WFAN, LSP has noted the willingness of women to verbalize stewardship values …</a:t>
            </a:r>
          </a:p>
          <a:p>
            <a:pPr marL="232943" indent="-232943">
              <a:buAutoNum type="arabicPeriod"/>
            </a:pPr>
            <a:r>
              <a:rPr lang="en-US" baseline="0" dirty="0" smtClean="0"/>
              <a:t>And also their unique needs when it comes to learning and asserting their preferences for the land.</a:t>
            </a:r>
          </a:p>
          <a:p>
            <a:pPr marL="232943" indent="-232943">
              <a:buAutoNum type="arabicPeriod"/>
            </a:pPr>
            <a:r>
              <a:rPr lang="en-US" baseline="0" dirty="0" smtClean="0"/>
              <a:t>We started with the WFAN curriculum and although we’ve largely moved on from it, </a:t>
            </a:r>
          </a:p>
          <a:p>
            <a:pPr marL="232943" indent="-232943">
              <a:buAutoNum type="arabicPeriod"/>
            </a:pPr>
            <a:r>
              <a:rPr lang="en-US" baseline="0" dirty="0" smtClean="0"/>
              <a:t>We are clear about our shared goals: to help women move figuratively from the back of the room …</a:t>
            </a:r>
          </a:p>
          <a:p>
            <a:pPr marL="232943" indent="-232943">
              <a:buAutoNum type="arabicPeriod"/>
            </a:pPr>
            <a:r>
              <a:rPr lang="en-US" baseline="0" dirty="0" smtClean="0"/>
              <a:t>To articulate what’s most important to them about their land and …</a:t>
            </a:r>
          </a:p>
          <a:p>
            <a:pPr marL="232943" indent="-232943">
              <a:buAutoNum type="arabicPeriod"/>
            </a:pPr>
            <a:r>
              <a:rPr lang="en-US" baseline="0" dirty="0" smtClean="0"/>
              <a:t>And do something about it…</a:t>
            </a:r>
          </a:p>
          <a:p>
            <a:pPr marL="232943" indent="-232943">
              <a:buAutoNum type="arabicPeriod"/>
            </a:pPr>
            <a:r>
              <a:rPr lang="en-US" baseline="0" dirty="0" smtClean="0"/>
              <a:t>That looks closer to more farmers growing crops &amp; livestock, good fishing, and plenty of songbirds.</a:t>
            </a:r>
            <a:endParaRPr lang="en-US" dirty="0"/>
          </a:p>
        </p:txBody>
      </p:sp>
      <p:sp>
        <p:nvSpPr>
          <p:cNvPr id="4" name="Slide Number Placeholder 3"/>
          <p:cNvSpPr>
            <a:spLocks noGrp="1"/>
          </p:cNvSpPr>
          <p:nvPr>
            <p:ph type="sldNum" sz="quarter" idx="10"/>
          </p:nvPr>
        </p:nvSpPr>
        <p:spPr/>
        <p:txBody>
          <a:bodyPr/>
          <a:lstStyle/>
          <a:p>
            <a:fld id="{2D9A2E87-540E-48A6-9B04-041FDC9BED83}" type="slidenum">
              <a:rPr lang="en-US" smtClean="0"/>
              <a:t>29</a:t>
            </a:fld>
            <a:endParaRPr lang="en-US"/>
          </a:p>
        </p:txBody>
      </p:sp>
    </p:spTree>
    <p:extLst>
      <p:ext uri="{BB962C8B-B14F-4D97-AF65-F5344CB8AC3E}">
        <p14:creationId xmlns:p14="http://schemas.microsoft.com/office/powerpoint/2010/main" val="1905214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baseline="0" dirty="0" smtClean="0"/>
              <a:t>Let me turn specifically to the issues that especially bring us together, those related to grazing.</a:t>
            </a:r>
          </a:p>
          <a:p>
            <a:pPr marL="232943" indent="-232943">
              <a:buAutoNum type="arabicPeriod"/>
            </a:pPr>
            <a:r>
              <a:rPr lang="en-US" baseline="0" dirty="0" smtClean="0"/>
              <a:t>When you bring up livestock in a group of these women, </a:t>
            </a:r>
          </a:p>
          <a:p>
            <a:pPr marL="232943" indent="-232943">
              <a:buAutoNum type="arabicPeriod"/>
            </a:pPr>
            <a:r>
              <a:rPr lang="en-US" baseline="0" dirty="0" smtClean="0"/>
              <a:t>it typically elicits head shaking and mutterings of “fences,” “winter,” “bulls.”</a:t>
            </a:r>
          </a:p>
          <a:p>
            <a:pPr marL="232943" indent="-232943">
              <a:buAutoNum type="arabicPeriod"/>
            </a:pPr>
            <a:r>
              <a:rPr lang="en-US" baseline="0" dirty="0" smtClean="0"/>
              <a:t>These are not issues unique to women who own land!</a:t>
            </a:r>
          </a:p>
          <a:p>
            <a:pPr marL="232943" indent="-232943">
              <a:buAutoNum type="arabicPeriod"/>
            </a:pPr>
            <a:r>
              <a:rPr lang="en-US" baseline="0" dirty="0" smtClean="0"/>
              <a:t>Plenty of women grew up within this context so that though they may not be raising animals now, they know the value of pasture and livestock for erosion control, stream health, aesthetics, wildlife habitat, and more.</a:t>
            </a:r>
          </a:p>
          <a:p>
            <a:pPr marL="232943" indent="-232943">
              <a:buAutoNum type="arabicPeriod"/>
            </a:pPr>
            <a:r>
              <a:rPr lang="en-US" baseline="0" dirty="0" smtClean="0"/>
              <a:t>But if they are renting out their land …</a:t>
            </a:r>
          </a:p>
          <a:p>
            <a:pPr marL="232943" indent="-232943">
              <a:buAutoNum type="arabicPeriod"/>
            </a:pPr>
            <a:endParaRPr lang="en-US" baseline="0" dirty="0" smtClean="0"/>
          </a:p>
        </p:txBody>
      </p:sp>
      <p:sp>
        <p:nvSpPr>
          <p:cNvPr id="4" name="Slide Number Placeholder 3"/>
          <p:cNvSpPr>
            <a:spLocks noGrp="1"/>
          </p:cNvSpPr>
          <p:nvPr>
            <p:ph type="sldNum" sz="quarter" idx="10"/>
          </p:nvPr>
        </p:nvSpPr>
        <p:spPr/>
        <p:txBody>
          <a:bodyPr/>
          <a:lstStyle/>
          <a:p>
            <a:fld id="{2D9A2E87-540E-48A6-9B04-041FDC9BED83}" type="slidenum">
              <a:rPr lang="en-US" smtClean="0"/>
              <a:t>30</a:t>
            </a:fld>
            <a:endParaRPr lang="en-US"/>
          </a:p>
        </p:txBody>
      </p:sp>
    </p:spTree>
    <p:extLst>
      <p:ext uri="{BB962C8B-B14F-4D97-AF65-F5344CB8AC3E}">
        <p14:creationId xmlns:p14="http://schemas.microsoft.com/office/powerpoint/2010/main" val="1281921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baseline="0" dirty="0" smtClean="0"/>
              <a:t>They probably aren’t moving fence.</a:t>
            </a:r>
          </a:p>
          <a:p>
            <a:pPr marL="232943" indent="-232943">
              <a:buAutoNum type="arabicPeriod"/>
            </a:pPr>
            <a:r>
              <a:rPr lang="en-US" baseline="0" dirty="0" smtClean="0"/>
              <a:t>They do know the challenge of tenants…</a:t>
            </a:r>
          </a:p>
          <a:p>
            <a:pPr marL="232943" indent="-232943">
              <a:buAutoNum type="arabicPeriod"/>
            </a:pPr>
            <a:r>
              <a:rPr lang="en-US" baseline="0" dirty="0" smtClean="0"/>
              <a:t>The expectation to be nice...</a:t>
            </a:r>
          </a:p>
          <a:p>
            <a:pPr marL="232943" indent="-232943">
              <a:buAutoNum type="arabicPeriod"/>
            </a:pPr>
            <a:r>
              <a:rPr lang="en-US" i="1" baseline="0" dirty="0" smtClean="0"/>
              <a:t>(As though asserting </a:t>
            </a:r>
            <a:r>
              <a:rPr lang="en-US" i="1" u="sng" baseline="0" dirty="0" smtClean="0"/>
              <a:t>their</a:t>
            </a:r>
            <a:r>
              <a:rPr lang="en-US" i="1" baseline="0" dirty="0" smtClean="0"/>
              <a:t> expectations for </a:t>
            </a:r>
            <a:r>
              <a:rPr lang="en-US" i="1" u="sng" baseline="0" dirty="0" smtClean="0"/>
              <a:t>their</a:t>
            </a:r>
            <a:r>
              <a:rPr lang="en-US" i="1" baseline="0" dirty="0" smtClean="0"/>
              <a:t> land is anything else!)</a:t>
            </a:r>
          </a:p>
          <a:p>
            <a:pPr marL="232943" indent="-232943">
              <a:buAutoNum type="arabicPeriod"/>
            </a:pPr>
            <a:r>
              <a:rPr lang="en-US" baseline="0" dirty="0" smtClean="0"/>
              <a:t>And sometimes the fear of losing the guy who plows their driveway in winter </a:t>
            </a:r>
          </a:p>
          <a:p>
            <a:pPr marL="232943" indent="-232943">
              <a:buAutoNum type="arabicPeriod"/>
            </a:pPr>
            <a:r>
              <a:rPr lang="en-US" baseline="0" dirty="0" smtClean="0"/>
              <a:t>even if he plows over the grassy waterways in spring.</a:t>
            </a:r>
          </a:p>
          <a:p>
            <a:pPr marL="232943" indent="-232943">
              <a:buAutoNum type="arabicPeriod"/>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D9A2E87-540E-48A6-9B04-041FDC9BED83}" type="slidenum">
              <a:rPr lang="en-US" smtClean="0"/>
              <a:t>31</a:t>
            </a:fld>
            <a:endParaRPr lang="en-US"/>
          </a:p>
        </p:txBody>
      </p:sp>
    </p:spTree>
    <p:extLst>
      <p:ext uri="{BB962C8B-B14F-4D97-AF65-F5344CB8AC3E}">
        <p14:creationId xmlns:p14="http://schemas.microsoft.com/office/powerpoint/2010/main" val="449546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baseline="0" dirty="0" smtClean="0"/>
              <a:t>It hasn’t necessarily occurred to them that someone else could pasture animals there…</a:t>
            </a:r>
          </a:p>
          <a:p>
            <a:pPr marL="232943" indent="-232943">
              <a:buAutoNum type="arabicPeriod"/>
            </a:pPr>
            <a:r>
              <a:rPr lang="en-US" baseline="0" dirty="0" smtClean="0"/>
              <a:t>Either to start grazing or\to expand an operation.</a:t>
            </a:r>
          </a:p>
          <a:p>
            <a:pPr marL="232943" indent="-232943">
              <a:buAutoNum type="arabicPeriod"/>
            </a:pPr>
            <a:r>
              <a:rPr lang="en-US" baseline="0" dirty="0" smtClean="0"/>
              <a:t>And as with many male landowners, a good signed lease is often little more than a good idea.</a:t>
            </a:r>
          </a:p>
          <a:p>
            <a:pPr marL="232943" indent="-232943">
              <a:buAutoNum type="arabicPeriod"/>
            </a:pPr>
            <a:endParaRPr lang="en-US" baseline="0" dirty="0" smtClean="0"/>
          </a:p>
          <a:p>
            <a:pPr marL="232943" indent="-232943">
              <a:buAutoNum type="arabicPeriod"/>
            </a:pPr>
            <a:r>
              <a:rPr lang="en-US" baseline="0" dirty="0" smtClean="0"/>
              <a:t>So there is plenty of room to reach out with grazing expertise in non-Farm-Guy-ese language.</a:t>
            </a:r>
          </a:p>
          <a:p>
            <a:pPr marL="232943" indent="-232943">
              <a:buAutoNum type="arabicPeriod"/>
            </a:pPr>
            <a:r>
              <a:rPr lang="en-US" baseline="0" dirty="0" smtClean="0"/>
              <a:t>I find women </a:t>
            </a:r>
            <a:r>
              <a:rPr lang="en-US" i="1" baseline="0" dirty="0" smtClean="0"/>
              <a:t>very</a:t>
            </a:r>
            <a:r>
              <a:rPr lang="en-US" baseline="0" dirty="0" smtClean="0"/>
              <a:t> responsive to some important first questions:</a:t>
            </a:r>
          </a:p>
          <a:p>
            <a:pPr marL="232943" indent="-232943">
              <a:buAutoNum type="arabicPeriod"/>
            </a:pPr>
            <a:r>
              <a:rPr lang="en-US" baseline="0" dirty="0" smtClean="0"/>
              <a:t>How do livestock and pasture and grazing</a:t>
            </a:r>
          </a:p>
          <a:p>
            <a:pPr marL="232943" indent="-232943">
              <a:buAutoNum type="arabicPeriod"/>
            </a:pPr>
            <a:r>
              <a:rPr lang="en-US" baseline="0" dirty="0" smtClean="0"/>
              <a:t>Address her stewardship priorities?</a:t>
            </a:r>
          </a:p>
          <a:p>
            <a:pPr marL="232943" indent="-232943">
              <a:buAutoNum type="arabicPeriod"/>
            </a:pPr>
            <a:r>
              <a:rPr lang="en-US" baseline="0" dirty="0" smtClean="0"/>
              <a:t>What else is inspiring her:</a:t>
            </a:r>
          </a:p>
          <a:p>
            <a:pPr marL="232943" indent="-232943">
              <a:buAutoNum type="arabicPeriod"/>
            </a:pPr>
            <a:r>
              <a:rPr lang="en-US" baseline="0" dirty="0" smtClean="0"/>
              <a:t>Is there a neighbor or a beginning farmer she hopes to help? </a:t>
            </a:r>
          </a:p>
          <a:p>
            <a:pPr marL="232943" indent="-232943">
              <a:buAutoNum type="arabicPeriod"/>
            </a:pPr>
            <a:r>
              <a:rPr lang="en-US" baseline="0" dirty="0" smtClean="0"/>
              <a:t>Are there income needs?</a:t>
            </a:r>
          </a:p>
          <a:p>
            <a:pPr marL="232943" indent="-232943">
              <a:buAutoNum type="arabicPeriod"/>
            </a:pPr>
            <a:r>
              <a:rPr lang="en-US" baseline="0" dirty="0" smtClean="0"/>
              <a:t>Does she want more songbirds, better hunting, a cleaner stream?</a:t>
            </a:r>
          </a:p>
          <a:p>
            <a:pPr marL="232943" indent="-232943" defTabSz="931774">
              <a:buFontTx/>
              <a:buAutoNum type="arabicPeriod"/>
              <a:defRPr/>
            </a:pPr>
            <a:r>
              <a:rPr lang="en-US" baseline="0" dirty="0" smtClean="0"/>
              <a:t>And also: what about calving on pasture, or having a stranger on her farm, and yes, the snow plow option? </a:t>
            </a:r>
          </a:p>
          <a:p>
            <a:pPr marL="232943" indent="-232943" defTabSz="931774">
              <a:buFontTx/>
              <a:buAutoNum type="arabicPeriod"/>
              <a:defRPr/>
            </a:pPr>
            <a:r>
              <a:rPr lang="en-US" baseline="0" dirty="0" smtClean="0"/>
              <a:t>How engaged does she want to be day to day?</a:t>
            </a:r>
          </a:p>
          <a:p>
            <a:pPr marL="232943" indent="-232943">
              <a:buAutoNum type="arabicPeriod"/>
            </a:pPr>
            <a:endParaRPr lang="en-US" baseline="0" dirty="0" smtClean="0"/>
          </a:p>
        </p:txBody>
      </p:sp>
      <p:sp>
        <p:nvSpPr>
          <p:cNvPr id="4" name="Slide Number Placeholder 3"/>
          <p:cNvSpPr>
            <a:spLocks noGrp="1"/>
          </p:cNvSpPr>
          <p:nvPr>
            <p:ph type="sldNum" sz="quarter" idx="10"/>
          </p:nvPr>
        </p:nvSpPr>
        <p:spPr/>
        <p:txBody>
          <a:bodyPr/>
          <a:lstStyle/>
          <a:p>
            <a:fld id="{2D9A2E87-540E-48A6-9B04-041FDC9BED83}" type="slidenum">
              <a:rPr lang="en-US" smtClean="0"/>
              <a:t>32</a:t>
            </a:fld>
            <a:endParaRPr lang="en-US"/>
          </a:p>
        </p:txBody>
      </p:sp>
    </p:spTree>
    <p:extLst>
      <p:ext uri="{BB962C8B-B14F-4D97-AF65-F5344CB8AC3E}">
        <p14:creationId xmlns:p14="http://schemas.microsoft.com/office/powerpoint/2010/main" val="2322833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baseline="0" dirty="0" smtClean="0"/>
              <a:t>And then there are the nitty-gritties: …</a:t>
            </a:r>
          </a:p>
          <a:p>
            <a:pPr marL="232943" indent="-232943">
              <a:buAutoNum type="arabicPeriod"/>
            </a:pPr>
            <a:r>
              <a:rPr lang="en-US" baseline="0" dirty="0" smtClean="0"/>
              <a:t>Does she have conservation plan? </a:t>
            </a:r>
          </a:p>
          <a:p>
            <a:pPr marL="232943" indent="-232943">
              <a:buAutoNum type="arabicPeriod"/>
            </a:pPr>
            <a:r>
              <a:rPr lang="en-US" baseline="0" dirty="0" smtClean="0"/>
              <a:t>…startup costs (</a:t>
            </a:r>
            <a:r>
              <a:rPr lang="en-US" baseline="0" dirty="0" err="1" smtClean="0"/>
              <a:t>incl</a:t>
            </a:r>
            <a:r>
              <a:rPr lang="en-US" baseline="0" dirty="0" smtClean="0"/>
              <a:t> transition from row crops to pasture)</a:t>
            </a:r>
          </a:p>
          <a:p>
            <a:pPr marL="232943" indent="-232943">
              <a:buAutoNum type="arabicPeriod"/>
            </a:pPr>
            <a:r>
              <a:rPr lang="en-US" baseline="0" dirty="0" smtClean="0"/>
              <a:t>…fencing/fence-builder + water + electricity</a:t>
            </a:r>
          </a:p>
          <a:p>
            <a:pPr marL="232943" indent="-232943">
              <a:buAutoNum type="arabicPeriod"/>
            </a:pPr>
            <a:r>
              <a:rPr lang="en-US" baseline="0" dirty="0" smtClean="0"/>
              <a:t>How to find a livestock producer and/or grazier in a custom or contract situation</a:t>
            </a:r>
          </a:p>
          <a:p>
            <a:pPr marL="232943" indent="-232943">
              <a:buAutoNum type="arabicPeriod"/>
            </a:pPr>
            <a:r>
              <a:rPr lang="en-US" baseline="0" dirty="0" smtClean="0"/>
              <a:t>What about a sensible </a:t>
            </a:r>
            <a:r>
              <a:rPr lang="en-US" i="1" baseline="0" dirty="0" smtClean="0"/>
              <a:t>and signed </a:t>
            </a:r>
            <a:r>
              <a:rPr lang="en-US" baseline="0" dirty="0" smtClean="0"/>
              <a:t>lease</a:t>
            </a:r>
          </a:p>
          <a:p>
            <a:pPr marL="232943" indent="-232943">
              <a:buAutoNum type="arabicPeriod"/>
            </a:pPr>
            <a:r>
              <a:rPr lang="en-US" baseline="0" dirty="0" smtClean="0"/>
              <a:t>What are the programs to help her financially</a:t>
            </a:r>
          </a:p>
          <a:p>
            <a:endParaRPr lang="en-US" dirty="0"/>
          </a:p>
        </p:txBody>
      </p:sp>
      <p:sp>
        <p:nvSpPr>
          <p:cNvPr id="4" name="Slide Number Placeholder 3"/>
          <p:cNvSpPr>
            <a:spLocks noGrp="1"/>
          </p:cNvSpPr>
          <p:nvPr>
            <p:ph type="sldNum" sz="quarter" idx="10"/>
          </p:nvPr>
        </p:nvSpPr>
        <p:spPr/>
        <p:txBody>
          <a:bodyPr/>
          <a:lstStyle/>
          <a:p>
            <a:fld id="{2D9A2E87-540E-48A6-9B04-041FDC9BED83}" type="slidenum">
              <a:rPr lang="en-US" smtClean="0"/>
              <a:t>33</a:t>
            </a:fld>
            <a:endParaRPr lang="en-US"/>
          </a:p>
        </p:txBody>
      </p:sp>
    </p:spTree>
    <p:extLst>
      <p:ext uri="{BB962C8B-B14F-4D97-AF65-F5344CB8AC3E}">
        <p14:creationId xmlns:p14="http://schemas.microsoft.com/office/powerpoint/2010/main" val="3216909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baseline="0" dirty="0" smtClean="0"/>
              <a:t>We’ve hosted meetings with women farmers and landowners…</a:t>
            </a:r>
          </a:p>
          <a:p>
            <a:pPr marL="232943" indent="-232943">
              <a:buAutoNum type="arabicPeriod"/>
            </a:pPr>
            <a:r>
              <a:rPr lang="en-US" baseline="0" dirty="0" smtClean="0"/>
              <a:t>On some of those issues and many others - agronomic, soil science, conservation, and stewardship.</a:t>
            </a:r>
          </a:p>
          <a:p>
            <a:pPr marL="232943" indent="-232943">
              <a:buAutoNum type="arabicPeriod"/>
            </a:pPr>
            <a:r>
              <a:rPr lang="en-US" baseline="0" dirty="0" smtClean="0"/>
              <a:t>They tend to have these characteristics:</a:t>
            </a:r>
          </a:p>
          <a:p>
            <a:pPr marL="232943" indent="-232943">
              <a:buAutoNum type="arabicPeriod"/>
            </a:pPr>
            <a:r>
              <a:rPr lang="en-US" baseline="0" dirty="0" smtClean="0"/>
              <a:t>…Start with values exercise as the foundation for the day’s work</a:t>
            </a:r>
          </a:p>
          <a:p>
            <a:pPr marL="232943" indent="-232943">
              <a:buAutoNum type="arabicPeriod"/>
            </a:pPr>
            <a:r>
              <a:rPr lang="en-US" baseline="0" dirty="0" smtClean="0"/>
              <a:t>…often on a farm, almost always a pretty site</a:t>
            </a:r>
          </a:p>
          <a:p>
            <a:pPr marL="232943" indent="-232943">
              <a:buAutoNum type="arabicPeriod"/>
            </a:pPr>
            <a:r>
              <a:rPr lang="en-US" baseline="0" dirty="0" smtClean="0"/>
              <a:t>…indoors and outside</a:t>
            </a:r>
          </a:p>
          <a:p>
            <a:pPr marL="232943" indent="-232943">
              <a:buAutoNum type="arabicPeriod"/>
            </a:pPr>
            <a:r>
              <a:rPr lang="en-US" baseline="0" dirty="0" smtClean="0"/>
              <a:t>…women only, at least at first: morning women, afternoon public field event; lawyer and soil scientist after women discussed their farms and values</a:t>
            </a:r>
          </a:p>
          <a:p>
            <a:pPr marL="232943" indent="-232943">
              <a:buAutoNum type="arabicPeriod"/>
            </a:pPr>
            <a:r>
              <a:rPr lang="en-US" baseline="0" dirty="0" smtClean="0"/>
              <a:t>Opportunities for women to think silently by themselves and then to work together</a:t>
            </a:r>
          </a:p>
          <a:p>
            <a:pPr marL="232943" indent="-232943">
              <a:buAutoNum type="arabicPeriod"/>
            </a:pPr>
            <a:r>
              <a:rPr lang="en-US" baseline="0" dirty="0" smtClean="0"/>
              <a:t>Very practical, what-next-oriented with a constant check-back to personal values as the guiding decision-maker.</a:t>
            </a:r>
          </a:p>
          <a:p>
            <a:pPr marL="232943" indent="-232943">
              <a:buAutoNum type="arabicPeriod"/>
            </a:pPr>
            <a:r>
              <a:rPr lang="en-US" baseline="0" dirty="0" smtClean="0"/>
              <a:t>By virtue of your interest in managed grazing, you’re standing up for more cover…</a:t>
            </a:r>
          </a:p>
          <a:p>
            <a:pPr marL="232943" indent="-232943">
              <a:buAutoNum type="arabicPeriod"/>
            </a:pPr>
            <a:r>
              <a:rPr lang="en-US" baseline="0" dirty="0" smtClean="0"/>
              <a:t>And more living roots in the ground.</a:t>
            </a:r>
          </a:p>
          <a:p>
            <a:pPr marL="232943" indent="-232943">
              <a:buAutoNum type="arabicPeriod"/>
            </a:pPr>
            <a:r>
              <a:rPr lang="en-US" baseline="0" dirty="0" smtClean="0"/>
              <a:t>Women farmers and landowners are a source of these landscape features…</a:t>
            </a:r>
          </a:p>
          <a:p>
            <a:pPr marL="232943" indent="-232943">
              <a:buAutoNum type="arabicPeriod"/>
            </a:pPr>
            <a:r>
              <a:rPr lang="en-US" baseline="0" dirty="0" smtClean="0"/>
              <a:t>IF we acknowledge that we’ll get their attention in different ways…</a:t>
            </a:r>
          </a:p>
          <a:p>
            <a:pPr marL="232943" indent="-232943">
              <a:buAutoNum type="arabicPeriod"/>
            </a:pPr>
            <a:r>
              <a:rPr lang="en-US" baseline="0" dirty="0" smtClean="0"/>
              <a:t>Apart from the familiar farm meetings delivered by men.</a:t>
            </a:r>
          </a:p>
          <a:p>
            <a:pPr marL="232943" indent="-232943">
              <a:buAutoNum type="arabicPeriod"/>
            </a:pPr>
            <a:r>
              <a:rPr lang="en-US" baseline="0" dirty="0" smtClean="0"/>
              <a:t>They could use our collective help – </a:t>
            </a:r>
          </a:p>
          <a:p>
            <a:pPr marL="232943" indent="-232943">
              <a:buAutoNum type="arabicPeriod"/>
            </a:pPr>
            <a:r>
              <a:rPr lang="en-US" baseline="0" dirty="0" smtClean="0"/>
              <a:t>and in turn, this group of farmers and landowners </a:t>
            </a:r>
          </a:p>
          <a:p>
            <a:pPr marL="232943" indent="-232943">
              <a:buAutoNum type="arabicPeriod"/>
            </a:pPr>
            <a:r>
              <a:rPr lang="en-US" baseline="0" dirty="0" smtClean="0"/>
              <a:t>could provide significant landscape change.</a:t>
            </a:r>
          </a:p>
          <a:p>
            <a:pPr marL="232943" indent="-232943">
              <a:buAutoNum type="arabicPeriod"/>
            </a:pPr>
            <a:endParaRPr lang="en-US" dirty="0"/>
          </a:p>
        </p:txBody>
      </p:sp>
      <p:sp>
        <p:nvSpPr>
          <p:cNvPr id="4" name="Slide Number Placeholder 3"/>
          <p:cNvSpPr>
            <a:spLocks noGrp="1"/>
          </p:cNvSpPr>
          <p:nvPr>
            <p:ph type="sldNum" sz="quarter" idx="10"/>
          </p:nvPr>
        </p:nvSpPr>
        <p:spPr/>
        <p:txBody>
          <a:bodyPr/>
          <a:lstStyle/>
          <a:p>
            <a:fld id="{2D9A2E87-540E-48A6-9B04-041FDC9BED83}" type="slidenum">
              <a:rPr lang="en-US" smtClean="0"/>
              <a:t>34</a:t>
            </a:fld>
            <a:endParaRPr lang="en-US"/>
          </a:p>
        </p:txBody>
      </p:sp>
    </p:spTree>
    <p:extLst>
      <p:ext uri="{BB962C8B-B14F-4D97-AF65-F5344CB8AC3E}">
        <p14:creationId xmlns:p14="http://schemas.microsoft.com/office/powerpoint/2010/main" val="2411647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curriculum designed and used regularly by WFAN. </a:t>
            </a:r>
            <a:endParaRPr lang="en-US" dirty="0"/>
          </a:p>
        </p:txBody>
      </p:sp>
      <p:sp>
        <p:nvSpPr>
          <p:cNvPr id="4" name="Slide Number Placeholder 3"/>
          <p:cNvSpPr>
            <a:spLocks noGrp="1"/>
          </p:cNvSpPr>
          <p:nvPr>
            <p:ph type="sldNum" sz="quarter" idx="10"/>
          </p:nvPr>
        </p:nvSpPr>
        <p:spPr/>
        <p:txBody>
          <a:bodyPr/>
          <a:lstStyle/>
          <a:p>
            <a:fld id="{2D9A2E87-540E-48A6-9B04-041FDC9BED83}" type="slidenum">
              <a:rPr lang="en-US" smtClean="0"/>
              <a:t>35</a:t>
            </a:fld>
            <a:endParaRPr lang="en-US"/>
          </a:p>
        </p:txBody>
      </p:sp>
    </p:spTree>
    <p:extLst>
      <p:ext uri="{BB962C8B-B14F-4D97-AF65-F5344CB8AC3E}">
        <p14:creationId xmlns:p14="http://schemas.microsoft.com/office/powerpoint/2010/main" val="4240976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1.  And of course please feel</a:t>
            </a:r>
            <a:r>
              <a:rPr lang="en-US" baseline="0" dirty="0" smtClean="0"/>
              <a:t> free to contact me if you want to go further on anything here.</a:t>
            </a:r>
          </a:p>
          <a:p>
            <a:r>
              <a:rPr lang="en-US" baseline="0" dirty="0" smtClean="0"/>
              <a:t>2. Thank you for listening,</a:t>
            </a:r>
          </a:p>
          <a:p>
            <a:r>
              <a:rPr lang="en-US" baseline="0" dirty="0" smtClean="0"/>
              <a:t>3. and again, my thanks to the</a:t>
            </a:r>
          </a:p>
          <a:p>
            <a:r>
              <a:rPr lang="en-US" baseline="0" dirty="0" smtClean="0"/>
              <a:t>4. </a:t>
            </a:r>
            <a:r>
              <a:rPr lang="en-US" i="1" baseline="0" dirty="0" smtClean="0"/>
              <a:t>Pasture Project </a:t>
            </a:r>
            <a:r>
              <a:rPr lang="en-US" baseline="0" dirty="0" smtClean="0"/>
              <a:t>and </a:t>
            </a:r>
            <a:r>
              <a:rPr lang="en-US" i="1" baseline="0" dirty="0" smtClean="0"/>
              <a:t>Green Lands Blue Waters </a:t>
            </a:r>
            <a:r>
              <a:rPr lang="en-US" baseline="0" dirty="0" smtClean="0"/>
              <a:t>for naming women farmers and landowners as a </a:t>
            </a:r>
            <a:r>
              <a:rPr lang="en-US" baseline="0" dirty="0" err="1" smtClean="0"/>
              <a:t>bonafida</a:t>
            </a:r>
            <a:r>
              <a:rPr lang="en-US" baseline="0" dirty="0" smtClean="0"/>
              <a:t> resource in shifting our landscape to something better.</a:t>
            </a:r>
          </a:p>
          <a:p>
            <a:endParaRPr lang="en-US" dirty="0"/>
          </a:p>
        </p:txBody>
      </p:sp>
      <p:sp>
        <p:nvSpPr>
          <p:cNvPr id="4" name="Slide Number Placeholder 3"/>
          <p:cNvSpPr>
            <a:spLocks noGrp="1"/>
          </p:cNvSpPr>
          <p:nvPr>
            <p:ph type="sldNum" sz="quarter" idx="10"/>
          </p:nvPr>
        </p:nvSpPr>
        <p:spPr/>
        <p:txBody>
          <a:bodyPr/>
          <a:lstStyle/>
          <a:p>
            <a:fld id="{2D9A2E87-540E-48A6-9B04-041FDC9BED83}" type="slidenum">
              <a:rPr lang="en-US" smtClean="0"/>
              <a:t>36</a:t>
            </a:fld>
            <a:endParaRPr lang="en-US"/>
          </a:p>
        </p:txBody>
      </p:sp>
    </p:spTree>
    <p:extLst>
      <p:ext uri="{BB962C8B-B14F-4D97-AF65-F5344CB8AC3E}">
        <p14:creationId xmlns:p14="http://schemas.microsoft.com/office/powerpoint/2010/main" val="2589062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1371600" y="1143000"/>
            <a:ext cx="4114800" cy="3086100"/>
          </a:xfrm>
          <a:ln/>
        </p:spPr>
      </p:sp>
      <p:sp>
        <p:nvSpPr>
          <p:cNvPr id="92163" name="Notes Placeholder 2"/>
          <p:cNvSpPr>
            <a:spLocks noGrp="1"/>
          </p:cNvSpPr>
          <p:nvPr>
            <p:ph type="body" idx="1"/>
          </p:nvPr>
        </p:nvSpPr>
        <p:spPr>
          <a:noFill/>
        </p:spPr>
        <p:txBody>
          <a:bodyPr/>
          <a:lstStyle/>
          <a:p>
            <a:pPr eaLnBrk="1" hangingPunct="1">
              <a:spcBef>
                <a:spcPct val="0"/>
              </a:spcBef>
            </a:pPr>
            <a:r>
              <a:rPr lang="en-US" altLang="en-US" smtClean="0">
                <a:ea typeface="ＭＳ Ｐゴシック" pitchFamily="34" charset="-128"/>
              </a:rPr>
              <a:t>To interact with the panelist(s) or tech support, use the Questions box. Most questions will be addressed after the formal presentation during the Q&amp;A time, but if you need clarification on a point, or have technical difficulties, ask at any time.</a:t>
            </a:r>
          </a:p>
        </p:txBody>
      </p:sp>
      <p:sp>
        <p:nvSpPr>
          <p:cNvPr id="92164"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C35A542E-FD33-46C3-9861-EAD66FA96B3F}" type="slidenum">
              <a:rPr lang="en-US" altLang="en-US">
                <a:solidFill>
                  <a:srgbClr val="000000"/>
                </a:solidFill>
              </a:rPr>
              <a:pPr eaLnBrk="1" hangingPunct="1"/>
              <a:t>5</a:t>
            </a:fld>
            <a:endParaRPr lang="en-US" altLang="en-US">
              <a:solidFill>
                <a:srgbClr val="000000"/>
              </a:solidFill>
            </a:endParaRPr>
          </a:p>
        </p:txBody>
      </p:sp>
    </p:spTree>
    <p:extLst>
      <p:ext uri="{BB962C8B-B14F-4D97-AF65-F5344CB8AC3E}">
        <p14:creationId xmlns:p14="http://schemas.microsoft.com/office/powerpoint/2010/main" val="3552580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1371600" y="1143000"/>
            <a:ext cx="4114800" cy="3086100"/>
          </a:xfrm>
          <a:ln/>
        </p:spPr>
      </p:sp>
      <p:sp>
        <p:nvSpPr>
          <p:cNvPr id="94211" name="Notes Placeholder 2"/>
          <p:cNvSpPr>
            <a:spLocks noGrp="1"/>
          </p:cNvSpPr>
          <p:nvPr>
            <p:ph type="body" idx="1"/>
          </p:nvPr>
        </p:nvSpPr>
        <p:spPr>
          <a:noFill/>
        </p:spPr>
        <p:txBody>
          <a:bodyPr/>
          <a:lstStyle/>
          <a:p>
            <a:pPr eaLnBrk="1" hangingPunct="1">
              <a:spcBef>
                <a:spcPct val="0"/>
              </a:spcBef>
            </a:pPr>
            <a:r>
              <a:rPr lang="en-US" altLang="en-US" smtClean="0">
                <a:ea typeface="ＭＳ Ｐゴシック" pitchFamily="34" charset="-128"/>
              </a:rPr>
              <a:t>At the conclusion of the Cluster Call your browser will open showing a very brief survey. Please take a minute or two to fill it out so that we can continue to make the Cluster Calls a valuable service to you.</a:t>
            </a:r>
          </a:p>
        </p:txBody>
      </p:sp>
      <p:sp>
        <p:nvSpPr>
          <p:cNvPr id="9421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90C319B9-869A-47BD-848F-D11ED8D7D042}" type="slidenum">
              <a:rPr lang="en-US" altLang="en-US">
                <a:solidFill>
                  <a:srgbClr val="000000"/>
                </a:solidFill>
              </a:rPr>
              <a:pPr eaLnBrk="1" hangingPunct="1"/>
              <a:t>6</a:t>
            </a:fld>
            <a:endParaRPr lang="en-US" altLang="en-US">
              <a:solidFill>
                <a:srgbClr val="000000"/>
              </a:solidFill>
            </a:endParaRPr>
          </a:p>
        </p:txBody>
      </p:sp>
    </p:spTree>
    <p:extLst>
      <p:ext uri="{BB962C8B-B14F-4D97-AF65-F5344CB8AC3E}">
        <p14:creationId xmlns:p14="http://schemas.microsoft.com/office/powerpoint/2010/main" val="1346218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316038" y="1133475"/>
            <a:ext cx="4076700" cy="3059113"/>
          </a:xfrm>
          <a:ln/>
        </p:spPr>
      </p:sp>
      <p:sp>
        <p:nvSpPr>
          <p:cNvPr id="88067" name="Notes Placeholder 2"/>
          <p:cNvSpPr>
            <a:spLocks noGrp="1"/>
          </p:cNvSpPr>
          <p:nvPr>
            <p:ph type="body" idx="1"/>
          </p:nvPr>
        </p:nvSpPr>
        <p:spPr>
          <a:noFill/>
        </p:spPr>
        <p:txBody>
          <a:bodyPr/>
          <a:lstStyle/>
          <a:p>
            <a:pPr eaLnBrk="1" hangingPunct="1">
              <a:spcBef>
                <a:spcPct val="0"/>
              </a:spcBef>
            </a:pPr>
            <a:r>
              <a:rPr lang="en-US" altLang="en-US" smtClean="0">
                <a:ea typeface="ＭＳ Ｐゴシック" pitchFamily="34" charset="-128"/>
              </a:rPr>
              <a:t>Welcome! This is a quick overview of the basic features of the cluster call software.</a:t>
            </a:r>
          </a:p>
        </p:txBody>
      </p:sp>
      <p:sp>
        <p:nvSpPr>
          <p:cNvPr id="880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52319" indent="-289353" eaLnBrk="0" hangingPunct="0">
              <a:defRPr>
                <a:solidFill>
                  <a:schemeClr val="tx1"/>
                </a:solidFill>
                <a:latin typeface="Arial" charset="0"/>
              </a:defRPr>
            </a:lvl2pPr>
            <a:lvl3pPr marL="1157413" indent="-231483" eaLnBrk="0" hangingPunct="0">
              <a:defRPr>
                <a:solidFill>
                  <a:schemeClr val="tx1"/>
                </a:solidFill>
                <a:latin typeface="Arial" charset="0"/>
              </a:defRPr>
            </a:lvl3pPr>
            <a:lvl4pPr marL="1620377" indent="-231483" eaLnBrk="0" hangingPunct="0">
              <a:defRPr>
                <a:solidFill>
                  <a:schemeClr val="tx1"/>
                </a:solidFill>
                <a:latin typeface="Arial" charset="0"/>
              </a:defRPr>
            </a:lvl4pPr>
            <a:lvl5pPr marL="2083343" indent="-231483" eaLnBrk="0" hangingPunct="0">
              <a:defRPr>
                <a:solidFill>
                  <a:schemeClr val="tx1"/>
                </a:solidFill>
                <a:latin typeface="Arial" charset="0"/>
              </a:defRPr>
            </a:lvl5pPr>
            <a:lvl6pPr marL="2546309" indent="-231483" eaLnBrk="0" fontAlgn="base" hangingPunct="0">
              <a:spcBef>
                <a:spcPct val="0"/>
              </a:spcBef>
              <a:spcAft>
                <a:spcPct val="0"/>
              </a:spcAft>
              <a:defRPr>
                <a:solidFill>
                  <a:schemeClr val="tx1"/>
                </a:solidFill>
                <a:latin typeface="Arial" charset="0"/>
              </a:defRPr>
            </a:lvl6pPr>
            <a:lvl7pPr marL="3009273" indent="-231483" eaLnBrk="0" fontAlgn="base" hangingPunct="0">
              <a:spcBef>
                <a:spcPct val="0"/>
              </a:spcBef>
              <a:spcAft>
                <a:spcPct val="0"/>
              </a:spcAft>
              <a:defRPr>
                <a:solidFill>
                  <a:schemeClr val="tx1"/>
                </a:solidFill>
                <a:latin typeface="Arial" charset="0"/>
              </a:defRPr>
            </a:lvl7pPr>
            <a:lvl8pPr marL="3472239" indent="-231483" eaLnBrk="0" fontAlgn="base" hangingPunct="0">
              <a:spcBef>
                <a:spcPct val="0"/>
              </a:spcBef>
              <a:spcAft>
                <a:spcPct val="0"/>
              </a:spcAft>
              <a:defRPr>
                <a:solidFill>
                  <a:schemeClr val="tx1"/>
                </a:solidFill>
                <a:latin typeface="Arial" charset="0"/>
              </a:defRPr>
            </a:lvl8pPr>
            <a:lvl9pPr marL="3935203" indent="-231483" eaLnBrk="0" fontAlgn="base" hangingPunct="0">
              <a:spcBef>
                <a:spcPct val="0"/>
              </a:spcBef>
              <a:spcAft>
                <a:spcPct val="0"/>
              </a:spcAft>
              <a:defRPr>
                <a:solidFill>
                  <a:schemeClr val="tx1"/>
                </a:solidFill>
                <a:latin typeface="Arial" charset="0"/>
              </a:defRPr>
            </a:lvl9pPr>
          </a:lstStyle>
          <a:p>
            <a:pPr eaLnBrk="1" hangingPunct="1"/>
            <a:fld id="{968F3B09-FE03-4D2A-B12C-576FD03AF775}" type="slidenum">
              <a:rPr lang="en-US" altLang="en-US">
                <a:solidFill>
                  <a:srgbClr val="000000"/>
                </a:solidFill>
              </a:rPr>
              <a:pPr eaLnBrk="1" hangingPunct="1"/>
              <a:t>13</a:t>
            </a:fld>
            <a:endParaRPr lang="en-US" altLang="en-US">
              <a:solidFill>
                <a:srgbClr val="000000"/>
              </a:solidFill>
            </a:endParaRPr>
          </a:p>
        </p:txBody>
      </p:sp>
    </p:spTree>
    <p:extLst>
      <p:ext uri="{BB962C8B-B14F-4D97-AF65-F5344CB8AC3E}">
        <p14:creationId xmlns:p14="http://schemas.microsoft.com/office/powerpoint/2010/main" val="714546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316038" y="1133475"/>
            <a:ext cx="4076700" cy="3059113"/>
          </a:xfrm>
          <a:ln/>
        </p:spPr>
      </p:sp>
      <p:sp>
        <p:nvSpPr>
          <p:cNvPr id="88067" name="Notes Placeholder 2"/>
          <p:cNvSpPr>
            <a:spLocks noGrp="1"/>
          </p:cNvSpPr>
          <p:nvPr>
            <p:ph type="body" idx="1"/>
          </p:nvPr>
        </p:nvSpPr>
        <p:spPr>
          <a:noFill/>
        </p:spPr>
        <p:txBody>
          <a:bodyPr/>
          <a:lstStyle/>
          <a:p>
            <a:pPr eaLnBrk="1" hangingPunct="1">
              <a:spcBef>
                <a:spcPct val="0"/>
              </a:spcBef>
            </a:pPr>
            <a:endParaRPr lang="en-US" altLang="en-US" dirty="0" smtClean="0">
              <a:ea typeface="ＭＳ Ｐゴシック" pitchFamily="34" charset="-128"/>
            </a:endParaRPr>
          </a:p>
        </p:txBody>
      </p:sp>
      <p:sp>
        <p:nvSpPr>
          <p:cNvPr id="880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52319" indent="-289353" eaLnBrk="0" hangingPunct="0">
              <a:defRPr>
                <a:solidFill>
                  <a:schemeClr val="tx1"/>
                </a:solidFill>
                <a:latin typeface="Arial" charset="0"/>
              </a:defRPr>
            </a:lvl2pPr>
            <a:lvl3pPr marL="1157413" indent="-231483" eaLnBrk="0" hangingPunct="0">
              <a:defRPr>
                <a:solidFill>
                  <a:schemeClr val="tx1"/>
                </a:solidFill>
                <a:latin typeface="Arial" charset="0"/>
              </a:defRPr>
            </a:lvl3pPr>
            <a:lvl4pPr marL="1620377" indent="-231483" eaLnBrk="0" hangingPunct="0">
              <a:defRPr>
                <a:solidFill>
                  <a:schemeClr val="tx1"/>
                </a:solidFill>
                <a:latin typeface="Arial" charset="0"/>
              </a:defRPr>
            </a:lvl4pPr>
            <a:lvl5pPr marL="2083343" indent="-231483" eaLnBrk="0" hangingPunct="0">
              <a:defRPr>
                <a:solidFill>
                  <a:schemeClr val="tx1"/>
                </a:solidFill>
                <a:latin typeface="Arial" charset="0"/>
              </a:defRPr>
            </a:lvl5pPr>
            <a:lvl6pPr marL="2546309" indent="-231483" eaLnBrk="0" fontAlgn="base" hangingPunct="0">
              <a:spcBef>
                <a:spcPct val="0"/>
              </a:spcBef>
              <a:spcAft>
                <a:spcPct val="0"/>
              </a:spcAft>
              <a:defRPr>
                <a:solidFill>
                  <a:schemeClr val="tx1"/>
                </a:solidFill>
                <a:latin typeface="Arial" charset="0"/>
              </a:defRPr>
            </a:lvl6pPr>
            <a:lvl7pPr marL="3009273" indent="-231483" eaLnBrk="0" fontAlgn="base" hangingPunct="0">
              <a:spcBef>
                <a:spcPct val="0"/>
              </a:spcBef>
              <a:spcAft>
                <a:spcPct val="0"/>
              </a:spcAft>
              <a:defRPr>
                <a:solidFill>
                  <a:schemeClr val="tx1"/>
                </a:solidFill>
                <a:latin typeface="Arial" charset="0"/>
              </a:defRPr>
            </a:lvl7pPr>
            <a:lvl8pPr marL="3472239" indent="-231483" eaLnBrk="0" fontAlgn="base" hangingPunct="0">
              <a:spcBef>
                <a:spcPct val="0"/>
              </a:spcBef>
              <a:spcAft>
                <a:spcPct val="0"/>
              </a:spcAft>
              <a:defRPr>
                <a:solidFill>
                  <a:schemeClr val="tx1"/>
                </a:solidFill>
                <a:latin typeface="Arial" charset="0"/>
              </a:defRPr>
            </a:lvl8pPr>
            <a:lvl9pPr marL="3935203" indent="-231483" eaLnBrk="0" fontAlgn="base" hangingPunct="0">
              <a:spcBef>
                <a:spcPct val="0"/>
              </a:spcBef>
              <a:spcAft>
                <a:spcPct val="0"/>
              </a:spcAft>
              <a:defRPr>
                <a:solidFill>
                  <a:schemeClr val="tx1"/>
                </a:solidFill>
                <a:latin typeface="Arial" charset="0"/>
              </a:defRPr>
            </a:lvl9pPr>
          </a:lstStyle>
          <a:p>
            <a:pPr eaLnBrk="1" hangingPunct="1"/>
            <a:fld id="{968F3B09-FE03-4D2A-B12C-576FD03AF775}" type="slidenum">
              <a:rPr lang="en-US" altLang="en-US">
                <a:solidFill>
                  <a:srgbClr val="000000"/>
                </a:solidFill>
              </a:rPr>
              <a:pPr eaLnBrk="1" hangingPunct="1"/>
              <a:t>14</a:t>
            </a:fld>
            <a:endParaRPr lang="en-US" altLang="en-US">
              <a:solidFill>
                <a:srgbClr val="000000"/>
              </a:solidFill>
            </a:endParaRPr>
          </a:p>
        </p:txBody>
      </p:sp>
    </p:spTree>
    <p:extLst>
      <p:ext uri="{BB962C8B-B14F-4D97-AF65-F5344CB8AC3E}">
        <p14:creationId xmlns:p14="http://schemas.microsoft.com/office/powerpoint/2010/main" val="2249279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316038" y="1133475"/>
            <a:ext cx="4076700" cy="3059113"/>
          </a:xfrm>
          <a:ln/>
        </p:spPr>
      </p:sp>
      <p:sp>
        <p:nvSpPr>
          <p:cNvPr id="88067" name="Notes Placeholder 2"/>
          <p:cNvSpPr>
            <a:spLocks noGrp="1"/>
          </p:cNvSpPr>
          <p:nvPr>
            <p:ph type="body" idx="1"/>
          </p:nvPr>
        </p:nvSpPr>
        <p:spPr>
          <a:noFill/>
        </p:spPr>
        <p:txBody>
          <a:bodyPr/>
          <a:lstStyle/>
          <a:p>
            <a:pPr eaLnBrk="1" hangingPunct="1">
              <a:spcBef>
                <a:spcPct val="0"/>
              </a:spcBef>
            </a:pPr>
            <a:r>
              <a:rPr lang="en-US" altLang="en-US" smtClean="0">
                <a:ea typeface="ＭＳ Ｐゴシック" pitchFamily="34" charset="-128"/>
              </a:rPr>
              <a:t>Welcome! This is a quick overview of the basic features of the cluster call software.</a:t>
            </a:r>
          </a:p>
        </p:txBody>
      </p:sp>
      <p:sp>
        <p:nvSpPr>
          <p:cNvPr id="880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52319" indent="-289353" eaLnBrk="0" hangingPunct="0">
              <a:defRPr>
                <a:solidFill>
                  <a:schemeClr val="tx1"/>
                </a:solidFill>
                <a:latin typeface="Arial" charset="0"/>
              </a:defRPr>
            </a:lvl2pPr>
            <a:lvl3pPr marL="1157413" indent="-231483" eaLnBrk="0" hangingPunct="0">
              <a:defRPr>
                <a:solidFill>
                  <a:schemeClr val="tx1"/>
                </a:solidFill>
                <a:latin typeface="Arial" charset="0"/>
              </a:defRPr>
            </a:lvl3pPr>
            <a:lvl4pPr marL="1620377" indent="-231483" eaLnBrk="0" hangingPunct="0">
              <a:defRPr>
                <a:solidFill>
                  <a:schemeClr val="tx1"/>
                </a:solidFill>
                <a:latin typeface="Arial" charset="0"/>
              </a:defRPr>
            </a:lvl4pPr>
            <a:lvl5pPr marL="2083343" indent="-231483" eaLnBrk="0" hangingPunct="0">
              <a:defRPr>
                <a:solidFill>
                  <a:schemeClr val="tx1"/>
                </a:solidFill>
                <a:latin typeface="Arial" charset="0"/>
              </a:defRPr>
            </a:lvl5pPr>
            <a:lvl6pPr marL="2546309" indent="-231483" eaLnBrk="0" fontAlgn="base" hangingPunct="0">
              <a:spcBef>
                <a:spcPct val="0"/>
              </a:spcBef>
              <a:spcAft>
                <a:spcPct val="0"/>
              </a:spcAft>
              <a:defRPr>
                <a:solidFill>
                  <a:schemeClr val="tx1"/>
                </a:solidFill>
                <a:latin typeface="Arial" charset="0"/>
              </a:defRPr>
            </a:lvl6pPr>
            <a:lvl7pPr marL="3009273" indent="-231483" eaLnBrk="0" fontAlgn="base" hangingPunct="0">
              <a:spcBef>
                <a:spcPct val="0"/>
              </a:spcBef>
              <a:spcAft>
                <a:spcPct val="0"/>
              </a:spcAft>
              <a:defRPr>
                <a:solidFill>
                  <a:schemeClr val="tx1"/>
                </a:solidFill>
                <a:latin typeface="Arial" charset="0"/>
              </a:defRPr>
            </a:lvl7pPr>
            <a:lvl8pPr marL="3472239" indent="-231483" eaLnBrk="0" fontAlgn="base" hangingPunct="0">
              <a:spcBef>
                <a:spcPct val="0"/>
              </a:spcBef>
              <a:spcAft>
                <a:spcPct val="0"/>
              </a:spcAft>
              <a:defRPr>
                <a:solidFill>
                  <a:schemeClr val="tx1"/>
                </a:solidFill>
                <a:latin typeface="Arial" charset="0"/>
              </a:defRPr>
            </a:lvl8pPr>
            <a:lvl9pPr marL="3935203" indent="-231483" eaLnBrk="0" fontAlgn="base" hangingPunct="0">
              <a:spcBef>
                <a:spcPct val="0"/>
              </a:spcBef>
              <a:spcAft>
                <a:spcPct val="0"/>
              </a:spcAft>
              <a:defRPr>
                <a:solidFill>
                  <a:schemeClr val="tx1"/>
                </a:solidFill>
                <a:latin typeface="Arial" charset="0"/>
              </a:defRPr>
            </a:lvl9pPr>
          </a:lstStyle>
          <a:p>
            <a:pPr eaLnBrk="1" hangingPunct="1"/>
            <a:fld id="{968F3B09-FE03-4D2A-B12C-576FD03AF775}" type="slidenum">
              <a:rPr lang="en-US" altLang="en-US">
                <a:solidFill>
                  <a:srgbClr val="000000"/>
                </a:solidFill>
              </a:rPr>
              <a:pPr eaLnBrk="1" hangingPunct="1"/>
              <a:t>15</a:t>
            </a:fld>
            <a:endParaRPr lang="en-US" altLang="en-US">
              <a:solidFill>
                <a:srgbClr val="000000"/>
              </a:solidFill>
            </a:endParaRPr>
          </a:p>
        </p:txBody>
      </p:sp>
    </p:spTree>
    <p:extLst>
      <p:ext uri="{BB962C8B-B14F-4D97-AF65-F5344CB8AC3E}">
        <p14:creationId xmlns:p14="http://schemas.microsoft.com/office/powerpoint/2010/main" val="725702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316038" y="1133475"/>
            <a:ext cx="4076700" cy="3059113"/>
          </a:xfrm>
          <a:ln/>
        </p:spPr>
      </p:sp>
      <p:sp>
        <p:nvSpPr>
          <p:cNvPr id="88067" name="Notes Placeholder 2"/>
          <p:cNvSpPr>
            <a:spLocks noGrp="1"/>
          </p:cNvSpPr>
          <p:nvPr>
            <p:ph type="body" idx="1"/>
          </p:nvPr>
        </p:nvSpPr>
        <p:spPr>
          <a:noFill/>
        </p:spPr>
        <p:txBody>
          <a:bodyPr/>
          <a:lstStyle/>
          <a:p>
            <a:pPr eaLnBrk="1" hangingPunct="1">
              <a:spcBef>
                <a:spcPct val="0"/>
              </a:spcBef>
            </a:pPr>
            <a:r>
              <a:rPr lang="en-US" altLang="en-US" dirty="0" smtClean="0">
                <a:ea typeface="ＭＳ Ｐゴシック" pitchFamily="34" charset="-128"/>
              </a:rPr>
              <a:t>https://extension.umd.edu/sheep-goats</a:t>
            </a:r>
          </a:p>
        </p:txBody>
      </p:sp>
      <p:sp>
        <p:nvSpPr>
          <p:cNvPr id="880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52319" indent="-289353" eaLnBrk="0" hangingPunct="0">
              <a:defRPr>
                <a:solidFill>
                  <a:schemeClr val="tx1"/>
                </a:solidFill>
                <a:latin typeface="Arial" charset="0"/>
              </a:defRPr>
            </a:lvl2pPr>
            <a:lvl3pPr marL="1157413" indent="-231483" eaLnBrk="0" hangingPunct="0">
              <a:defRPr>
                <a:solidFill>
                  <a:schemeClr val="tx1"/>
                </a:solidFill>
                <a:latin typeface="Arial" charset="0"/>
              </a:defRPr>
            </a:lvl3pPr>
            <a:lvl4pPr marL="1620377" indent="-231483" eaLnBrk="0" hangingPunct="0">
              <a:defRPr>
                <a:solidFill>
                  <a:schemeClr val="tx1"/>
                </a:solidFill>
                <a:latin typeface="Arial" charset="0"/>
              </a:defRPr>
            </a:lvl4pPr>
            <a:lvl5pPr marL="2083343" indent="-231483" eaLnBrk="0" hangingPunct="0">
              <a:defRPr>
                <a:solidFill>
                  <a:schemeClr val="tx1"/>
                </a:solidFill>
                <a:latin typeface="Arial" charset="0"/>
              </a:defRPr>
            </a:lvl5pPr>
            <a:lvl6pPr marL="2546309" indent="-231483" eaLnBrk="0" fontAlgn="base" hangingPunct="0">
              <a:spcBef>
                <a:spcPct val="0"/>
              </a:spcBef>
              <a:spcAft>
                <a:spcPct val="0"/>
              </a:spcAft>
              <a:defRPr>
                <a:solidFill>
                  <a:schemeClr val="tx1"/>
                </a:solidFill>
                <a:latin typeface="Arial" charset="0"/>
              </a:defRPr>
            </a:lvl6pPr>
            <a:lvl7pPr marL="3009273" indent="-231483" eaLnBrk="0" fontAlgn="base" hangingPunct="0">
              <a:spcBef>
                <a:spcPct val="0"/>
              </a:spcBef>
              <a:spcAft>
                <a:spcPct val="0"/>
              </a:spcAft>
              <a:defRPr>
                <a:solidFill>
                  <a:schemeClr val="tx1"/>
                </a:solidFill>
                <a:latin typeface="Arial" charset="0"/>
              </a:defRPr>
            </a:lvl7pPr>
            <a:lvl8pPr marL="3472239" indent="-231483" eaLnBrk="0" fontAlgn="base" hangingPunct="0">
              <a:spcBef>
                <a:spcPct val="0"/>
              </a:spcBef>
              <a:spcAft>
                <a:spcPct val="0"/>
              </a:spcAft>
              <a:defRPr>
                <a:solidFill>
                  <a:schemeClr val="tx1"/>
                </a:solidFill>
                <a:latin typeface="Arial" charset="0"/>
              </a:defRPr>
            </a:lvl8pPr>
            <a:lvl9pPr marL="3935203" indent="-231483" eaLnBrk="0" fontAlgn="base" hangingPunct="0">
              <a:spcBef>
                <a:spcPct val="0"/>
              </a:spcBef>
              <a:spcAft>
                <a:spcPct val="0"/>
              </a:spcAft>
              <a:defRPr>
                <a:solidFill>
                  <a:schemeClr val="tx1"/>
                </a:solidFill>
                <a:latin typeface="Arial" charset="0"/>
              </a:defRPr>
            </a:lvl9pPr>
          </a:lstStyle>
          <a:p>
            <a:pPr eaLnBrk="1" hangingPunct="1"/>
            <a:fld id="{968F3B09-FE03-4D2A-B12C-576FD03AF775}" type="slidenum">
              <a:rPr lang="en-US" altLang="en-US">
                <a:solidFill>
                  <a:srgbClr val="000000"/>
                </a:solidFill>
              </a:rPr>
              <a:pPr eaLnBrk="1" hangingPunct="1"/>
              <a:t>16</a:t>
            </a:fld>
            <a:endParaRPr lang="en-US" altLang="en-US">
              <a:solidFill>
                <a:srgbClr val="000000"/>
              </a:solidFill>
            </a:endParaRPr>
          </a:p>
        </p:txBody>
      </p:sp>
    </p:spTree>
    <p:extLst>
      <p:ext uri="{BB962C8B-B14F-4D97-AF65-F5344CB8AC3E}">
        <p14:creationId xmlns:p14="http://schemas.microsoft.com/office/powerpoint/2010/main" val="4026147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316038" y="1133475"/>
            <a:ext cx="4076700" cy="3059113"/>
          </a:xfrm>
          <a:ln/>
        </p:spPr>
      </p:sp>
      <p:sp>
        <p:nvSpPr>
          <p:cNvPr id="88067" name="Notes Placeholder 2"/>
          <p:cNvSpPr>
            <a:spLocks noGrp="1"/>
          </p:cNvSpPr>
          <p:nvPr>
            <p:ph type="body" idx="1"/>
          </p:nvPr>
        </p:nvSpPr>
        <p:spPr>
          <a:noFill/>
        </p:spPr>
        <p:txBody>
          <a:bodyPr/>
          <a:lstStyle/>
          <a:p>
            <a:pPr eaLnBrk="1" hangingPunct="1">
              <a:spcBef>
                <a:spcPct val="0"/>
              </a:spcBef>
            </a:pPr>
            <a:r>
              <a:rPr lang="en-US" altLang="en-US" dirty="0" smtClean="0">
                <a:ea typeface="ＭＳ Ｐゴシック" pitchFamily="34" charset="-128"/>
              </a:rPr>
              <a:t>http://www.slideshare.net/schoenian/pasture-session-1?related=1</a:t>
            </a:r>
          </a:p>
        </p:txBody>
      </p:sp>
      <p:sp>
        <p:nvSpPr>
          <p:cNvPr id="880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52319" indent="-289353" eaLnBrk="0" hangingPunct="0">
              <a:defRPr>
                <a:solidFill>
                  <a:schemeClr val="tx1"/>
                </a:solidFill>
                <a:latin typeface="Arial" charset="0"/>
              </a:defRPr>
            </a:lvl2pPr>
            <a:lvl3pPr marL="1157413" indent="-231483" eaLnBrk="0" hangingPunct="0">
              <a:defRPr>
                <a:solidFill>
                  <a:schemeClr val="tx1"/>
                </a:solidFill>
                <a:latin typeface="Arial" charset="0"/>
              </a:defRPr>
            </a:lvl3pPr>
            <a:lvl4pPr marL="1620377" indent="-231483" eaLnBrk="0" hangingPunct="0">
              <a:defRPr>
                <a:solidFill>
                  <a:schemeClr val="tx1"/>
                </a:solidFill>
                <a:latin typeface="Arial" charset="0"/>
              </a:defRPr>
            </a:lvl4pPr>
            <a:lvl5pPr marL="2083343" indent="-231483" eaLnBrk="0" hangingPunct="0">
              <a:defRPr>
                <a:solidFill>
                  <a:schemeClr val="tx1"/>
                </a:solidFill>
                <a:latin typeface="Arial" charset="0"/>
              </a:defRPr>
            </a:lvl5pPr>
            <a:lvl6pPr marL="2546309" indent="-231483" eaLnBrk="0" fontAlgn="base" hangingPunct="0">
              <a:spcBef>
                <a:spcPct val="0"/>
              </a:spcBef>
              <a:spcAft>
                <a:spcPct val="0"/>
              </a:spcAft>
              <a:defRPr>
                <a:solidFill>
                  <a:schemeClr val="tx1"/>
                </a:solidFill>
                <a:latin typeface="Arial" charset="0"/>
              </a:defRPr>
            </a:lvl6pPr>
            <a:lvl7pPr marL="3009273" indent="-231483" eaLnBrk="0" fontAlgn="base" hangingPunct="0">
              <a:spcBef>
                <a:spcPct val="0"/>
              </a:spcBef>
              <a:spcAft>
                <a:spcPct val="0"/>
              </a:spcAft>
              <a:defRPr>
                <a:solidFill>
                  <a:schemeClr val="tx1"/>
                </a:solidFill>
                <a:latin typeface="Arial" charset="0"/>
              </a:defRPr>
            </a:lvl7pPr>
            <a:lvl8pPr marL="3472239" indent="-231483" eaLnBrk="0" fontAlgn="base" hangingPunct="0">
              <a:spcBef>
                <a:spcPct val="0"/>
              </a:spcBef>
              <a:spcAft>
                <a:spcPct val="0"/>
              </a:spcAft>
              <a:defRPr>
                <a:solidFill>
                  <a:schemeClr val="tx1"/>
                </a:solidFill>
                <a:latin typeface="Arial" charset="0"/>
              </a:defRPr>
            </a:lvl8pPr>
            <a:lvl9pPr marL="3935203" indent="-231483" eaLnBrk="0" fontAlgn="base" hangingPunct="0">
              <a:spcBef>
                <a:spcPct val="0"/>
              </a:spcBef>
              <a:spcAft>
                <a:spcPct val="0"/>
              </a:spcAft>
              <a:defRPr>
                <a:solidFill>
                  <a:schemeClr val="tx1"/>
                </a:solidFill>
                <a:latin typeface="Arial" charset="0"/>
              </a:defRPr>
            </a:lvl9pPr>
          </a:lstStyle>
          <a:p>
            <a:pPr eaLnBrk="1" hangingPunct="1"/>
            <a:fld id="{968F3B09-FE03-4D2A-B12C-576FD03AF775}" type="slidenum">
              <a:rPr lang="en-US" altLang="en-US">
                <a:solidFill>
                  <a:srgbClr val="000000"/>
                </a:solidFill>
              </a:rPr>
              <a:pPr eaLnBrk="1" hangingPunct="1"/>
              <a:t>17</a:t>
            </a:fld>
            <a:endParaRPr lang="en-US" altLang="en-US">
              <a:solidFill>
                <a:srgbClr val="000000"/>
              </a:solidFill>
            </a:endParaRPr>
          </a:p>
        </p:txBody>
      </p:sp>
    </p:spTree>
    <p:extLst>
      <p:ext uri="{BB962C8B-B14F-4D97-AF65-F5344CB8AC3E}">
        <p14:creationId xmlns:p14="http://schemas.microsoft.com/office/powerpoint/2010/main" val="2694445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076C22-FD7D-455E-9AD8-BA9E288664CA}" type="datetimeFigureOut">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4042106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6C22-FD7D-455E-9AD8-BA9E288664CA}" type="datetimeFigureOut">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1537195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6C22-FD7D-455E-9AD8-BA9E288664CA}" type="datetimeFigureOut">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2686815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pSp>
        <p:nvGrpSpPr>
          <p:cNvPr id="7" name="Group 6"/>
          <p:cNvGrpSpPr/>
          <p:nvPr/>
        </p:nvGrpSpPr>
        <p:grpSpPr>
          <a:xfrm>
            <a:off x="-12700" y="0"/>
            <a:ext cx="917337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019299" y="1871132"/>
            <a:ext cx="5111752" cy="1515533"/>
          </a:xfrm>
        </p:spPr>
        <p:txBody>
          <a:bodyPr anchor="b">
            <a:noAutofit/>
          </a:bodyPr>
          <a:lstStyle>
            <a:lvl1pPr algn="ctr">
              <a:defRPr sz="405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019299" y="3657597"/>
            <a:ext cx="5111752" cy="13208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987425" y="5037663"/>
            <a:ext cx="673100" cy="279400"/>
          </a:xfrm>
        </p:spPr>
        <p:txBody>
          <a:bodyPr/>
          <a:lstStyle/>
          <a:p>
            <a:fld id="{B61BEF0D-F0BB-DE4B-95CE-6DB70DBA9567}" type="datetimeFigureOut">
              <a:rPr lang="en-US" dirty="0"/>
              <a:pPr/>
              <a:t>10/9/2015</a:t>
            </a:fld>
            <a:endParaRPr lang="en-US" dirty="0"/>
          </a:p>
        </p:txBody>
      </p:sp>
      <p:sp>
        <p:nvSpPr>
          <p:cNvPr id="5" name="Footer Placeholder 4"/>
          <p:cNvSpPr>
            <a:spLocks noGrp="1"/>
          </p:cNvSpPr>
          <p:nvPr>
            <p:ph type="ftr" sz="quarter" idx="11"/>
          </p:nvPr>
        </p:nvSpPr>
        <p:spPr>
          <a:xfrm>
            <a:off x="2019298" y="5037663"/>
            <a:ext cx="3910976" cy="279400"/>
          </a:xfrm>
        </p:spPr>
        <p:txBody>
          <a:bodyPr/>
          <a:lstStyle/>
          <a:p>
            <a:endParaRPr lang="en-US" dirty="0"/>
          </a:p>
        </p:txBody>
      </p:sp>
      <p:sp>
        <p:nvSpPr>
          <p:cNvPr id="6" name="Slide Number Placeholder 5"/>
          <p:cNvSpPr>
            <a:spLocks noGrp="1"/>
          </p:cNvSpPr>
          <p:nvPr>
            <p:ph type="sldNum" sz="quarter" idx="12"/>
          </p:nvPr>
        </p:nvSpPr>
        <p:spPr>
          <a:xfrm>
            <a:off x="6717676" y="5037663"/>
            <a:ext cx="413375"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 Placeholder 8"/>
          <p:cNvSpPr>
            <a:spLocks noGrp="1"/>
          </p:cNvSpPr>
          <p:nvPr>
            <p:ph type="body" sz="quarter" idx="13" hasCustomPrompt="1"/>
          </p:nvPr>
        </p:nvSpPr>
        <p:spPr>
          <a:xfrm>
            <a:off x="5312664" y="4718050"/>
            <a:ext cx="1654874" cy="914400"/>
          </a:xfrm>
        </p:spPr>
        <p:txBody>
          <a:bodyPr>
            <a:normAutofit/>
          </a:bodyPr>
          <a:lstStyle>
            <a:lvl1pPr>
              <a:defRPr sz="1200" baseline="0"/>
            </a:lvl1pPr>
          </a:lstStyle>
          <a:p>
            <a:pPr lvl="0"/>
            <a:r>
              <a:rPr lang="en-US" dirty="0" smtClean="0"/>
              <a:t>V Haugen UWEX</a:t>
            </a:r>
            <a:endParaRPr lang="en-US" dirty="0"/>
          </a:p>
        </p:txBody>
      </p:sp>
    </p:spTree>
    <p:extLst>
      <p:ext uri="{BB962C8B-B14F-4D97-AF65-F5344CB8AC3E}">
        <p14:creationId xmlns:p14="http://schemas.microsoft.com/office/powerpoint/2010/main" val="285888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6C22-FD7D-455E-9AD8-BA9E288664CA}" type="datetimeFigureOut">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1266432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076C22-FD7D-455E-9AD8-BA9E288664CA}" type="datetimeFigureOut">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3027079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076C22-FD7D-455E-9AD8-BA9E288664CA}" type="datetimeFigureOut">
              <a:rPr lang="en-US" smtClean="0"/>
              <a:t>10/9/2015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3574575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076C22-FD7D-455E-9AD8-BA9E288664CA}" type="datetimeFigureOut">
              <a:rPr lang="en-US" smtClean="0"/>
              <a:t>10/9/2015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3640118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076C22-FD7D-455E-9AD8-BA9E288664CA}" type="datetimeFigureOut">
              <a:rPr lang="en-US" smtClean="0"/>
              <a:t>10/9/2015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193090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076C22-FD7D-455E-9AD8-BA9E288664CA}" type="datetimeFigureOut">
              <a:rPr lang="en-US" smtClean="0"/>
              <a:t>10/9/2015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4206777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076C22-FD7D-455E-9AD8-BA9E288664CA}" type="datetimeFigureOut">
              <a:rPr lang="en-US" smtClean="0"/>
              <a:t>10/9/2015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901557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076C22-FD7D-455E-9AD8-BA9E288664CA}" type="datetimeFigureOut">
              <a:rPr lang="en-US" smtClean="0"/>
              <a:t>10/9/2015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3117911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76C22-FD7D-455E-9AD8-BA9E288664CA}" type="datetimeFigureOut">
              <a:rPr lang="en-US" smtClean="0"/>
              <a:t>10/9/2015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53882-7A02-4E3E-A614-40FAD531A28B}" type="slidenum">
              <a:rPr lang="en-US" smtClean="0"/>
              <a:t>‹#›</a:t>
            </a:fld>
            <a:endParaRPr lang="en-US"/>
          </a:p>
        </p:txBody>
      </p:sp>
    </p:spTree>
    <p:extLst>
      <p:ext uri="{BB962C8B-B14F-4D97-AF65-F5344CB8AC3E}">
        <p14:creationId xmlns:p14="http://schemas.microsoft.com/office/powerpoint/2010/main" val="3830433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extension.umd.edu/sheep-goat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hyperlink" Target="http://www.slideshare.net/schoenian/pasture-session-1?related=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s://www.extension.purdue.edu/extmedia/AY/ay-328.pdf"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www.nrcs.usda.gov/wps/portal/nrcs/detail/il/technical/?cid=nrcs141p2_030613"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hyperlink" Target="http://www.mccc.msu.edu/"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hyperlink" Target="http://mcccdev.anr.msu.edu/VertIndex.php"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hyperlink" Target="http://extension.umd.edu/horses/our-programs/pasture-managemen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www2.ca.uky.edu/agc/pubs/id/id147/id147.pdf" TargetMode="Externa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hyperlink" Target="http://www.womencaringfortheland.org/" TargetMode="External"/><Relationship Id="rId4" Type="http://schemas.openxmlformats.org/officeDocument/2006/relationships/hyperlink" Target="mailto:info@wfan.or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caroline@landstewardshipproject.org"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pss.uvm.edu/pdpforage/Materials/ID/A3637_GrassID_UWis.PDF" TargetMode="External"/><Relationship Id="rId2" Type="http://schemas.openxmlformats.org/officeDocument/2006/relationships/hyperlink" Target="http://www.extension.umn.edu/agriculture/dairy/grazing-systems/grazing-systems-handbook.pdf" TargetMode="External"/><Relationship Id="rId1" Type="http://schemas.openxmlformats.org/officeDocument/2006/relationships/slideLayout" Target="../slideLayouts/slideLayout2.xml"/><Relationship Id="rId4" Type="http://schemas.openxmlformats.org/officeDocument/2006/relationships/hyperlink" Target="http://www.midwestforage.org/pdf/404.pdf.pdf"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crawford.uwex.edu/files/2010/05/The-Pasture-walk-method-2012.pdf" TargetMode="External"/><Relationship Id="rId2" Type="http://schemas.openxmlformats.org/officeDocument/2006/relationships/hyperlink" Target="http://www.extension.umn.edu/agriculture/horse/pasture/docs/common-pasture-grasses-and-legumes.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drive.google.com/file/d/0By_iaxS75L8oRkJuYzJCSEU5R28/view?usp=sharing"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greenlandsbluewaters.net/Perennial_Forage/grz_ed_webnr.html" TargetMode="External"/><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8200" y="533400"/>
            <a:ext cx="7467600" cy="5638800"/>
          </a:xfrm>
          <a:prstGeom prst="roundRect">
            <a:avLst/>
          </a:prstGeom>
          <a:solidFill>
            <a:schemeClr val="accent1"/>
          </a:solidFill>
          <a:ln w="76200">
            <a:solidFill>
              <a:srgbClr val="63646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prstClr val="white"/>
              </a:solidFill>
            </a:endParaRPr>
          </a:p>
        </p:txBody>
      </p:sp>
      <p:sp>
        <p:nvSpPr>
          <p:cNvPr id="2" name="Title 1"/>
          <p:cNvSpPr>
            <a:spLocks noGrp="1"/>
          </p:cNvSpPr>
          <p:nvPr>
            <p:ph type="ctrTitle" sz="quarter"/>
          </p:nvPr>
        </p:nvSpPr>
        <p:spPr>
          <a:xfrm>
            <a:off x="1038225" y="1066800"/>
            <a:ext cx="7067550" cy="2133600"/>
          </a:xfrm>
        </p:spPr>
        <p:txBody>
          <a:bodyPr/>
          <a:lstStyle/>
          <a:p>
            <a:pPr>
              <a:defRPr/>
            </a:pPr>
            <a:r>
              <a:rPr lang="en-US" sz="3000" b="1" dirty="0" smtClean="0">
                <a:effectLst>
                  <a:outerShdw blurRad="38100" dist="38100" dir="2700000" algn="tl">
                    <a:srgbClr val="000000">
                      <a:alpha val="43137"/>
                    </a:srgbClr>
                  </a:outerShdw>
                </a:effectLst>
              </a:rPr>
              <a:t>Upper Midwest Grazing Educators Webinar Series</a:t>
            </a:r>
            <a:endParaRPr lang="en-US" sz="2600" b="1" dirty="0">
              <a:solidFill>
                <a:schemeClr val="bg2">
                  <a:lumMod val="65000"/>
                  <a:lumOff val="35000"/>
                </a:schemeClr>
              </a:solidFill>
              <a:effectLst/>
            </a:endParaRPr>
          </a:p>
        </p:txBody>
      </p:sp>
      <p:sp>
        <p:nvSpPr>
          <p:cNvPr id="3" name="Subtitle 2"/>
          <p:cNvSpPr>
            <a:spLocks noGrp="1"/>
          </p:cNvSpPr>
          <p:nvPr>
            <p:ph type="subTitle" sz="quarter" idx="1"/>
          </p:nvPr>
        </p:nvSpPr>
        <p:spPr>
          <a:xfrm>
            <a:off x="1371600" y="4572000"/>
            <a:ext cx="6400800" cy="1371599"/>
          </a:xfrm>
        </p:spPr>
        <p:txBody>
          <a:bodyPr>
            <a:normAutofit/>
          </a:bodyPr>
          <a:lstStyle/>
          <a:p>
            <a:pPr>
              <a:defRPr/>
            </a:pPr>
            <a:r>
              <a:rPr lang="en-US" b="1" dirty="0" smtClean="0">
                <a:solidFill>
                  <a:schemeClr val="accent6">
                    <a:lumMod val="75000"/>
                  </a:schemeClr>
                </a:solidFill>
                <a:effectLst>
                  <a:outerShdw blurRad="38100" dist="38100" dir="2700000" algn="tl">
                    <a:srgbClr val="000000">
                      <a:alpha val="43137"/>
                    </a:srgbClr>
                  </a:outerShdw>
                </a:effectLst>
                <a:latin typeface="Gill Sans MT" panose="020B0502020104020203" pitchFamily="34" charset="0"/>
              </a:rPr>
              <a:t>Teaching Resources Roundtable</a:t>
            </a:r>
            <a:endParaRPr lang="en-US" sz="3200" b="1" dirty="0" smtClean="0">
              <a:solidFill>
                <a:schemeClr val="accent6">
                  <a:lumMod val="75000"/>
                </a:schemeClr>
              </a:solidFill>
              <a:effectLst>
                <a:outerShdw blurRad="38100" dist="38100" dir="2700000" algn="tl">
                  <a:srgbClr val="000000">
                    <a:alpha val="43137"/>
                  </a:srgbClr>
                </a:outerShdw>
              </a:effectLst>
              <a:latin typeface="Gill Sans MT" panose="020B0502020104020203" pitchFamily="34" charset="0"/>
            </a:endParaRPr>
          </a:p>
          <a:p>
            <a:pPr>
              <a:defRPr/>
            </a:pPr>
            <a:r>
              <a:rPr lang="en-US" b="1" dirty="0" smtClean="0">
                <a:solidFill>
                  <a:schemeClr val="accent6">
                    <a:lumMod val="75000"/>
                  </a:schemeClr>
                </a:solidFill>
                <a:effectLst>
                  <a:outerShdw blurRad="38100" dist="38100" dir="2700000" algn="tl">
                    <a:srgbClr val="000000">
                      <a:alpha val="43137"/>
                    </a:srgbClr>
                  </a:outerShdw>
                </a:effectLst>
                <a:latin typeface="Gill Sans MT" panose="020B0502020104020203" pitchFamily="34" charset="0"/>
              </a:rPr>
              <a:t>October 9th</a:t>
            </a:r>
            <a:r>
              <a:rPr lang="en-US" sz="3200" b="1" dirty="0" smtClean="0">
                <a:solidFill>
                  <a:schemeClr val="accent6">
                    <a:lumMod val="75000"/>
                  </a:schemeClr>
                </a:solidFill>
                <a:effectLst>
                  <a:outerShdw blurRad="38100" dist="38100" dir="2700000" algn="tl">
                    <a:srgbClr val="000000">
                      <a:alpha val="43137"/>
                    </a:srgbClr>
                  </a:outerShdw>
                </a:effectLst>
                <a:latin typeface="Gill Sans MT" panose="020B0502020104020203" pitchFamily="34" charset="0"/>
              </a:rPr>
              <a:t>, 2015</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9426" y="3886200"/>
            <a:ext cx="2672747" cy="700373"/>
          </a:xfrm>
          <a:prstGeom prst="rect">
            <a:avLst/>
          </a:prstGeom>
        </p:spPr>
      </p:pic>
      <p:sp>
        <p:nvSpPr>
          <p:cNvPr id="7" name="TextBox 6"/>
          <p:cNvSpPr txBox="1"/>
          <p:nvPr/>
        </p:nvSpPr>
        <p:spPr>
          <a:xfrm>
            <a:off x="3273725" y="3006209"/>
            <a:ext cx="2667000" cy="369332"/>
          </a:xfrm>
          <a:prstGeom prst="rect">
            <a:avLst/>
          </a:prstGeom>
          <a:noFill/>
        </p:spPr>
        <p:txBody>
          <a:bodyPr wrap="square" rtlCol="0">
            <a:spAutoFit/>
          </a:bodyPr>
          <a:lstStyle/>
          <a:p>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41377"/>
            <a:ext cx="7010400" cy="898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rPr>
              <a:t>What is the format for today’s webinar?</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876800"/>
          </a:xfrm>
        </p:spPr>
        <p:txBody>
          <a:bodyPr/>
          <a:lstStyle/>
          <a:p>
            <a:r>
              <a:rPr lang="en-US" sz="3200" b="1" dirty="0" smtClean="0"/>
              <a:t>Presenters will </a:t>
            </a:r>
            <a:r>
              <a:rPr lang="en-US" b="1" dirty="0" smtClean="0"/>
              <a:t>present in four short segments, discussing resources for Grazing Education</a:t>
            </a:r>
          </a:p>
          <a:p>
            <a:r>
              <a:rPr lang="en-US" sz="3200" b="1" dirty="0" smtClean="0"/>
              <a:t>Audience is encouraged to </a:t>
            </a:r>
            <a:r>
              <a:rPr lang="en-US" b="1" dirty="0" smtClean="0"/>
              <a:t>engage in the discussion</a:t>
            </a:r>
            <a:endParaRPr lang="en-US" sz="3200" b="1" dirty="0" smtClean="0"/>
          </a:p>
          <a:p>
            <a:r>
              <a:rPr lang="en-US" sz="3200" b="1" dirty="0" smtClean="0"/>
              <a:t>Moderators will “direct the traffic” and keep discussion moving </a:t>
            </a:r>
          </a:p>
        </p:txBody>
      </p:sp>
      <p:sp>
        <p:nvSpPr>
          <p:cNvPr id="4" name="Slide Number Placeholder 3"/>
          <p:cNvSpPr>
            <a:spLocks noGrp="1"/>
          </p:cNvSpPr>
          <p:nvPr>
            <p:ph type="sldNum" sz="quarter" idx="12"/>
          </p:nvPr>
        </p:nvSpPr>
        <p:spPr/>
        <p:txBody>
          <a:bodyPr/>
          <a:lstStyle/>
          <a:p>
            <a:pPr>
              <a:defRPr/>
            </a:pPr>
            <a:fld id="{72145E7C-434E-4F6A-AD10-790A53FB9106}" type="slidenum">
              <a:rPr lang="en-US" smtClean="0">
                <a:solidFill>
                  <a:prstClr val="white"/>
                </a:solidFill>
              </a:rPr>
              <a:pPr>
                <a:defRPr/>
              </a:pPr>
              <a:t>10</a:t>
            </a:fld>
            <a:endParaRPr lang="en-US">
              <a:solidFill>
                <a:prstClr val="white"/>
              </a:solidFill>
            </a:endParaRPr>
          </a:p>
        </p:txBody>
      </p:sp>
    </p:spTree>
    <p:extLst>
      <p:ext uri="{BB962C8B-B14F-4D97-AF65-F5344CB8AC3E}">
        <p14:creationId xmlns:p14="http://schemas.microsoft.com/office/powerpoint/2010/main" val="28773707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590800"/>
            <a:ext cx="3733800" cy="3810000"/>
          </a:xfrm>
        </p:spPr>
        <p:txBody>
          <a:bodyPr>
            <a:normAutofit/>
          </a:bodyPr>
          <a:lstStyle/>
          <a:p>
            <a:r>
              <a:rPr lang="en-US" sz="1500" dirty="0"/>
              <a:t>Caroline van Schaik works with farmers and landowners in the Root River watershed of southeast Minnesota as an organizer with the Land Stewardship Project</a:t>
            </a:r>
            <a:r>
              <a:rPr lang="en-US" sz="1500" dirty="0" smtClean="0"/>
              <a:t>.</a:t>
            </a:r>
          </a:p>
          <a:p>
            <a:r>
              <a:rPr lang="en-US" sz="1500" dirty="0" smtClean="0"/>
              <a:t>While </a:t>
            </a:r>
            <a:r>
              <a:rPr lang="en-US" sz="1500" dirty="0"/>
              <a:t>cover crops, field research, conservation leases, healthy soil, custom grazing, and other aspects of agriculture occupy her with both men and women, part of her time is focused specifically on the needs of women and their expressions of land management. </a:t>
            </a:r>
            <a:endParaRPr lang="en-US" sz="1500" dirty="0" smtClean="0"/>
          </a:p>
          <a:p>
            <a:r>
              <a:rPr lang="en-US" sz="1500" dirty="0" smtClean="0"/>
              <a:t>She </a:t>
            </a:r>
            <a:r>
              <a:rPr lang="en-US" sz="1500" dirty="0"/>
              <a:t>and her family run sheep on an intensely managed grazing farm near the Mississippi River.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76200"/>
            <a:ext cx="1701800" cy="2374900"/>
          </a:xfrm>
          <a:prstGeom prst="rect">
            <a:avLst/>
          </a:prstGeom>
        </p:spPr>
      </p:pic>
      <p:sp>
        <p:nvSpPr>
          <p:cNvPr id="5" name="Rectangle 4"/>
          <p:cNvSpPr/>
          <p:nvPr/>
        </p:nvSpPr>
        <p:spPr>
          <a:xfrm>
            <a:off x="4343400" y="2286000"/>
            <a:ext cx="4572000" cy="3600986"/>
          </a:xfrm>
          <a:prstGeom prst="rect">
            <a:avLst/>
          </a:prstGeom>
        </p:spPr>
        <p:txBody>
          <a:bodyPr>
            <a:spAutoFit/>
          </a:bodyPr>
          <a:lstStyle/>
          <a:p>
            <a:pPr algn="ctr"/>
            <a:endParaRPr lang="en-US" dirty="0"/>
          </a:p>
          <a:p>
            <a:pPr marL="285750" indent="-285750">
              <a:buFont typeface="Arial" panose="020B0604020202020204" pitchFamily="34" charset="0"/>
              <a:buChar char="•"/>
            </a:pPr>
            <a:r>
              <a:rPr lang="en-US" sz="1500" dirty="0"/>
              <a:t>Doug Gucker is a Local Food Systems and Small Farms Extension educator with University of Illinois Extension. </a:t>
            </a:r>
          </a:p>
          <a:p>
            <a:pPr marL="285750" indent="-285750">
              <a:buFont typeface="Arial" panose="020B0604020202020204" pitchFamily="34" charset="0"/>
              <a:buChar char="•"/>
            </a:pPr>
            <a:r>
              <a:rPr lang="en-US" sz="1500" dirty="0"/>
              <a:t>He works with local producers and consumers to increase the availability of locally grown foods. In addition, his duties include being a local resource for agricultural issues within the DeWitt, Macon, &amp; Piatt County unit.</a:t>
            </a:r>
          </a:p>
          <a:p>
            <a:pPr marL="285750" indent="-285750">
              <a:buFont typeface="Arial" panose="020B0604020202020204" pitchFamily="34" charset="0"/>
              <a:buChar char="•"/>
            </a:pPr>
            <a:r>
              <a:rPr lang="en-US" sz="1500" dirty="0"/>
              <a:t>Doug has bachelor degrees in biology and agronomy and a master's degree in agronomy. He is an Illinois Certified Crop Adviser (CCA)</a:t>
            </a:r>
          </a:p>
          <a:p>
            <a:pPr marL="285750" indent="-285750">
              <a:buFont typeface="Arial" panose="020B0604020202020204" pitchFamily="34" charset="0"/>
              <a:buChar char="•"/>
            </a:pPr>
            <a:r>
              <a:rPr lang="en-US" sz="1500" dirty="0" smtClean="0"/>
              <a:t>His </a:t>
            </a:r>
            <a:r>
              <a:rPr lang="en-US" sz="1500" dirty="0"/>
              <a:t>professional affiliations include the American Society of Agronomy and the Soil and Water Conservation Society.</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348796"/>
            <a:ext cx="1471613" cy="2102304"/>
          </a:xfrm>
          <a:prstGeom prst="rect">
            <a:avLst/>
          </a:prstGeom>
        </p:spPr>
      </p:pic>
    </p:spTree>
    <p:extLst>
      <p:ext uri="{BB962C8B-B14F-4D97-AF65-F5344CB8AC3E}">
        <p14:creationId xmlns:p14="http://schemas.microsoft.com/office/powerpoint/2010/main" val="3062342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0" y="2425067"/>
            <a:ext cx="4267200" cy="4755148"/>
          </a:xfrm>
          <a:prstGeom prst="rect">
            <a:avLst/>
          </a:prstGeom>
          <a:noFill/>
        </p:spPr>
        <p:txBody>
          <a:bodyPr wrap="square" rtlCol="0">
            <a:spAutoFit/>
          </a:bodyPr>
          <a:lstStyle/>
          <a:p>
            <a:pPr algn="ctr"/>
            <a:endParaRPr lang="en-US" sz="1500" dirty="0" smtClean="0"/>
          </a:p>
          <a:p>
            <a:pPr marL="285750" indent="-285750" algn="ctr">
              <a:buFont typeface="Arial" panose="020B0604020202020204" pitchFamily="34" charset="0"/>
              <a:buChar char="•"/>
            </a:pPr>
            <a:r>
              <a:rPr lang="en-US" sz="1500" dirty="0"/>
              <a:t>Gene </a:t>
            </a:r>
            <a:r>
              <a:rPr lang="en-US" sz="1500" dirty="0" err="1"/>
              <a:t>Schriefer</a:t>
            </a:r>
            <a:r>
              <a:rPr lang="en-US" sz="1500" dirty="0"/>
              <a:t> has been the Agriculture Agent with the University of Wisconsin – Extension for the past 6 years working primarily in Iowa County in the </a:t>
            </a:r>
            <a:r>
              <a:rPr lang="en-US" sz="1500" dirty="0" err="1"/>
              <a:t>Driftless</a:t>
            </a:r>
            <a:r>
              <a:rPr lang="en-US" sz="1500" dirty="0"/>
              <a:t> Region. </a:t>
            </a:r>
          </a:p>
          <a:p>
            <a:pPr marL="285750" indent="-285750" algn="ctr">
              <a:buFont typeface="Arial" panose="020B0604020202020204" pitchFamily="34" charset="0"/>
              <a:buChar char="•"/>
            </a:pPr>
            <a:r>
              <a:rPr lang="en-US" sz="1500" dirty="0"/>
              <a:t>He organizes and leads the Southwest Wisconsin grazing network which hosts a dozen pasture walks a season and the spring and fall grazing workshops. </a:t>
            </a:r>
          </a:p>
          <a:p>
            <a:pPr marL="285750" indent="-285750" algn="ctr">
              <a:buFont typeface="Arial" panose="020B0604020202020204" pitchFamily="34" charset="0"/>
              <a:buChar char="•"/>
            </a:pPr>
            <a:r>
              <a:rPr lang="en-US" sz="1500" dirty="0"/>
              <a:t>Prior to his extension position, he was the Grazing Specialist for Southwest Badger RC&amp;D developing grazing management plans and grazing education for farmers and land owners in the seven southwestern counties of the </a:t>
            </a:r>
            <a:r>
              <a:rPr lang="en-US" sz="1500" dirty="0" err="1"/>
              <a:t>Driftless</a:t>
            </a:r>
            <a:r>
              <a:rPr lang="en-US" sz="1500" dirty="0"/>
              <a:t> region. </a:t>
            </a:r>
          </a:p>
          <a:p>
            <a:pPr marL="285750" indent="-285750" algn="ctr">
              <a:buFont typeface="Arial" panose="020B0604020202020204" pitchFamily="34" charset="0"/>
              <a:buChar char="•"/>
            </a:pPr>
            <a:r>
              <a:rPr lang="en-US" sz="1500" dirty="0"/>
              <a:t>Gene owns and manages a small farm in Dodgeville, WI grazing a white faced, commercial flock and crossbred beef herd focused on grass finished beef. </a:t>
            </a:r>
            <a:endParaRPr lang="en-US" sz="1600" dirty="0"/>
          </a:p>
          <a:p>
            <a:endParaRPr lang="en-US" dirty="0" smtClean="0"/>
          </a:p>
        </p:txBody>
      </p:sp>
      <p:sp>
        <p:nvSpPr>
          <p:cNvPr id="2" name="Content Placeholder 1"/>
          <p:cNvSpPr>
            <a:spLocks noGrp="1"/>
          </p:cNvSpPr>
          <p:nvPr>
            <p:ph idx="1"/>
          </p:nvPr>
        </p:nvSpPr>
        <p:spPr>
          <a:xfrm>
            <a:off x="457200" y="2604796"/>
            <a:ext cx="3886200" cy="4191000"/>
          </a:xfrm>
        </p:spPr>
        <p:txBody>
          <a:bodyPr>
            <a:normAutofit/>
          </a:bodyPr>
          <a:lstStyle/>
          <a:p>
            <a:r>
              <a:rPr lang="en-US" sz="1500" dirty="0"/>
              <a:t>Vance J. Haugen is a University of Wisconsin Agriculture Extension Agent (since 1985) and is currently a county based faculty member located in Crawford County, Wisconsin. </a:t>
            </a:r>
            <a:endParaRPr lang="en-US" sz="1500" dirty="0" smtClean="0"/>
          </a:p>
          <a:p>
            <a:r>
              <a:rPr lang="en-US" sz="1500" dirty="0" smtClean="0"/>
              <a:t>Vance </a:t>
            </a:r>
            <a:r>
              <a:rPr lang="en-US" sz="1500" dirty="0"/>
              <a:t>was raised on a dairy farm near Thief River Falls, Minnesota and earned both his B.S. (1979) and M.S. (1984) degrees from the Ag. Engineering Department at North Dakota State University, Fargo, North Dakota. </a:t>
            </a:r>
            <a:endParaRPr lang="en-US" sz="1500" dirty="0" smtClean="0"/>
          </a:p>
          <a:p>
            <a:r>
              <a:rPr lang="en-US" sz="1500" dirty="0" smtClean="0"/>
              <a:t>For </a:t>
            </a:r>
            <a:r>
              <a:rPr lang="en-US" sz="1500" dirty="0"/>
              <a:t>the last 25 years pasture education has been the main focus of his extension work. In addition, since 1993 Vance, with his wife, Bonnie and three children, Inga, Olaf and Thor has operated a 230 acre, grass based dairy near </a:t>
            </a:r>
            <a:r>
              <a:rPr lang="en-US" sz="1500" dirty="0" err="1"/>
              <a:t>Canton,Minnesota</a:t>
            </a:r>
            <a:endParaRPr lang="en-US" sz="15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381000"/>
            <a:ext cx="1524000" cy="2032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660400"/>
            <a:ext cx="2133600" cy="1752600"/>
          </a:xfrm>
          <a:prstGeom prst="rect">
            <a:avLst/>
          </a:prstGeom>
        </p:spPr>
      </p:pic>
    </p:spTree>
    <p:extLst>
      <p:ext uri="{BB962C8B-B14F-4D97-AF65-F5344CB8AC3E}">
        <p14:creationId xmlns:p14="http://schemas.microsoft.com/office/powerpoint/2010/main" val="31718939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Grazing In Flat Central Illinois</a:t>
            </a:r>
            <a:endParaRPr lang="en-US" b="1" dirty="0">
              <a:solidFill>
                <a:schemeClr val="tx2"/>
              </a:solidFill>
            </a:endParaRPr>
          </a:p>
        </p:txBody>
      </p:sp>
      <p:sp>
        <p:nvSpPr>
          <p:cNvPr id="4" name="Content Placeholder 3"/>
          <p:cNvSpPr>
            <a:spLocks noGrp="1"/>
          </p:cNvSpPr>
          <p:nvPr>
            <p:ph idx="1"/>
          </p:nvPr>
        </p:nvSpPr>
        <p:spPr/>
        <p:txBody>
          <a:bodyPr>
            <a:normAutofit/>
          </a:bodyPr>
          <a:lstStyle/>
          <a:p>
            <a:r>
              <a:rPr lang="en-US" dirty="0" smtClean="0"/>
              <a:t>My three county area has</a:t>
            </a:r>
          </a:p>
          <a:p>
            <a:pPr lvl="1"/>
            <a:r>
              <a:rPr lang="en-US" dirty="0" smtClean="0"/>
              <a:t>About 790,000 acres in farmland</a:t>
            </a:r>
          </a:p>
          <a:p>
            <a:pPr lvl="2"/>
            <a:r>
              <a:rPr lang="en-US" dirty="0" smtClean="0"/>
              <a:t>751,000 acres in Grain Crops</a:t>
            </a:r>
          </a:p>
          <a:p>
            <a:pPr lvl="2"/>
            <a:r>
              <a:rPr lang="en-US" dirty="0" smtClean="0"/>
              <a:t>6,000 acres in Hay Crops</a:t>
            </a:r>
          </a:p>
          <a:p>
            <a:pPr lvl="2"/>
            <a:r>
              <a:rPr lang="en-US" dirty="0" smtClean="0"/>
              <a:t>Pasturelands too small to be reportable to USDA</a:t>
            </a:r>
          </a:p>
          <a:p>
            <a:r>
              <a:rPr lang="en-US" dirty="0" smtClean="0"/>
              <a:t>My graziers tend to be </a:t>
            </a:r>
            <a:r>
              <a:rPr lang="en-US" u="sng" dirty="0" smtClean="0"/>
              <a:t>small producers</a:t>
            </a:r>
            <a:r>
              <a:rPr lang="en-US" dirty="0" smtClean="0"/>
              <a:t> on </a:t>
            </a:r>
            <a:r>
              <a:rPr lang="en-US" u="sng" dirty="0" smtClean="0"/>
              <a:t>small acres</a:t>
            </a:r>
            <a:r>
              <a:rPr lang="en-US" dirty="0" smtClean="0"/>
              <a:t> not suited for row crops or houses and usually </a:t>
            </a:r>
            <a:r>
              <a:rPr lang="en-US" u="sng" dirty="0" smtClean="0"/>
              <a:t>small ruminants</a:t>
            </a:r>
            <a:r>
              <a:rPr lang="en-US" dirty="0" smtClean="0"/>
              <a:t>.</a:t>
            </a:r>
          </a:p>
          <a:p>
            <a:pPr marL="914400" lvl="2" indent="0">
              <a:buNone/>
            </a:pPr>
            <a:endParaRPr lang="en-US" dirty="0" smtClean="0"/>
          </a:p>
          <a:p>
            <a:pPr lvl="2"/>
            <a:endParaRPr lang="en-US" dirty="0"/>
          </a:p>
        </p:txBody>
      </p:sp>
    </p:spTree>
    <p:extLst>
      <p:ext uri="{BB962C8B-B14F-4D97-AF65-F5344CB8AC3E}">
        <p14:creationId xmlns:p14="http://schemas.microsoft.com/office/powerpoint/2010/main" val="2038323520"/>
      </p:ext>
    </p:extLst>
  </p:cSld>
  <p:clrMapOvr>
    <a:masterClrMapping/>
  </p:clrMapOvr>
  <p:transition>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152400"/>
            <a:ext cx="7391400" cy="4470304"/>
          </a:xfrm>
          <a:prstGeom prst="rect">
            <a:avLst/>
          </a:prstGeom>
          <a:ln>
            <a:solidFill>
              <a:schemeClr val="tx2"/>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3962400"/>
            <a:ext cx="3880104" cy="2706671"/>
          </a:xfrm>
          <a:prstGeom prst="rect">
            <a:avLst/>
          </a:prstGeom>
          <a:ln>
            <a:solidFill>
              <a:schemeClr val="tx2"/>
            </a:solidFill>
          </a:ln>
        </p:spPr>
      </p:pic>
    </p:spTree>
    <p:extLst>
      <p:ext uri="{BB962C8B-B14F-4D97-AF65-F5344CB8AC3E}">
        <p14:creationId xmlns:p14="http://schemas.microsoft.com/office/powerpoint/2010/main" val="176477757"/>
      </p:ext>
    </p:extLst>
  </p:cSld>
  <p:clrMapOvr>
    <a:masterClrMapping/>
  </p:clrMapOvr>
  <p:transition>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In-State Grazing Research ? </a:t>
            </a:r>
            <a:endParaRPr lang="en-US" dirty="0">
              <a:solidFill>
                <a:schemeClr val="tx2"/>
              </a:solidFill>
            </a:endParaRPr>
          </a:p>
        </p:txBody>
      </p:sp>
      <p:sp>
        <p:nvSpPr>
          <p:cNvPr id="4" name="Content Placeholder 3"/>
          <p:cNvSpPr>
            <a:spLocks noGrp="1"/>
          </p:cNvSpPr>
          <p:nvPr>
            <p:ph idx="1"/>
          </p:nvPr>
        </p:nvSpPr>
        <p:spPr/>
        <p:txBody>
          <a:bodyPr/>
          <a:lstStyle/>
          <a:p>
            <a:r>
              <a:rPr lang="en-US" dirty="0" smtClean="0"/>
              <a:t>Limited due to a by-products focus</a:t>
            </a:r>
          </a:p>
          <a:p>
            <a:r>
              <a:rPr lang="en-US" dirty="0" smtClean="0"/>
              <a:t>Last grazing specialist left in 2007 </a:t>
            </a:r>
          </a:p>
          <a:p>
            <a:pPr lvl="1"/>
            <a:r>
              <a:rPr lang="en-US" dirty="0" smtClean="0"/>
              <a:t> Dr. Justin Sexton, University of Missouri (now)</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3439332"/>
            <a:ext cx="2445543" cy="2815014"/>
          </a:xfrm>
          <a:prstGeom prst="rect">
            <a:avLst/>
          </a:prstGeom>
          <a:ln>
            <a:solidFill>
              <a:schemeClr val="tx2"/>
            </a:solidFill>
          </a:ln>
        </p:spPr>
      </p:pic>
    </p:spTree>
    <p:extLst>
      <p:ext uri="{BB962C8B-B14F-4D97-AF65-F5344CB8AC3E}">
        <p14:creationId xmlns:p14="http://schemas.microsoft.com/office/powerpoint/2010/main" val="1804059264"/>
      </p:ext>
    </p:extLst>
  </p:cSld>
  <p:clrMapOvr>
    <a:masterClrMapping/>
  </p:clrMapOvr>
  <p:transition>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lstStyle/>
          <a:p>
            <a:r>
              <a:rPr lang="en-US" dirty="0" smtClean="0"/>
              <a:t>Small Ruminants</a:t>
            </a:r>
            <a:endParaRPr lang="en-US" dirty="0"/>
          </a:p>
        </p:txBody>
      </p:sp>
      <p:sp>
        <p:nvSpPr>
          <p:cNvPr id="4" name="Content Placeholder 3"/>
          <p:cNvSpPr>
            <a:spLocks noGrp="1"/>
          </p:cNvSpPr>
          <p:nvPr>
            <p:ph idx="1"/>
          </p:nvPr>
        </p:nvSpPr>
        <p:spPr>
          <a:xfrm>
            <a:off x="457200" y="1371600"/>
            <a:ext cx="8229600" cy="4525963"/>
          </a:xfrm>
        </p:spPr>
        <p:txBody>
          <a:bodyPr/>
          <a:lstStyle/>
          <a:p>
            <a:r>
              <a:rPr lang="en-US" dirty="0" smtClean="0"/>
              <a:t>Susan </a:t>
            </a:r>
            <a:r>
              <a:rPr lang="en-US" dirty="0" err="1" smtClean="0"/>
              <a:t>Schoenian</a:t>
            </a:r>
            <a:r>
              <a:rPr lang="en-US" dirty="0"/>
              <a:t>, Sheep and Goat </a:t>
            </a:r>
            <a:r>
              <a:rPr lang="en-US" dirty="0" smtClean="0"/>
              <a:t>specialist, </a:t>
            </a:r>
            <a:r>
              <a:rPr lang="en-US" dirty="0"/>
              <a:t>Western Maryland Research &amp; Education Center</a:t>
            </a:r>
          </a:p>
        </p:txBody>
      </p:sp>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438400"/>
            <a:ext cx="4371555" cy="4325888"/>
          </a:xfrm>
          <a:prstGeom prst="rect">
            <a:avLst/>
          </a:prstGeom>
        </p:spPr>
      </p:pic>
    </p:spTree>
    <p:extLst>
      <p:ext uri="{BB962C8B-B14F-4D97-AF65-F5344CB8AC3E}">
        <p14:creationId xmlns:p14="http://schemas.microsoft.com/office/powerpoint/2010/main" val="1228447771"/>
      </p:ext>
    </p:extLst>
  </p:cSld>
  <p:clrMapOvr>
    <a:masterClrMapping/>
  </p:clrMapOvr>
  <p:transition>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Susan’s </a:t>
            </a:r>
            <a:r>
              <a:rPr lang="en-US" dirty="0" err="1" smtClean="0"/>
              <a:t>SlideShare</a:t>
            </a:r>
            <a:r>
              <a:rPr lang="en-US" dirty="0" smtClean="0"/>
              <a:t> Content</a:t>
            </a:r>
            <a:endParaRPr lang="en-US" dirty="0"/>
          </a:p>
        </p:txBody>
      </p:sp>
      <p:pic>
        <p:nvPicPr>
          <p:cNvPr id="5" name="Content Placeholder 4">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9600" y="1447800"/>
            <a:ext cx="4349905" cy="4525963"/>
          </a:xfrm>
          <a:ln>
            <a:solidFill>
              <a:schemeClr val="tx2"/>
            </a:solidFill>
          </a:ln>
        </p:spPr>
      </p:pic>
      <p:sp>
        <p:nvSpPr>
          <p:cNvPr id="6" name="TextBox 5"/>
          <p:cNvSpPr txBox="1"/>
          <p:nvPr/>
        </p:nvSpPr>
        <p:spPr>
          <a:xfrm>
            <a:off x="5486400" y="1600200"/>
            <a:ext cx="3200400" cy="2308324"/>
          </a:xfrm>
          <a:prstGeom prst="rect">
            <a:avLst/>
          </a:prstGeom>
          <a:noFill/>
        </p:spPr>
        <p:txBody>
          <a:bodyPr wrap="square" rtlCol="0">
            <a:spAutoFit/>
          </a:bodyPr>
          <a:lstStyle/>
          <a:p>
            <a:r>
              <a:rPr lang="en-US" dirty="0" smtClean="0"/>
              <a:t>Great source of continuing education for me.</a:t>
            </a:r>
          </a:p>
          <a:p>
            <a:endParaRPr lang="en-US" dirty="0"/>
          </a:p>
          <a:p>
            <a:r>
              <a:rPr lang="en-US" dirty="0" smtClean="0"/>
              <a:t>2015 Small Ruminant Pasture Series</a:t>
            </a:r>
          </a:p>
          <a:p>
            <a:endParaRPr lang="en-US" dirty="0"/>
          </a:p>
          <a:p>
            <a:r>
              <a:rPr lang="en-US" dirty="0" smtClean="0"/>
              <a:t>Susan has a lot of very current content</a:t>
            </a:r>
            <a:endParaRPr lang="en-US" dirty="0"/>
          </a:p>
        </p:txBody>
      </p:sp>
    </p:spTree>
    <p:extLst>
      <p:ext uri="{BB962C8B-B14F-4D97-AF65-F5344CB8AC3E}">
        <p14:creationId xmlns:p14="http://schemas.microsoft.com/office/powerpoint/2010/main" val="2790126769"/>
      </p:ext>
    </p:extLst>
  </p:cSld>
  <p:clrMapOvr>
    <a:masterClrMapping/>
  </p:clrMapOvr>
  <p:transition>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228600"/>
            <a:ext cx="4755776" cy="6219092"/>
          </a:xfrm>
          <a:prstGeom prst="rect">
            <a:avLst/>
          </a:prstGeom>
          <a:ln>
            <a:solidFill>
              <a:schemeClr val="tx2"/>
            </a:solidFill>
          </a:ln>
        </p:spPr>
      </p:pic>
    </p:spTree>
    <p:extLst>
      <p:ext uri="{BB962C8B-B14F-4D97-AF65-F5344CB8AC3E}">
        <p14:creationId xmlns:p14="http://schemas.microsoft.com/office/powerpoint/2010/main" val="3752316302"/>
      </p:ext>
    </p:extLst>
  </p:cSld>
  <p:clrMapOvr>
    <a:masterClrMapping/>
  </p:clrMapOvr>
  <p:transition>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091" y="323467"/>
            <a:ext cx="7457709" cy="6229733"/>
          </a:xfrm>
          <a:prstGeom prst="rect">
            <a:avLst/>
          </a:prstGeom>
          <a:ln>
            <a:solidFill>
              <a:schemeClr val="tx2"/>
            </a:solidFill>
          </a:ln>
        </p:spPr>
      </p:pic>
    </p:spTree>
    <p:extLst>
      <p:ext uri="{BB962C8B-B14F-4D97-AF65-F5344CB8AC3E}">
        <p14:creationId xmlns:p14="http://schemas.microsoft.com/office/powerpoint/2010/main" val="1157570467"/>
      </p:ext>
    </p:extLst>
  </p:cSld>
  <p:clrMapOvr>
    <a:masterClrMapping/>
  </p:clrMapOvr>
  <p:transition>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Hosted by Warren King and Jane Jewett</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824" t="26939" r="22615"/>
          <a:stretch/>
        </p:blipFill>
        <p:spPr>
          <a:xfrm>
            <a:off x="0" y="1386536"/>
            <a:ext cx="3733800" cy="3306763"/>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479" t="5400" r="18473" b="25352"/>
          <a:stretch/>
        </p:blipFill>
        <p:spPr>
          <a:xfrm>
            <a:off x="5791200" y="1386535"/>
            <a:ext cx="2514600" cy="3306764"/>
          </a:xfrm>
          <a:prstGeom prst="rect">
            <a:avLst/>
          </a:prstGeom>
        </p:spPr>
      </p:pic>
      <p:sp>
        <p:nvSpPr>
          <p:cNvPr id="6" name="TextBox 5"/>
          <p:cNvSpPr txBox="1"/>
          <p:nvPr/>
        </p:nvSpPr>
        <p:spPr>
          <a:xfrm>
            <a:off x="0" y="4800600"/>
            <a:ext cx="3886200" cy="2308324"/>
          </a:xfrm>
          <a:prstGeom prst="rect">
            <a:avLst/>
          </a:prstGeom>
          <a:noFill/>
        </p:spPr>
        <p:txBody>
          <a:bodyPr wrap="square" rtlCol="0">
            <a:spAutoFit/>
          </a:bodyPr>
          <a:lstStyle/>
          <a:p>
            <a:pPr marL="285750" lvl="0" indent="-285750">
              <a:buFont typeface="Arial" panose="020B0604020202020204" pitchFamily="34" charset="0"/>
              <a:buChar char="•"/>
            </a:pPr>
            <a:r>
              <a:rPr lang="en-US" dirty="0"/>
              <a:t>Co-manager of the Pasture Project</a:t>
            </a:r>
          </a:p>
          <a:p>
            <a:pPr marL="285750" lvl="0" indent="-285750">
              <a:buFont typeface="Arial" panose="020B0604020202020204" pitchFamily="34" charset="0"/>
              <a:buChar char="•"/>
            </a:pPr>
            <a:r>
              <a:rPr lang="en-US" dirty="0"/>
              <a:t>President of </a:t>
            </a:r>
            <a:r>
              <a:rPr lang="en-US" dirty="0" err="1"/>
              <a:t>WellSpring</a:t>
            </a:r>
            <a:r>
              <a:rPr lang="en-US" dirty="0"/>
              <a:t>, Ltd</a:t>
            </a:r>
          </a:p>
          <a:p>
            <a:pPr marL="285750" lvl="0" indent="-285750">
              <a:buFont typeface="Arial" panose="020B0604020202020204" pitchFamily="34" charset="0"/>
              <a:buChar char="•"/>
            </a:pPr>
            <a:r>
              <a:rPr lang="en-US" dirty="0"/>
              <a:t>Work focused on expanding environmentally sustainable farming, developing local &amp; regional food systems and improving water quality </a:t>
            </a:r>
          </a:p>
          <a:p>
            <a:endParaRPr lang="en-US" dirty="0"/>
          </a:p>
        </p:txBody>
      </p:sp>
      <p:sp>
        <p:nvSpPr>
          <p:cNvPr id="7" name="TextBox 6"/>
          <p:cNvSpPr txBox="1"/>
          <p:nvPr/>
        </p:nvSpPr>
        <p:spPr>
          <a:xfrm>
            <a:off x="5372100" y="4820816"/>
            <a:ext cx="38862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Research Fellow, University of </a:t>
            </a:r>
            <a:r>
              <a:rPr lang="en-US" dirty="0" smtClean="0"/>
              <a:t>Minnesota</a:t>
            </a:r>
          </a:p>
          <a:p>
            <a:pPr marL="285750" indent="-285750">
              <a:buFont typeface="Arial" panose="020B0604020202020204" pitchFamily="34" charset="0"/>
              <a:buChar char="•"/>
            </a:pPr>
            <a:r>
              <a:rPr lang="en-US" dirty="0" smtClean="0"/>
              <a:t>Green </a:t>
            </a:r>
            <a:r>
              <a:rPr lang="en-US" dirty="0"/>
              <a:t>Lands Blue Waters Initiative</a:t>
            </a:r>
          </a:p>
        </p:txBody>
      </p:sp>
    </p:spTree>
    <p:extLst>
      <p:ext uri="{BB962C8B-B14F-4D97-AF65-F5344CB8AC3E}">
        <p14:creationId xmlns:p14="http://schemas.microsoft.com/office/powerpoint/2010/main" val="1331412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14779"/>
            <a:ext cx="4078287" cy="543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5800" y="304800"/>
            <a:ext cx="4038600" cy="707886"/>
          </a:xfrm>
          <a:prstGeom prst="rect">
            <a:avLst/>
          </a:prstGeom>
          <a:noFill/>
        </p:spPr>
        <p:txBody>
          <a:bodyPr wrap="square" rtlCol="0">
            <a:spAutoFit/>
          </a:bodyPr>
          <a:lstStyle/>
          <a:p>
            <a:pPr algn="ctr"/>
            <a:r>
              <a:rPr lang="en-US" sz="2000" b="1" dirty="0" smtClean="0"/>
              <a:t>Early Harvested Corn – Seeded Sept. 5</a:t>
            </a:r>
            <a:endParaRPr lang="en-US" sz="2000" b="1" dirty="0"/>
          </a:p>
        </p:txBody>
      </p:sp>
      <p:sp>
        <p:nvSpPr>
          <p:cNvPr id="4" name="TextBox 3"/>
          <p:cNvSpPr txBox="1"/>
          <p:nvPr/>
        </p:nvSpPr>
        <p:spPr>
          <a:xfrm>
            <a:off x="5486400" y="1600200"/>
            <a:ext cx="2819400" cy="646331"/>
          </a:xfrm>
          <a:prstGeom prst="rect">
            <a:avLst/>
          </a:prstGeom>
          <a:noFill/>
        </p:spPr>
        <p:txBody>
          <a:bodyPr wrap="square" rtlCol="0">
            <a:spAutoFit/>
          </a:bodyPr>
          <a:lstStyle/>
          <a:p>
            <a:r>
              <a:rPr lang="en-US" dirty="0" smtClean="0"/>
              <a:t>Generating Interest among our few cow-calf producers</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048000"/>
            <a:ext cx="4429897" cy="2878074"/>
          </a:xfrm>
          <a:prstGeom prst="rect">
            <a:avLst/>
          </a:prstGeom>
          <a:ln>
            <a:solidFill>
              <a:schemeClr val="tx2"/>
            </a:solidFill>
          </a:ln>
        </p:spPr>
      </p:pic>
    </p:spTree>
    <p:extLst>
      <p:ext uri="{BB962C8B-B14F-4D97-AF65-F5344CB8AC3E}">
        <p14:creationId xmlns:p14="http://schemas.microsoft.com/office/powerpoint/2010/main" val="2761649728"/>
      </p:ext>
    </p:extLst>
  </p:cSld>
  <p:clrMapOvr>
    <a:masterClrMapping/>
  </p:clrMapOvr>
  <p:transition>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5365390" cy="6453621"/>
          </a:xfrm>
          <a:prstGeom prst="rect">
            <a:avLst/>
          </a:prstGeom>
          <a:ln>
            <a:solidFill>
              <a:schemeClr val="tx2"/>
            </a:solidFill>
          </a:ln>
        </p:spPr>
      </p:pic>
      <p:sp>
        <p:nvSpPr>
          <p:cNvPr id="4" name="TextBox 3"/>
          <p:cNvSpPr txBox="1"/>
          <p:nvPr/>
        </p:nvSpPr>
        <p:spPr>
          <a:xfrm>
            <a:off x="5791200" y="1295400"/>
            <a:ext cx="274320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Cover Crop Selector</a:t>
            </a:r>
          </a:p>
          <a:p>
            <a:pPr marL="285750" indent="-285750">
              <a:buFont typeface="Arial" panose="020B0604020202020204" pitchFamily="34" charset="0"/>
              <a:buChar char="•"/>
            </a:pPr>
            <a:r>
              <a:rPr lang="en-US" dirty="0" smtClean="0"/>
              <a:t>Cover Crop Species</a:t>
            </a:r>
          </a:p>
          <a:p>
            <a:pPr marL="285750" indent="-285750">
              <a:buFont typeface="Arial" panose="020B0604020202020204" pitchFamily="34" charset="0"/>
              <a:buChar char="•"/>
            </a:pPr>
            <a:r>
              <a:rPr lang="en-US" dirty="0" smtClean="0"/>
              <a:t>Publications</a:t>
            </a:r>
          </a:p>
          <a:p>
            <a:pPr marL="285750" indent="-285750">
              <a:buFont typeface="Arial" panose="020B0604020202020204" pitchFamily="34" charset="0"/>
              <a:buChar char="•"/>
            </a:pPr>
            <a:r>
              <a:rPr lang="en-US" dirty="0" smtClean="0"/>
              <a:t>Extension Materials</a:t>
            </a:r>
            <a:endParaRPr lang="en-US" dirty="0"/>
          </a:p>
        </p:txBody>
      </p:sp>
    </p:spTree>
    <p:extLst>
      <p:ext uri="{BB962C8B-B14F-4D97-AF65-F5344CB8AC3E}">
        <p14:creationId xmlns:p14="http://schemas.microsoft.com/office/powerpoint/2010/main" val="2145182081"/>
      </p:ext>
    </p:extLst>
  </p:cSld>
  <p:clrMapOvr>
    <a:masterClrMapping/>
  </p:clrMapOvr>
  <p:transition>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962406"/>
            <a:ext cx="5486400" cy="4933188"/>
          </a:xfrm>
          <a:prstGeom prst="rect">
            <a:avLst/>
          </a:prstGeom>
          <a:ln>
            <a:solidFill>
              <a:schemeClr val="tx2"/>
            </a:solidFill>
          </a:ln>
        </p:spPr>
      </p:pic>
    </p:spTree>
    <p:extLst>
      <p:ext uri="{BB962C8B-B14F-4D97-AF65-F5344CB8AC3E}">
        <p14:creationId xmlns:p14="http://schemas.microsoft.com/office/powerpoint/2010/main" val="1961083678"/>
      </p:ext>
    </p:extLst>
  </p:cSld>
  <p:clrMapOvr>
    <a:masterClrMapping/>
  </p:clrMapOvr>
  <p:transition>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algn="l"/>
            <a:r>
              <a:rPr lang="en-US" dirty="0" smtClean="0">
                <a:solidFill>
                  <a:schemeClr val="tx2"/>
                </a:solidFill>
              </a:rPr>
              <a:t>Horses and Pastures</a:t>
            </a:r>
            <a:endParaRPr lang="en-US" dirty="0">
              <a:solidFill>
                <a:schemeClr val="tx2"/>
              </a:solidFill>
            </a:endParaRPr>
          </a:p>
        </p:txBody>
      </p:sp>
      <p:sp>
        <p:nvSpPr>
          <p:cNvPr id="4" name="Content Placeholder 3"/>
          <p:cNvSpPr>
            <a:spLocks noGrp="1"/>
          </p:cNvSpPr>
          <p:nvPr>
            <p:ph idx="1"/>
          </p:nvPr>
        </p:nvSpPr>
        <p:spPr/>
        <p:txBody>
          <a:bodyPr/>
          <a:lstStyle/>
          <a:p>
            <a:r>
              <a:rPr lang="en-US" dirty="0" smtClean="0"/>
              <a:t>Grazing or Exercise Yard?</a:t>
            </a:r>
          </a:p>
          <a:p>
            <a:r>
              <a:rPr lang="en-US" dirty="0" smtClean="0"/>
              <a:t>Information</a:t>
            </a:r>
          </a:p>
          <a:p>
            <a:pPr lvl="1"/>
            <a:r>
              <a:rPr lang="en-US" dirty="0" smtClean="0"/>
              <a:t>Horse States: Maryland &amp; Kentucky</a:t>
            </a:r>
            <a:endParaRPr lang="en-US" dirty="0"/>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200400"/>
            <a:ext cx="3735294" cy="3429000"/>
          </a:xfrm>
          <a:prstGeom prst="rect">
            <a:avLst/>
          </a:prstGeom>
          <a:ln>
            <a:solidFill>
              <a:schemeClr val="tx2"/>
            </a:solidFill>
          </a:ln>
        </p:spPr>
      </p:pic>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1999" y="3200400"/>
            <a:ext cx="3560339" cy="3429000"/>
          </a:xfrm>
          <a:prstGeom prst="rect">
            <a:avLst/>
          </a:prstGeom>
          <a:ln>
            <a:solidFill>
              <a:schemeClr val="tx2"/>
            </a:solidFill>
          </a:ln>
        </p:spPr>
      </p:pic>
    </p:spTree>
    <p:extLst>
      <p:ext uri="{BB962C8B-B14F-4D97-AF65-F5344CB8AC3E}">
        <p14:creationId xmlns:p14="http://schemas.microsoft.com/office/powerpoint/2010/main" val="1153434677"/>
      </p:ext>
    </p:extLst>
  </p:cSld>
  <p:clrMapOvr>
    <a:masterClrMapping/>
  </p:clrMapOvr>
  <p:transition>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04800"/>
            <a:ext cx="5598220" cy="3240066"/>
          </a:xfrm>
          <a:prstGeom prst="rect">
            <a:avLst/>
          </a:prstGeom>
          <a:ln>
            <a:solidFill>
              <a:schemeClr val="tx2"/>
            </a:solidFill>
          </a:ln>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581400"/>
            <a:ext cx="4087813" cy="3016476"/>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8757964"/>
      </p:ext>
    </p:extLst>
  </p:cSld>
  <p:clrMapOvr>
    <a:masterClrMapping/>
  </p:clrMapOvr>
  <p:transition>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2890" y="1554481"/>
            <a:ext cx="8675370" cy="5124480"/>
          </a:xfrm>
          <a:prstGeom prst="rect">
            <a:avLst/>
          </a:prstGeom>
          <a:noFill/>
        </p:spPr>
        <p:txBody>
          <a:bodyPr wrap="square" rtlCol="0">
            <a:spAutoFit/>
          </a:bodyPr>
          <a:lstStyle/>
          <a:p>
            <a:r>
              <a:rPr lang="en-US" sz="3300" dirty="0">
                <a:solidFill>
                  <a:schemeClr val="tx2">
                    <a:lumMod val="50000"/>
                  </a:schemeClr>
                </a:solidFill>
              </a:rPr>
              <a:t>Teaching Resources Roundtable Discussion:</a:t>
            </a:r>
          </a:p>
          <a:p>
            <a:r>
              <a:rPr lang="en-US" sz="1350" dirty="0">
                <a:solidFill>
                  <a:schemeClr val="tx2">
                    <a:lumMod val="50000"/>
                  </a:schemeClr>
                </a:solidFill>
              </a:rPr>
              <a:t> </a:t>
            </a:r>
            <a:r>
              <a:rPr lang="en-US" sz="4500" u="sng" dirty="0">
                <a:solidFill>
                  <a:schemeClr val="tx2">
                    <a:lumMod val="50000"/>
                  </a:schemeClr>
                </a:solidFill>
                <a:latin typeface="Aharoni" panose="02010803020104030203" pitchFamily="2" charset="-79"/>
                <a:cs typeface="Aharoni" panose="02010803020104030203" pitchFamily="2" charset="-79"/>
              </a:rPr>
              <a:t>Women Farmers &amp; Landowners</a:t>
            </a:r>
          </a:p>
          <a:p>
            <a:endParaRPr lang="en-US" sz="2700" dirty="0">
              <a:solidFill>
                <a:schemeClr val="tx2">
                  <a:lumMod val="50000"/>
                </a:schemeClr>
              </a:solidFill>
            </a:endParaRPr>
          </a:p>
          <a:p>
            <a:endParaRPr lang="en-US" sz="2700" dirty="0">
              <a:solidFill>
                <a:schemeClr val="tx2">
                  <a:lumMod val="50000"/>
                </a:schemeClr>
              </a:solidFill>
            </a:endParaRPr>
          </a:p>
          <a:p>
            <a:r>
              <a:rPr lang="en-US" sz="2100" dirty="0">
                <a:solidFill>
                  <a:schemeClr val="tx2">
                    <a:lumMod val="50000"/>
                  </a:schemeClr>
                </a:solidFill>
                <a:latin typeface="Book Antiqua" panose="02040602050305030304" pitchFamily="18" charset="0"/>
              </a:rPr>
              <a:t>Caroline van Schaik</a:t>
            </a:r>
          </a:p>
          <a:p>
            <a:r>
              <a:rPr lang="en-US" sz="2100" dirty="0">
                <a:solidFill>
                  <a:schemeClr val="tx2">
                    <a:lumMod val="50000"/>
                  </a:schemeClr>
                </a:solidFill>
                <a:latin typeface="Book Antiqua" panose="02040602050305030304" pitchFamily="18" charset="0"/>
              </a:rPr>
              <a:t>Land Stewardship Project</a:t>
            </a:r>
          </a:p>
          <a:p>
            <a:r>
              <a:rPr lang="en-US" sz="2100" dirty="0">
                <a:solidFill>
                  <a:schemeClr val="tx2">
                    <a:lumMod val="50000"/>
                  </a:schemeClr>
                </a:solidFill>
                <a:latin typeface="Book Antiqua" panose="02040602050305030304" pitchFamily="18" charset="0"/>
              </a:rPr>
              <a:t>October 9, 2015</a:t>
            </a:r>
          </a:p>
          <a:p>
            <a:endParaRPr lang="en-US" sz="1350" dirty="0">
              <a:solidFill>
                <a:schemeClr val="tx2">
                  <a:lumMod val="50000"/>
                </a:schemeClr>
              </a:solidFill>
            </a:endParaRPr>
          </a:p>
          <a:p>
            <a:r>
              <a:rPr lang="en-US" sz="1500" dirty="0">
                <a:solidFill>
                  <a:schemeClr val="tx2">
                    <a:lumMod val="50000"/>
                  </a:schemeClr>
                </a:solidFill>
              </a:rPr>
              <a:t>2015 webinar series hosted by </a:t>
            </a:r>
          </a:p>
          <a:p>
            <a:r>
              <a:rPr lang="en-US" i="1" dirty="0">
                <a:solidFill>
                  <a:schemeClr val="tx2">
                    <a:lumMod val="50000"/>
                  </a:schemeClr>
                </a:solidFill>
                <a:latin typeface="Book Antiqua" panose="02040602050305030304" pitchFamily="18" charset="0"/>
              </a:rPr>
              <a:t>Green Lands Blue Waters </a:t>
            </a:r>
            <a:r>
              <a:rPr lang="en-US" sz="1500" dirty="0">
                <a:solidFill>
                  <a:schemeClr val="tx2">
                    <a:lumMod val="50000"/>
                  </a:schemeClr>
                </a:solidFill>
              </a:rPr>
              <a:t>and</a:t>
            </a:r>
            <a:r>
              <a:rPr lang="en-US" dirty="0">
                <a:solidFill>
                  <a:schemeClr val="tx2">
                    <a:lumMod val="50000"/>
                  </a:schemeClr>
                </a:solidFill>
              </a:rPr>
              <a:t> </a:t>
            </a:r>
            <a:r>
              <a:rPr lang="en-US" i="1" dirty="0">
                <a:solidFill>
                  <a:schemeClr val="tx2">
                    <a:lumMod val="50000"/>
                  </a:schemeClr>
                </a:solidFill>
                <a:latin typeface="Book Antiqua" panose="02040602050305030304" pitchFamily="18" charset="0"/>
              </a:rPr>
              <a:t>The Pasture Project</a:t>
            </a:r>
          </a:p>
          <a:p>
            <a:endParaRPr lang="en-US" sz="1350" dirty="0"/>
          </a:p>
          <a:p>
            <a:endParaRPr lang="en-US" sz="1350" dirty="0"/>
          </a:p>
          <a:p>
            <a:endParaRPr lang="en-US" sz="135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9540" y="5383521"/>
            <a:ext cx="1188720" cy="469782"/>
          </a:xfrm>
          <a:prstGeom prst="rect">
            <a:avLst/>
          </a:prstGeom>
          <a:ln w="3175">
            <a:solidFill>
              <a:schemeClr val="bg1">
                <a:lumMod val="50000"/>
              </a:schemeClr>
            </a:solidFill>
          </a:ln>
        </p:spPr>
      </p:pic>
    </p:spTree>
    <p:extLst>
      <p:ext uri="{BB962C8B-B14F-4D97-AF65-F5344CB8AC3E}">
        <p14:creationId xmlns:p14="http://schemas.microsoft.com/office/powerpoint/2010/main" val="15090128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776" b="7776"/>
          <a:stretch/>
        </p:blipFill>
        <p:spPr>
          <a:xfrm>
            <a:off x="811530" y="868680"/>
            <a:ext cx="7632954" cy="512064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9540" y="5383521"/>
            <a:ext cx="1188720" cy="469782"/>
          </a:xfrm>
          <a:prstGeom prst="rect">
            <a:avLst/>
          </a:prstGeom>
          <a:ln w="3175">
            <a:solidFill>
              <a:schemeClr val="bg1">
                <a:lumMod val="50000"/>
              </a:schemeClr>
            </a:solidFill>
          </a:ln>
        </p:spPr>
      </p:pic>
    </p:spTree>
    <p:extLst>
      <p:ext uri="{BB962C8B-B14F-4D97-AF65-F5344CB8AC3E}">
        <p14:creationId xmlns:p14="http://schemas.microsoft.com/office/powerpoint/2010/main" val="23807986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464" y="857250"/>
            <a:ext cx="7631072" cy="51435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9540" y="5383521"/>
            <a:ext cx="1188720" cy="469782"/>
          </a:xfrm>
          <a:prstGeom prst="rect">
            <a:avLst/>
          </a:prstGeom>
          <a:ln w="3175">
            <a:solidFill>
              <a:schemeClr val="bg1">
                <a:lumMod val="50000"/>
              </a:schemeClr>
            </a:solidFill>
          </a:ln>
        </p:spPr>
      </p:pic>
    </p:spTree>
    <p:extLst>
      <p:ext uri="{BB962C8B-B14F-4D97-AF65-F5344CB8AC3E}">
        <p14:creationId xmlns:p14="http://schemas.microsoft.com/office/powerpoint/2010/main" val="22572611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503" b="7848"/>
          <a:stretch/>
        </p:blipFill>
        <p:spPr>
          <a:xfrm>
            <a:off x="617220" y="857250"/>
            <a:ext cx="7632954" cy="513207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9540" y="5383521"/>
            <a:ext cx="1188720" cy="469782"/>
          </a:xfrm>
          <a:prstGeom prst="rect">
            <a:avLst/>
          </a:prstGeom>
          <a:ln w="3175">
            <a:solidFill>
              <a:schemeClr val="bg1">
                <a:lumMod val="50000"/>
              </a:schemeClr>
            </a:solidFill>
          </a:ln>
        </p:spPr>
      </p:pic>
    </p:spTree>
    <p:extLst>
      <p:ext uri="{BB962C8B-B14F-4D97-AF65-F5344CB8AC3E}">
        <p14:creationId xmlns:p14="http://schemas.microsoft.com/office/powerpoint/2010/main" val="35336683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97" r="7308"/>
          <a:stretch/>
        </p:blipFill>
        <p:spPr>
          <a:xfrm>
            <a:off x="765810" y="857251"/>
            <a:ext cx="7632954" cy="514349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9540" y="5383521"/>
            <a:ext cx="1188720" cy="469782"/>
          </a:xfrm>
          <a:prstGeom prst="rect">
            <a:avLst/>
          </a:prstGeom>
          <a:ln w="3175">
            <a:solidFill>
              <a:schemeClr val="bg1">
                <a:lumMod val="50000"/>
              </a:schemeClr>
            </a:solidFill>
          </a:ln>
        </p:spPr>
      </p:pic>
    </p:spTree>
    <p:extLst>
      <p:ext uri="{BB962C8B-B14F-4D97-AF65-F5344CB8AC3E}">
        <p14:creationId xmlns:p14="http://schemas.microsoft.com/office/powerpoint/2010/main" val="22017094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rtlCol="0">
            <a:normAutofit/>
          </a:bodyPr>
          <a:lstStyle/>
          <a:p>
            <a:pPr eaLnBrk="1" fontAlgn="auto" hangingPunct="1">
              <a:spcAft>
                <a:spcPts val="0"/>
              </a:spcAft>
              <a:defRPr/>
            </a:pPr>
            <a:endParaRPr lang="en-US" dirty="0"/>
          </a:p>
        </p:txBody>
      </p:sp>
      <p:sp>
        <p:nvSpPr>
          <p:cNvPr id="43011" name="Title 1"/>
          <p:cNvSpPr>
            <a:spLocks noGrp="1"/>
          </p:cNvSpPr>
          <p:nvPr>
            <p:ph type="ctrTitle"/>
          </p:nvPr>
        </p:nvSpPr>
        <p:spPr/>
        <p:txBody>
          <a:bodyPr/>
          <a:lstStyle/>
          <a:p>
            <a:pPr eaLnBrk="1" hangingPunct="1"/>
            <a:r>
              <a:rPr lang="en-US" altLang="en-US" b="1" smtClean="0">
                <a:latin typeface="Arial Black" pitchFamily="34" charset="0"/>
              </a:rPr>
              <a:t>Webinar Technical Orientation</a:t>
            </a:r>
          </a:p>
        </p:txBody>
      </p:sp>
    </p:spTree>
    <p:extLst>
      <p:ext uri="{BB962C8B-B14F-4D97-AF65-F5344CB8AC3E}">
        <p14:creationId xmlns:p14="http://schemas.microsoft.com/office/powerpoint/2010/main" val="3075254139"/>
      </p:ext>
    </p:extLst>
  </p:cSld>
  <p:clrMapOvr>
    <a:masterClrMapping/>
  </p:clrMapOvr>
  <p:transition>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285" y="857250"/>
            <a:ext cx="7632954" cy="516755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9540" y="5383521"/>
            <a:ext cx="1188720" cy="469782"/>
          </a:xfrm>
          <a:prstGeom prst="rect">
            <a:avLst/>
          </a:prstGeom>
          <a:ln w="3175">
            <a:solidFill>
              <a:schemeClr val="bg1">
                <a:lumMod val="50000"/>
              </a:schemeClr>
            </a:solidFill>
          </a:ln>
        </p:spPr>
      </p:pic>
    </p:spTree>
    <p:extLst>
      <p:ext uri="{BB962C8B-B14F-4D97-AF65-F5344CB8AC3E}">
        <p14:creationId xmlns:p14="http://schemas.microsoft.com/office/powerpoint/2010/main" val="13705892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1482"/>
          <a:stretch/>
        </p:blipFill>
        <p:spPr>
          <a:xfrm>
            <a:off x="805544" y="857251"/>
            <a:ext cx="7632954" cy="5131676"/>
          </a:xfrm>
          <a:prstGeom prst="rect">
            <a:avLst/>
          </a:prstGeom>
        </p:spPr>
      </p:pic>
    </p:spTree>
    <p:extLst>
      <p:ext uri="{BB962C8B-B14F-4D97-AF65-F5344CB8AC3E}">
        <p14:creationId xmlns:p14="http://schemas.microsoft.com/office/powerpoint/2010/main" val="25481755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753" b="-2832"/>
          <a:stretch/>
        </p:blipFill>
        <p:spPr>
          <a:xfrm>
            <a:off x="710946" y="880110"/>
            <a:ext cx="7632954" cy="51435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9540" y="5383521"/>
            <a:ext cx="1188720" cy="469782"/>
          </a:xfrm>
          <a:prstGeom prst="rect">
            <a:avLst/>
          </a:prstGeom>
          <a:ln w="3175">
            <a:solidFill>
              <a:schemeClr val="bg1">
                <a:lumMod val="50000"/>
              </a:schemeClr>
            </a:solidFill>
          </a:ln>
        </p:spPr>
      </p:pic>
    </p:spTree>
    <p:extLst>
      <p:ext uri="{BB962C8B-B14F-4D97-AF65-F5344CB8AC3E}">
        <p14:creationId xmlns:p14="http://schemas.microsoft.com/office/powerpoint/2010/main" val="38187756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386" y="1762125"/>
            <a:ext cx="7632954" cy="409117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9540" y="5383521"/>
            <a:ext cx="1188720" cy="469782"/>
          </a:xfrm>
          <a:prstGeom prst="rect">
            <a:avLst/>
          </a:prstGeom>
          <a:ln w="3175">
            <a:solidFill>
              <a:schemeClr val="bg1">
                <a:lumMod val="50000"/>
              </a:schemeClr>
            </a:solidFill>
          </a:ln>
        </p:spPr>
      </p:pic>
    </p:spTree>
    <p:extLst>
      <p:ext uri="{BB962C8B-B14F-4D97-AF65-F5344CB8AC3E}">
        <p14:creationId xmlns:p14="http://schemas.microsoft.com/office/powerpoint/2010/main" val="11792122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845" t="9983" r="-180" b="2565"/>
          <a:stretch/>
        </p:blipFill>
        <p:spPr>
          <a:xfrm>
            <a:off x="822960" y="857250"/>
            <a:ext cx="7632954" cy="51435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9540" y="5383521"/>
            <a:ext cx="1188720" cy="469782"/>
          </a:xfrm>
          <a:prstGeom prst="rect">
            <a:avLst/>
          </a:prstGeom>
          <a:ln w="3175">
            <a:solidFill>
              <a:schemeClr val="bg1">
                <a:lumMod val="50000"/>
              </a:schemeClr>
            </a:solidFill>
          </a:ln>
        </p:spPr>
      </p:pic>
    </p:spTree>
    <p:extLst>
      <p:ext uri="{BB962C8B-B14F-4D97-AF65-F5344CB8AC3E}">
        <p14:creationId xmlns:p14="http://schemas.microsoft.com/office/powerpoint/2010/main" val="40522251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325" r="40618" b="1274"/>
          <a:stretch/>
        </p:blipFill>
        <p:spPr>
          <a:xfrm>
            <a:off x="-11430" y="852307"/>
            <a:ext cx="4263390" cy="5137013"/>
          </a:xfrm>
          <a:prstGeom prst="rect">
            <a:avLst/>
          </a:prstGeom>
        </p:spPr>
      </p:pic>
      <p:sp>
        <p:nvSpPr>
          <p:cNvPr id="3" name="TextBox 2"/>
          <p:cNvSpPr txBox="1"/>
          <p:nvPr/>
        </p:nvSpPr>
        <p:spPr>
          <a:xfrm>
            <a:off x="4331970" y="1314450"/>
            <a:ext cx="4663440" cy="3416320"/>
          </a:xfrm>
          <a:prstGeom prst="rect">
            <a:avLst/>
          </a:prstGeom>
          <a:noFill/>
        </p:spPr>
        <p:txBody>
          <a:bodyPr wrap="square" rtlCol="0">
            <a:spAutoFit/>
          </a:bodyPr>
          <a:lstStyle/>
          <a:p>
            <a:r>
              <a:rPr lang="en-US" sz="4125" b="1" i="1" cap="small" dirty="0">
                <a:solidFill>
                  <a:schemeClr val="tx2">
                    <a:lumMod val="50000"/>
                  </a:schemeClr>
                </a:solidFill>
              </a:rPr>
              <a:t>Women, Food and Agriculture Network</a:t>
            </a:r>
          </a:p>
          <a:p>
            <a:endParaRPr lang="en-US" sz="1350" b="1" i="1" cap="small" dirty="0">
              <a:solidFill>
                <a:schemeClr val="tx2">
                  <a:lumMod val="50000"/>
                </a:schemeClr>
              </a:solidFill>
            </a:endParaRPr>
          </a:p>
          <a:p>
            <a:r>
              <a:rPr lang="en-US" sz="4050" dirty="0">
                <a:solidFill>
                  <a:schemeClr val="tx2">
                    <a:lumMod val="50000"/>
                  </a:schemeClr>
                </a:solidFill>
                <a:hlinkClick r:id="rId4"/>
              </a:rPr>
              <a:t>info@wfan.org</a:t>
            </a:r>
            <a:endParaRPr lang="en-US" sz="4050" dirty="0">
              <a:solidFill>
                <a:schemeClr val="tx2">
                  <a:lumMod val="50000"/>
                </a:schemeClr>
              </a:solidFill>
            </a:endParaRPr>
          </a:p>
          <a:p>
            <a:r>
              <a:rPr lang="en-US" sz="4050" dirty="0">
                <a:solidFill>
                  <a:schemeClr val="tx2">
                    <a:lumMod val="50000"/>
                  </a:schemeClr>
                </a:solidFill>
              </a:rPr>
              <a:t>515-460-2477</a:t>
            </a:r>
          </a:p>
          <a:p>
            <a:r>
              <a:rPr lang="en-US" sz="2550" dirty="0">
                <a:solidFill>
                  <a:schemeClr val="tx2">
                    <a:lumMod val="50000"/>
                  </a:schemeClr>
                </a:solidFill>
                <a:hlinkClick r:id="rId5"/>
              </a:rPr>
              <a:t>www.womencaringfortheland.org</a:t>
            </a:r>
            <a:endParaRPr lang="en-US" sz="2550" dirty="0">
              <a:solidFill>
                <a:schemeClr val="tx2">
                  <a:lumMod val="50000"/>
                </a:schemeClr>
              </a:solidFill>
            </a:endParaRPr>
          </a:p>
          <a:p>
            <a:endParaRPr lang="en-US" sz="1350" dirty="0">
              <a:solidFill>
                <a:schemeClr val="tx2">
                  <a:lumMod val="50000"/>
                </a:schemeClr>
              </a:solidFil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9540" y="5383521"/>
            <a:ext cx="1188720" cy="469782"/>
          </a:xfrm>
          <a:prstGeom prst="rect">
            <a:avLst/>
          </a:prstGeom>
          <a:ln w="3175">
            <a:solidFill>
              <a:schemeClr val="bg1">
                <a:lumMod val="50000"/>
              </a:schemeClr>
            </a:solidFill>
          </a:ln>
        </p:spPr>
      </p:pic>
    </p:spTree>
    <p:extLst>
      <p:ext uri="{BB962C8B-B14F-4D97-AF65-F5344CB8AC3E}">
        <p14:creationId xmlns:p14="http://schemas.microsoft.com/office/powerpoint/2010/main" val="39759575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0090" y="3674504"/>
            <a:ext cx="4949190" cy="1708160"/>
          </a:xfrm>
          <a:prstGeom prst="rect">
            <a:avLst/>
          </a:prstGeom>
        </p:spPr>
        <p:txBody>
          <a:bodyPr wrap="square">
            <a:spAutoFit/>
          </a:bodyPr>
          <a:lstStyle/>
          <a:p>
            <a:r>
              <a:rPr lang="en-US" sz="2100" dirty="0">
                <a:solidFill>
                  <a:schemeClr val="tx2">
                    <a:lumMod val="50000"/>
                  </a:schemeClr>
                </a:solidFill>
                <a:latin typeface="Book Antiqua" panose="02040602050305030304" pitchFamily="18" charset="0"/>
              </a:rPr>
              <a:t>Caroline van Schaik</a:t>
            </a:r>
          </a:p>
          <a:p>
            <a:r>
              <a:rPr lang="en-US" sz="2100" dirty="0">
                <a:solidFill>
                  <a:schemeClr val="tx2">
                    <a:lumMod val="50000"/>
                  </a:schemeClr>
                </a:solidFill>
                <a:latin typeface="Book Antiqua" panose="02040602050305030304" pitchFamily="18" charset="0"/>
              </a:rPr>
              <a:t>Land Stewardship Project</a:t>
            </a:r>
          </a:p>
          <a:p>
            <a:r>
              <a:rPr lang="en-US" sz="2100" dirty="0">
                <a:solidFill>
                  <a:schemeClr val="tx2">
                    <a:lumMod val="50000"/>
                  </a:schemeClr>
                </a:solidFill>
                <a:latin typeface="Book Antiqua" panose="02040602050305030304" pitchFamily="18" charset="0"/>
              </a:rPr>
              <a:t>180 E. Main St. Lewiston, MN  55952</a:t>
            </a:r>
          </a:p>
          <a:p>
            <a:r>
              <a:rPr lang="en-US" sz="2100" dirty="0">
                <a:solidFill>
                  <a:schemeClr val="tx2">
                    <a:lumMod val="50000"/>
                  </a:schemeClr>
                </a:solidFill>
                <a:hlinkClick r:id="rId3"/>
              </a:rPr>
              <a:t>caroline@landstewardshipproject.org</a:t>
            </a:r>
            <a:endParaRPr lang="en-US" sz="2100" dirty="0">
              <a:solidFill>
                <a:schemeClr val="tx2">
                  <a:lumMod val="50000"/>
                </a:schemeClr>
              </a:solidFill>
            </a:endParaRPr>
          </a:p>
          <a:p>
            <a:r>
              <a:rPr lang="en-US" sz="2100" dirty="0">
                <a:solidFill>
                  <a:schemeClr val="tx2">
                    <a:lumMod val="50000"/>
                  </a:schemeClr>
                </a:solidFill>
              </a:rPr>
              <a:t>507-523-3366  (ext. 102)</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9540" y="5383521"/>
            <a:ext cx="1188720" cy="469782"/>
          </a:xfrm>
          <a:prstGeom prst="rect">
            <a:avLst/>
          </a:prstGeom>
          <a:ln w="3175">
            <a:solidFill>
              <a:schemeClr val="bg1">
                <a:lumMod val="50000"/>
              </a:schemeClr>
            </a:solidFill>
          </a:ln>
        </p:spPr>
      </p:pic>
    </p:spTree>
    <p:extLst>
      <p:ext uri="{BB962C8B-B14F-4D97-AF65-F5344CB8AC3E}">
        <p14:creationId xmlns:p14="http://schemas.microsoft.com/office/powerpoint/2010/main" val="24398400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Pasture Walk Method</a:t>
            </a:r>
            <a:endParaRPr lang="en-US" dirty="0"/>
          </a:p>
        </p:txBody>
      </p:sp>
      <p:sp>
        <p:nvSpPr>
          <p:cNvPr id="3" name="Subtitle 2"/>
          <p:cNvSpPr>
            <a:spLocks noGrp="1"/>
          </p:cNvSpPr>
          <p:nvPr>
            <p:ph type="subTitle" idx="1"/>
          </p:nvPr>
        </p:nvSpPr>
        <p:spPr/>
        <p:txBody>
          <a:bodyPr>
            <a:normAutofit/>
          </a:bodyPr>
          <a:lstStyle/>
          <a:p>
            <a:r>
              <a:rPr lang="en-US" dirty="0" smtClean="0"/>
              <a:t>Vance Haugen</a:t>
            </a:r>
          </a:p>
          <a:p>
            <a:r>
              <a:rPr lang="en-US" dirty="0" smtClean="0"/>
              <a:t>University of Wisconsin Extension</a:t>
            </a:r>
            <a:endParaRPr lang="en-US" dirty="0"/>
          </a:p>
          <a:p>
            <a:r>
              <a:rPr lang="en-US" dirty="0" smtClean="0"/>
              <a:t>October 2015</a:t>
            </a:r>
          </a:p>
        </p:txBody>
      </p:sp>
    </p:spTree>
    <p:extLst>
      <p:ext uri="{BB962C8B-B14F-4D97-AF65-F5344CB8AC3E}">
        <p14:creationId xmlns:p14="http://schemas.microsoft.com/office/powerpoint/2010/main" val="27553065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River </a:t>
            </a:r>
            <a:r>
              <a:rPr lang="en-US" dirty="0" err="1" smtClean="0"/>
              <a:t>Graziers</a:t>
            </a:r>
            <a:r>
              <a:rPr lang="en-US" dirty="0" smtClean="0"/>
              <a:t> Pasture Rules</a:t>
            </a:r>
            <a:endParaRPr lang="en-US" dirty="0"/>
          </a:p>
        </p:txBody>
      </p:sp>
      <p:sp>
        <p:nvSpPr>
          <p:cNvPr id="3" name="Content Placeholder 2"/>
          <p:cNvSpPr>
            <a:spLocks noGrp="1"/>
          </p:cNvSpPr>
          <p:nvPr>
            <p:ph idx="1"/>
          </p:nvPr>
        </p:nvSpPr>
        <p:spPr/>
        <p:txBody>
          <a:bodyPr/>
          <a:lstStyle/>
          <a:p>
            <a:pPr marL="0" indent="0">
              <a:buNone/>
            </a:pPr>
            <a:r>
              <a:rPr lang="en-US" dirty="0" smtClean="0"/>
              <a:t>Rule Number 1:</a:t>
            </a:r>
          </a:p>
          <a:p>
            <a:pPr marL="0" indent="0">
              <a:buNone/>
            </a:pPr>
            <a:r>
              <a:rPr lang="en-US" dirty="0" smtClean="0"/>
              <a:t>At this official and sanctioned Great River </a:t>
            </a:r>
            <a:r>
              <a:rPr lang="en-US" dirty="0" err="1" smtClean="0"/>
              <a:t>Grazier</a:t>
            </a:r>
            <a:r>
              <a:rPr lang="en-US" dirty="0" smtClean="0"/>
              <a:t> Pasture walk one person talks and the rest listen because if John has the answer to Ted’s question but he is talking to Ann no education gets done, and we want to tap all the available knowledge present. </a:t>
            </a:r>
          </a:p>
        </p:txBody>
      </p:sp>
    </p:spTree>
    <p:extLst>
      <p:ext uri="{BB962C8B-B14F-4D97-AF65-F5344CB8AC3E}">
        <p14:creationId xmlns:p14="http://schemas.microsoft.com/office/powerpoint/2010/main" val="42238591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Pasture Walk Rules Continued</a:t>
            </a:r>
            <a:endParaRPr lang="en-US" dirty="0"/>
          </a:p>
        </p:txBody>
      </p:sp>
      <p:sp>
        <p:nvSpPr>
          <p:cNvPr id="3" name="Content Placeholder 2"/>
          <p:cNvSpPr>
            <a:spLocks noGrp="1"/>
          </p:cNvSpPr>
          <p:nvPr>
            <p:ph idx="1"/>
          </p:nvPr>
        </p:nvSpPr>
        <p:spPr/>
        <p:txBody>
          <a:bodyPr/>
          <a:lstStyle/>
          <a:p>
            <a:r>
              <a:rPr lang="en-US" dirty="0" smtClean="0"/>
              <a:t>A corollary to rule number 1 is if people are listening, an answer need only be given once and therefore the farmer or speaker isn’t answering the same question over and over again.</a:t>
            </a:r>
            <a:endParaRPr lang="en-US" dirty="0"/>
          </a:p>
        </p:txBody>
      </p:sp>
    </p:spTree>
    <p:extLst>
      <p:ext uri="{BB962C8B-B14F-4D97-AF65-F5344CB8AC3E}">
        <p14:creationId xmlns:p14="http://schemas.microsoft.com/office/powerpoint/2010/main" val="41846271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altLang="en-US" smtClean="0">
                <a:solidFill>
                  <a:srgbClr val="919671"/>
                </a:solidFill>
              </a:rPr>
              <a:t>Your Starting Screen</a:t>
            </a:r>
          </a:p>
        </p:txBody>
      </p:sp>
      <p:pic>
        <p:nvPicPr>
          <p:cNvPr id="44035" name="Content Placeholder 3" descr="displayed_control_panel.jpg"/>
          <p:cNvPicPr>
            <a:picLocks noGrp="1" noChangeAspect="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2171700" y="1676409"/>
            <a:ext cx="4722814" cy="3375025"/>
          </a:xfrm>
        </p:spPr>
      </p:pic>
      <p:grpSp>
        <p:nvGrpSpPr>
          <p:cNvPr id="2" name="Group 15"/>
          <p:cNvGrpSpPr>
            <a:grpSpLocks/>
          </p:cNvGrpSpPr>
          <p:nvPr/>
        </p:nvGrpSpPr>
        <p:grpSpPr bwMode="auto">
          <a:xfrm>
            <a:off x="4949825" y="1676406"/>
            <a:ext cx="3240088" cy="4083627"/>
            <a:chOff x="5105400" y="1447800"/>
            <a:chExt cx="4092153" cy="5157477"/>
          </a:xfrm>
        </p:grpSpPr>
        <p:sp>
          <p:nvSpPr>
            <p:cNvPr id="7" name="Rounded Rectangle 6"/>
            <p:cNvSpPr/>
            <p:nvPr/>
          </p:nvSpPr>
          <p:spPr>
            <a:xfrm>
              <a:off x="5791101" y="1447800"/>
              <a:ext cx="1752347" cy="3811426"/>
            </a:xfrm>
            <a:prstGeom prst="roundRect">
              <a:avLst/>
            </a:prstGeom>
            <a:solidFill>
              <a:srgbClr val="4F81BD">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84" eaLnBrk="0" hangingPunct="0">
                <a:defRPr/>
              </a:pPr>
              <a:endParaRPr lang="en-US" sz="3600" b="1" dirty="0">
                <a:solidFill>
                  <a:prstClr val="white"/>
                </a:solidFill>
              </a:endParaRPr>
            </a:p>
          </p:txBody>
        </p:sp>
        <p:sp>
          <p:nvSpPr>
            <p:cNvPr id="44042" name="TextBox 7"/>
            <p:cNvSpPr txBox="1">
              <a:spLocks noChangeArrowheads="1"/>
            </p:cNvSpPr>
            <p:nvPr/>
          </p:nvSpPr>
          <p:spPr bwMode="auto">
            <a:xfrm>
              <a:off x="5105400" y="5866727"/>
              <a:ext cx="2994720" cy="7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184" fontAlgn="base">
                <a:spcBef>
                  <a:spcPct val="0"/>
                </a:spcBef>
                <a:spcAft>
                  <a:spcPct val="0"/>
                </a:spcAft>
              </a:pPr>
              <a:r>
                <a:rPr lang="en-US" altLang="en-US" sz="3200" b="1">
                  <a:solidFill>
                    <a:srgbClr val="000000"/>
                  </a:solidFill>
                  <a:latin typeface="Arial Narrow" pitchFamily="34" charset="0"/>
                  <a:ea typeface="ＭＳ Ｐゴシック" pitchFamily="34" charset="-128"/>
                  <a:cs typeface="Arial" charset="0"/>
                </a:rPr>
                <a:t>Control Panel</a:t>
              </a:r>
            </a:p>
          </p:txBody>
        </p:sp>
        <p:sp>
          <p:nvSpPr>
            <p:cNvPr id="12" name="Curved Right Arrow 11"/>
            <p:cNvSpPr/>
            <p:nvPr/>
          </p:nvSpPr>
          <p:spPr>
            <a:xfrm rot="10399822">
              <a:off x="7978529" y="3143994"/>
              <a:ext cx="1219024" cy="3079615"/>
            </a:xfrm>
            <a:prstGeom prst="curvedRightArrow">
              <a:avLst>
                <a:gd name="adj1" fmla="val 25000"/>
                <a:gd name="adj2" fmla="val 48011"/>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84" eaLnBrk="0" hangingPunct="0">
                <a:defRPr/>
              </a:pPr>
              <a:endParaRPr lang="en-US" sz="3600" b="1" dirty="0">
                <a:solidFill>
                  <a:prstClr val="black"/>
                </a:solidFill>
              </a:endParaRPr>
            </a:p>
          </p:txBody>
        </p:sp>
      </p:grpSp>
      <p:grpSp>
        <p:nvGrpSpPr>
          <p:cNvPr id="3" name="Group 17"/>
          <p:cNvGrpSpPr>
            <a:grpSpLocks/>
          </p:cNvGrpSpPr>
          <p:nvPr/>
        </p:nvGrpSpPr>
        <p:grpSpPr bwMode="auto">
          <a:xfrm>
            <a:off x="854079" y="1676403"/>
            <a:ext cx="4395788" cy="4075689"/>
            <a:chOff x="89134" y="1542223"/>
            <a:chExt cx="5445211" cy="5050333"/>
          </a:xfrm>
        </p:grpSpPr>
        <p:sp>
          <p:nvSpPr>
            <p:cNvPr id="44038" name="TextBox 8"/>
            <p:cNvSpPr txBox="1">
              <a:spLocks noChangeArrowheads="1"/>
            </p:cNvSpPr>
            <p:nvPr/>
          </p:nvSpPr>
          <p:spPr bwMode="auto">
            <a:xfrm>
              <a:off x="1752784" y="5867940"/>
              <a:ext cx="2754555" cy="72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184" fontAlgn="base">
                <a:spcBef>
                  <a:spcPct val="0"/>
                </a:spcBef>
                <a:spcAft>
                  <a:spcPct val="0"/>
                </a:spcAft>
              </a:pPr>
              <a:r>
                <a:rPr lang="en-US" altLang="en-US" sz="3200" b="1">
                  <a:solidFill>
                    <a:srgbClr val="000000"/>
                  </a:solidFill>
                  <a:latin typeface="Arial Narrow" pitchFamily="34" charset="0"/>
                  <a:ea typeface="ＭＳ Ｐゴシック" pitchFamily="34" charset="-128"/>
                  <a:cs typeface="Arial" charset="0"/>
                </a:rPr>
                <a:t>Presentation</a:t>
              </a:r>
            </a:p>
          </p:txBody>
        </p:sp>
        <p:sp>
          <p:nvSpPr>
            <p:cNvPr id="15" name="Curved Left Arrow 14"/>
            <p:cNvSpPr/>
            <p:nvPr/>
          </p:nvSpPr>
          <p:spPr>
            <a:xfrm rot="10800000">
              <a:off x="89134" y="2590703"/>
              <a:ext cx="1447337" cy="3733609"/>
            </a:xfrm>
            <a:prstGeom prst="curvedLef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84" eaLnBrk="0" hangingPunct="0">
                <a:defRPr/>
              </a:pPr>
              <a:endParaRPr lang="en-US" sz="3600" b="1" dirty="0">
                <a:solidFill>
                  <a:prstClr val="black"/>
                </a:solidFill>
              </a:endParaRPr>
            </a:p>
          </p:txBody>
        </p:sp>
        <p:sp>
          <p:nvSpPr>
            <p:cNvPr id="17" name="Rounded Rectangle 16"/>
            <p:cNvSpPr/>
            <p:nvPr/>
          </p:nvSpPr>
          <p:spPr>
            <a:xfrm>
              <a:off x="1676092" y="1542223"/>
              <a:ext cx="3858253" cy="3304775"/>
            </a:xfrm>
            <a:prstGeom prst="roundRect">
              <a:avLst/>
            </a:prstGeom>
            <a:solidFill>
              <a:schemeClr val="accent3">
                <a:alpha val="27059"/>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84" eaLnBrk="0" hangingPunct="0">
                <a:defRPr/>
              </a:pPr>
              <a:endParaRPr lang="en-US" sz="3600" b="1" dirty="0">
                <a:solidFill>
                  <a:prstClr val="white"/>
                </a:solidFill>
              </a:endParaRPr>
            </a:p>
          </p:txBody>
        </p:sp>
      </p:grpSp>
    </p:spTree>
    <p:extLst>
      <p:ext uri="{BB962C8B-B14F-4D97-AF65-F5344CB8AC3E}">
        <p14:creationId xmlns:p14="http://schemas.microsoft.com/office/powerpoint/2010/main" val="403709172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River </a:t>
            </a:r>
            <a:r>
              <a:rPr lang="en-US" dirty="0" err="1" smtClean="0"/>
              <a:t>Graziers</a:t>
            </a:r>
            <a:r>
              <a:rPr lang="en-US" dirty="0" smtClean="0"/>
              <a:t> Pasture Rules</a:t>
            </a:r>
            <a:endParaRPr lang="en-US" dirty="0"/>
          </a:p>
        </p:txBody>
      </p:sp>
      <p:sp>
        <p:nvSpPr>
          <p:cNvPr id="3" name="Content Placeholder 2"/>
          <p:cNvSpPr>
            <a:spLocks noGrp="1"/>
          </p:cNvSpPr>
          <p:nvPr>
            <p:ph idx="1"/>
          </p:nvPr>
        </p:nvSpPr>
        <p:spPr/>
        <p:txBody>
          <a:bodyPr/>
          <a:lstStyle/>
          <a:p>
            <a:pPr marL="0" indent="0">
              <a:buNone/>
            </a:pPr>
            <a:r>
              <a:rPr lang="en-US" dirty="0" smtClean="0"/>
              <a:t>Rule Number 2:</a:t>
            </a:r>
          </a:p>
          <a:p>
            <a:pPr marL="0" indent="0">
              <a:buNone/>
            </a:pPr>
            <a:r>
              <a:rPr lang="en-US" dirty="0" smtClean="0"/>
              <a:t>We want you to disagree but disagree agreeably. Do not draw blood and no personal attacks.</a:t>
            </a:r>
          </a:p>
        </p:txBody>
      </p:sp>
    </p:spTree>
    <p:extLst>
      <p:ext uri="{BB962C8B-B14F-4D97-AF65-F5344CB8AC3E}">
        <p14:creationId xmlns:p14="http://schemas.microsoft.com/office/powerpoint/2010/main" val="25376272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Pasture Walk Rules Continued</a:t>
            </a:r>
            <a:endParaRPr lang="en-US" dirty="0"/>
          </a:p>
        </p:txBody>
      </p:sp>
      <p:sp>
        <p:nvSpPr>
          <p:cNvPr id="3" name="Content Placeholder 2"/>
          <p:cNvSpPr>
            <a:spLocks noGrp="1"/>
          </p:cNvSpPr>
          <p:nvPr>
            <p:ph idx="1"/>
          </p:nvPr>
        </p:nvSpPr>
        <p:spPr/>
        <p:txBody>
          <a:bodyPr/>
          <a:lstStyle/>
          <a:p>
            <a:r>
              <a:rPr lang="en-US" dirty="0" smtClean="0"/>
              <a:t>A corollary to rule number 2 is if people put forth their observations or deductions they must be ready and able to back their statements with data or research. Beliefs, feeling or tradition is not a substitute for facts, but vigorous discussion with personal observations and multi year usage of a practice is encouraged.</a:t>
            </a:r>
            <a:endParaRPr lang="en-US" dirty="0"/>
          </a:p>
        </p:txBody>
      </p:sp>
    </p:spTree>
    <p:extLst>
      <p:ext uri="{BB962C8B-B14F-4D97-AF65-F5344CB8AC3E}">
        <p14:creationId xmlns:p14="http://schemas.microsoft.com/office/powerpoint/2010/main" val="13639364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Useful Materials For Pasture Education</a:t>
            </a:r>
            <a:endParaRPr lang="en-US" dirty="0"/>
          </a:p>
        </p:txBody>
      </p:sp>
      <p:sp>
        <p:nvSpPr>
          <p:cNvPr id="3" name="Content Placeholder 2"/>
          <p:cNvSpPr>
            <a:spLocks noGrp="1"/>
          </p:cNvSpPr>
          <p:nvPr>
            <p:ph idx="1"/>
          </p:nvPr>
        </p:nvSpPr>
        <p:spPr>
          <a:xfrm>
            <a:off x="695068" y="2719344"/>
            <a:ext cx="7069607" cy="2799493"/>
          </a:xfrm>
        </p:spPr>
        <p:txBody>
          <a:bodyPr>
            <a:normAutofit fontScale="55000" lnSpcReduction="20000"/>
          </a:bodyPr>
          <a:lstStyle/>
          <a:p>
            <a:pPr marL="0" indent="0">
              <a:buNone/>
            </a:pPr>
            <a:endParaRPr lang="en-US" sz="2175" b="1" u="sng" dirty="0">
              <a:solidFill>
                <a:srgbClr val="002060"/>
              </a:solidFill>
              <a:latin typeface="Franklin Gothic Heavy" panose="020B0903020102020204" pitchFamily="34" charset="0"/>
              <a:hlinkClick r:id="rId2"/>
            </a:endParaRPr>
          </a:p>
          <a:p>
            <a:pPr marL="0" indent="0">
              <a:buNone/>
            </a:pPr>
            <a:r>
              <a:rPr lang="en-US" sz="2400" dirty="0"/>
              <a:t>Grazing Systems Planning</a:t>
            </a:r>
            <a:endParaRPr lang="en-US" sz="1950" b="1" u="sng" dirty="0">
              <a:solidFill>
                <a:srgbClr val="002060"/>
              </a:solidFill>
              <a:latin typeface="Franklin Gothic Heavy" panose="020B0903020102020204" pitchFamily="34" charset="0"/>
              <a:hlinkClick r:id="rId2"/>
            </a:endParaRPr>
          </a:p>
          <a:p>
            <a:r>
              <a:rPr lang="en-US" dirty="0" smtClean="0">
                <a:hlinkClick r:id="rId2"/>
              </a:rPr>
              <a:t>http</a:t>
            </a:r>
            <a:r>
              <a:rPr lang="en-US" dirty="0">
                <a:hlinkClick r:id="rId2"/>
              </a:rPr>
              <a:t>://</a:t>
            </a:r>
            <a:r>
              <a:rPr lang="en-US" dirty="0" smtClean="0">
                <a:hlinkClick r:id="rId2"/>
              </a:rPr>
              <a:t>www.extension.umn.edu/agriculture/dairy/grazing-systems/grazing-systems-handbook.pdf</a:t>
            </a:r>
            <a:r>
              <a:rPr lang="en-US" dirty="0" smtClean="0"/>
              <a:t>, </a:t>
            </a:r>
          </a:p>
          <a:p>
            <a:endParaRPr lang="en-US" dirty="0"/>
          </a:p>
          <a:p>
            <a:r>
              <a:rPr lang="en-US" sz="2550" dirty="0"/>
              <a:t>Identifying Pasture Grasses</a:t>
            </a:r>
          </a:p>
          <a:p>
            <a:r>
              <a:rPr lang="en-US" dirty="0">
                <a:hlinkClick r:id="rId3"/>
              </a:rPr>
              <a:t>http://</a:t>
            </a:r>
            <a:r>
              <a:rPr lang="en-US" dirty="0" smtClean="0">
                <a:hlinkClick r:id="rId3"/>
              </a:rPr>
              <a:t>pss.uvm.edu/pdpforage/Materials/ID/A3637_GrassID_UWis.PDF</a:t>
            </a:r>
            <a:r>
              <a:rPr lang="en-US" dirty="0" smtClean="0"/>
              <a:t>, </a:t>
            </a:r>
          </a:p>
          <a:p>
            <a:endParaRPr lang="en-US" dirty="0" smtClean="0"/>
          </a:p>
          <a:p>
            <a:r>
              <a:rPr lang="en-US" sz="2550" dirty="0"/>
              <a:t>Identification of Legumes</a:t>
            </a:r>
          </a:p>
          <a:p>
            <a:r>
              <a:rPr lang="en-US" dirty="0">
                <a:hlinkClick r:id="rId4"/>
              </a:rPr>
              <a:t>http://</a:t>
            </a:r>
            <a:r>
              <a:rPr lang="en-US" dirty="0" smtClean="0">
                <a:hlinkClick r:id="rId4"/>
              </a:rPr>
              <a:t>www.midwestforage.org/pdf/404.pdf.pdf</a:t>
            </a:r>
            <a:r>
              <a:rPr lang="en-US" dirty="0" smtClean="0"/>
              <a:t>, </a:t>
            </a:r>
          </a:p>
          <a:p>
            <a:pPr marL="0" indent="0">
              <a:buNone/>
            </a:pPr>
            <a:endParaRPr lang="en-US" dirty="0"/>
          </a:p>
        </p:txBody>
      </p:sp>
    </p:spTree>
    <p:extLst>
      <p:ext uri="{BB962C8B-B14F-4D97-AF65-F5344CB8AC3E}">
        <p14:creationId xmlns:p14="http://schemas.microsoft.com/office/powerpoint/2010/main" val="12531372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Useful Materials For Pasture Education</a:t>
            </a:r>
            <a:endParaRPr lang="en-US" dirty="0"/>
          </a:p>
        </p:txBody>
      </p:sp>
      <p:sp>
        <p:nvSpPr>
          <p:cNvPr id="3" name="Content Placeholder 2"/>
          <p:cNvSpPr>
            <a:spLocks noGrp="1"/>
          </p:cNvSpPr>
          <p:nvPr>
            <p:ph idx="1"/>
          </p:nvPr>
        </p:nvSpPr>
        <p:spPr/>
        <p:txBody>
          <a:bodyPr>
            <a:normAutofit/>
          </a:bodyPr>
          <a:lstStyle/>
          <a:p>
            <a:r>
              <a:rPr lang="en-US" dirty="0">
                <a:solidFill>
                  <a:srgbClr val="002060"/>
                </a:solidFill>
              </a:rPr>
              <a:t>Common Pasture Grasses and Legumes</a:t>
            </a:r>
            <a:endParaRPr lang="en-US" dirty="0" smtClean="0">
              <a:solidFill>
                <a:srgbClr val="002060"/>
              </a:solidFill>
              <a:hlinkClick r:id="rId2"/>
            </a:endParaRPr>
          </a:p>
          <a:p>
            <a:r>
              <a:rPr lang="en-US" dirty="0" smtClean="0">
                <a:hlinkClick r:id="rId2"/>
              </a:rPr>
              <a:t>http</a:t>
            </a:r>
            <a:r>
              <a:rPr lang="en-US" dirty="0">
                <a:hlinkClick r:id="rId2"/>
              </a:rPr>
              <a:t>://</a:t>
            </a:r>
            <a:r>
              <a:rPr lang="en-US" dirty="0" smtClean="0">
                <a:hlinkClick r:id="rId2"/>
              </a:rPr>
              <a:t>www.extension.umn.edu/agriculture/horse/pasture/docs/common-pasture-grasses-and-legumes.pdf</a:t>
            </a:r>
            <a:r>
              <a:rPr lang="en-US" dirty="0" smtClean="0"/>
              <a:t>, </a:t>
            </a:r>
          </a:p>
          <a:p>
            <a:r>
              <a:rPr lang="en-US" dirty="0" smtClean="0">
                <a:solidFill>
                  <a:srgbClr val="002060"/>
                </a:solidFill>
              </a:rPr>
              <a:t>Early Version of “The Pasture Walk Method”</a:t>
            </a:r>
          </a:p>
          <a:p>
            <a:r>
              <a:rPr lang="en-US" dirty="0">
                <a:hlinkClick r:id="rId3"/>
              </a:rPr>
              <a:t>http://</a:t>
            </a:r>
            <a:r>
              <a:rPr lang="en-US" dirty="0" smtClean="0">
                <a:hlinkClick r:id="rId3"/>
              </a:rPr>
              <a:t>crawford.uwex.edu/files/2010/05/The-Pasture-walk-method-2012.pdf</a:t>
            </a:r>
            <a:r>
              <a:rPr lang="en-US" dirty="0" smtClean="0"/>
              <a:t>, </a:t>
            </a:r>
            <a:endParaRPr lang="en-US" dirty="0"/>
          </a:p>
        </p:txBody>
      </p:sp>
    </p:spTree>
    <p:extLst>
      <p:ext uri="{BB962C8B-B14F-4D97-AF65-F5344CB8AC3E}">
        <p14:creationId xmlns:p14="http://schemas.microsoft.com/office/powerpoint/2010/main" val="21061572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130" y="1802542"/>
            <a:ext cx="7423318" cy="324365"/>
          </a:xfrm>
        </p:spPr>
        <p:txBody>
          <a:bodyPr>
            <a:normAutofit fontScale="90000"/>
          </a:bodyPr>
          <a:lstStyle/>
          <a:p>
            <a:r>
              <a:rPr lang="en-US" b="1" dirty="0"/>
              <a:t>Using the “Pasture Walk Teaching System” for your outdoor educational event.</a:t>
            </a:r>
            <a:r>
              <a:rPr lang="en-US" dirty="0"/>
              <a:t/>
            </a:r>
            <a:br>
              <a:rPr lang="en-US" dirty="0"/>
            </a:br>
            <a:endParaRPr lang="en-US" dirty="0"/>
          </a:p>
        </p:txBody>
      </p:sp>
      <p:sp>
        <p:nvSpPr>
          <p:cNvPr id="5" name="Content Placeholder 4"/>
          <p:cNvSpPr>
            <a:spLocks noGrp="1"/>
          </p:cNvSpPr>
          <p:nvPr>
            <p:ph idx="1"/>
          </p:nvPr>
        </p:nvSpPr>
        <p:spPr/>
        <p:txBody>
          <a:bodyPr/>
          <a:lstStyle/>
          <a:p>
            <a:endParaRPr lang="en-US" dirty="0" smtClean="0">
              <a:hlinkClick r:id="rId2"/>
            </a:endParaRPr>
          </a:p>
          <a:p>
            <a:endParaRPr lang="en-US" dirty="0">
              <a:hlinkClick r:id="rId2"/>
            </a:endParaRPr>
          </a:p>
          <a:p>
            <a:r>
              <a:rPr lang="en-US" dirty="0" smtClean="0">
                <a:hlinkClick r:id="rId2"/>
              </a:rPr>
              <a:t>https</a:t>
            </a:r>
            <a:r>
              <a:rPr lang="en-US" dirty="0">
                <a:hlinkClick r:id="rId2"/>
              </a:rPr>
              <a:t>://</a:t>
            </a:r>
            <a:r>
              <a:rPr lang="en-US" dirty="0" smtClean="0">
                <a:hlinkClick r:id="rId2"/>
              </a:rPr>
              <a:t>drive.google.com/file/d/0By_iaxS75L8oRkJuYzJCSEU5R28/view?usp=sharing</a:t>
            </a:r>
            <a:r>
              <a:rPr lang="en-US" dirty="0" smtClean="0"/>
              <a:t>, </a:t>
            </a:r>
            <a:endParaRPr lang="en-US" dirty="0"/>
          </a:p>
        </p:txBody>
      </p:sp>
    </p:spTree>
    <p:extLst>
      <p:ext uri="{BB962C8B-B14F-4D97-AF65-F5344CB8AC3E}">
        <p14:creationId xmlns:p14="http://schemas.microsoft.com/office/powerpoint/2010/main" val="37228131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2065"/>
            <a:ext cx="8153400" cy="6575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79659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9497"/>
            <a:ext cx="7696200" cy="6849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60871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9" y="76884"/>
            <a:ext cx="9021878" cy="6476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5811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8461"/>
            <a:ext cx="8686800" cy="6681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79293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684"/>
            <a:ext cx="7162800" cy="6832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22082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altLang="en-US" smtClean="0">
                <a:solidFill>
                  <a:srgbClr val="919671"/>
                </a:solidFill>
              </a:rPr>
              <a:t>To Ask a Question</a:t>
            </a:r>
          </a:p>
        </p:txBody>
      </p:sp>
      <p:pic>
        <p:nvPicPr>
          <p:cNvPr id="47107" name="Content Placeholder 5" descr="question_entered.jpg"/>
          <p:cNvPicPr>
            <a:picLocks noGrp="1" noChangeAspect="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4114800" y="1785938"/>
            <a:ext cx="4724400" cy="3624262"/>
          </a:xfrm>
        </p:spPr>
      </p:pic>
      <p:sp>
        <p:nvSpPr>
          <p:cNvPr id="47108" name="TextBox 8"/>
          <p:cNvSpPr txBox="1">
            <a:spLocks noChangeArrowheads="1"/>
          </p:cNvSpPr>
          <p:nvPr/>
        </p:nvSpPr>
        <p:spPr bwMode="auto">
          <a:xfrm>
            <a:off x="228600" y="2057404"/>
            <a:ext cx="3124200" cy="380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05" tIns="54854" rIns="109705" bIns="5485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184" fontAlgn="base">
              <a:spcBef>
                <a:spcPct val="0"/>
              </a:spcBef>
              <a:spcAft>
                <a:spcPct val="0"/>
              </a:spcAft>
            </a:pPr>
            <a:r>
              <a:rPr lang="en-US" altLang="en-US" sz="2400" b="1" dirty="0">
                <a:solidFill>
                  <a:srgbClr val="000000"/>
                </a:solidFill>
                <a:latin typeface="Arial Narrow" pitchFamily="34" charset="0"/>
                <a:ea typeface="ＭＳ Ｐゴシック" pitchFamily="34" charset="-128"/>
                <a:cs typeface="Arial" charset="0"/>
              </a:rPr>
              <a:t>Type your question in the small box at the bottom of the </a:t>
            </a:r>
            <a:r>
              <a:rPr lang="en-US" altLang="en-US" sz="2400" b="1" dirty="0" smtClean="0">
                <a:solidFill>
                  <a:srgbClr val="000000"/>
                </a:solidFill>
                <a:latin typeface="Arial Narrow" pitchFamily="34" charset="0"/>
                <a:ea typeface="ＭＳ Ｐゴシック" pitchFamily="34" charset="-128"/>
                <a:cs typeface="Arial" charset="0"/>
              </a:rPr>
              <a:t>chat </a:t>
            </a:r>
            <a:r>
              <a:rPr lang="en-US" altLang="en-US" sz="2400" b="1" dirty="0">
                <a:solidFill>
                  <a:srgbClr val="000000"/>
                </a:solidFill>
                <a:latin typeface="Arial Narrow" pitchFamily="34" charset="0"/>
                <a:ea typeface="ＭＳ Ｐゴシック" pitchFamily="34" charset="-128"/>
                <a:cs typeface="Arial" charset="0"/>
              </a:rPr>
              <a:t>box.</a:t>
            </a:r>
          </a:p>
          <a:p>
            <a:pPr defTabSz="914184" fontAlgn="base">
              <a:spcBef>
                <a:spcPct val="0"/>
              </a:spcBef>
              <a:spcAft>
                <a:spcPct val="0"/>
              </a:spcAft>
            </a:pPr>
            <a:endParaRPr lang="en-US" altLang="en-US" sz="2400" b="1" dirty="0">
              <a:solidFill>
                <a:srgbClr val="000000"/>
              </a:solidFill>
              <a:latin typeface="Arial Narrow" pitchFamily="34" charset="0"/>
              <a:ea typeface="ＭＳ Ｐゴシック" pitchFamily="34" charset="-128"/>
              <a:cs typeface="Arial" charset="0"/>
            </a:endParaRPr>
          </a:p>
          <a:p>
            <a:pPr defTabSz="914184" fontAlgn="base">
              <a:spcBef>
                <a:spcPct val="0"/>
              </a:spcBef>
              <a:spcAft>
                <a:spcPct val="0"/>
              </a:spcAft>
            </a:pPr>
            <a:r>
              <a:rPr lang="en-US" altLang="en-US" sz="2400" b="1" dirty="0">
                <a:solidFill>
                  <a:srgbClr val="000000"/>
                </a:solidFill>
                <a:latin typeface="Arial Narrow" pitchFamily="34" charset="0"/>
                <a:ea typeface="ＭＳ Ｐゴシック" pitchFamily="34" charset="-128"/>
                <a:cs typeface="Arial" charset="0"/>
              </a:rPr>
              <a:t>If possible, specify which panelist(s) you are addressing with your question.</a:t>
            </a:r>
          </a:p>
          <a:p>
            <a:pPr defTabSz="914184" fontAlgn="base">
              <a:spcBef>
                <a:spcPct val="0"/>
              </a:spcBef>
              <a:spcAft>
                <a:spcPct val="0"/>
              </a:spcAft>
            </a:pPr>
            <a:endParaRPr lang="en-US" altLang="en-US" sz="2400" b="1" dirty="0">
              <a:solidFill>
                <a:srgbClr val="000000"/>
              </a:solidFill>
              <a:latin typeface="Arial Narrow" pitchFamily="34" charset="0"/>
              <a:ea typeface="ＭＳ Ｐゴシック" pitchFamily="34" charset="-128"/>
              <a:cs typeface="Arial" charset="0"/>
            </a:endParaRPr>
          </a:p>
          <a:p>
            <a:pPr defTabSz="914184" fontAlgn="base">
              <a:spcBef>
                <a:spcPct val="0"/>
              </a:spcBef>
              <a:spcAft>
                <a:spcPct val="0"/>
              </a:spcAft>
            </a:pPr>
            <a:r>
              <a:rPr lang="en-US" altLang="en-US" sz="2400" b="1" dirty="0">
                <a:solidFill>
                  <a:srgbClr val="000000"/>
                </a:solidFill>
                <a:latin typeface="Arial Narrow" pitchFamily="34" charset="0"/>
                <a:ea typeface="ＭＳ Ｐゴシック" pitchFamily="34" charset="-128"/>
                <a:cs typeface="Arial" charset="0"/>
              </a:rPr>
              <a:t>Press “Send”!</a:t>
            </a:r>
          </a:p>
        </p:txBody>
      </p:sp>
      <p:cxnSp>
        <p:nvCxnSpPr>
          <p:cNvPr id="11" name="Curved Connector 10"/>
          <p:cNvCxnSpPr/>
          <p:nvPr/>
        </p:nvCxnSpPr>
        <p:spPr>
          <a:xfrm rot="16200000" flipH="1">
            <a:off x="2038350" y="1809750"/>
            <a:ext cx="2438400" cy="2933700"/>
          </a:xfrm>
          <a:prstGeom prst="curvedConnector4">
            <a:avLst>
              <a:gd name="adj1" fmla="val -9375"/>
              <a:gd name="adj2" fmla="val 76623"/>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23760937"/>
      </p:ext>
    </p:extLst>
  </p:cSld>
  <p:clrMapOvr>
    <a:masterClrMapping/>
  </p:clrMapOvr>
  <p:transition>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6834"/>
            <a:ext cx="7239000" cy="6859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62743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944"/>
            <a:ext cx="8229600" cy="1143000"/>
          </a:xfrm>
        </p:spPr>
        <p:txBody>
          <a:bodyPr/>
          <a:lstStyle/>
          <a:p>
            <a:r>
              <a:rPr lang="en-US" dirty="0" smtClean="0"/>
              <a:t>The Webinar Series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09800" y="1600200"/>
            <a:ext cx="4724400" cy="5029200"/>
          </a:xfrm>
        </p:spPr>
      </p:pic>
      <p:sp>
        <p:nvSpPr>
          <p:cNvPr id="3" name="Rectangle 2"/>
          <p:cNvSpPr/>
          <p:nvPr/>
        </p:nvSpPr>
        <p:spPr>
          <a:xfrm>
            <a:off x="2514600" y="838200"/>
            <a:ext cx="4114800" cy="646331"/>
          </a:xfrm>
          <a:prstGeom prst="rect">
            <a:avLst/>
          </a:prstGeom>
        </p:spPr>
        <p:txBody>
          <a:bodyPr wrap="square">
            <a:spAutoFit/>
          </a:bodyPr>
          <a:lstStyle/>
          <a:p>
            <a:r>
              <a:rPr lang="en-US" dirty="0">
                <a:hlinkClick r:id="rId3"/>
              </a:rPr>
              <a:t>http://</a:t>
            </a:r>
            <a:r>
              <a:rPr lang="en-US" dirty="0" smtClean="0">
                <a:hlinkClick r:id="rId3"/>
              </a:rPr>
              <a:t>greenlandsbluewaters.net/Perennial_Forage/grz_ed_webnr.html</a:t>
            </a:r>
            <a:r>
              <a:rPr lang="en-US" dirty="0" smtClean="0"/>
              <a:t> </a:t>
            </a:r>
            <a:endParaRPr lang="en-US" dirty="0"/>
          </a:p>
        </p:txBody>
      </p:sp>
    </p:spTree>
    <p:extLst>
      <p:ext uri="{BB962C8B-B14F-4D97-AF65-F5344CB8AC3E}">
        <p14:creationId xmlns:p14="http://schemas.microsoft.com/office/powerpoint/2010/main" val="20842273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rotWithShape="1">
          <a:blip r:embed="rId2" cstate="print">
            <a:extLst/>
          </a:blip>
          <a:srcRect b="3000"/>
          <a:stretch/>
        </p:blipFill>
        <p:spPr bwMode="auto">
          <a:xfrm>
            <a:off x="1600200" y="226373"/>
            <a:ext cx="5486400" cy="4497304"/>
          </a:xfrm>
          <a:prstGeom prst="rect">
            <a:avLst/>
          </a:prstGeom>
          <a:ln>
            <a:noFill/>
          </a:ln>
          <a:effectLst>
            <a:softEdge rad="112500"/>
          </a:effectLst>
          <a:extLst/>
        </p:spPr>
      </p:pic>
      <p:sp>
        <p:nvSpPr>
          <p:cNvPr id="28675" name="TextBox 1"/>
          <p:cNvSpPr txBox="1">
            <a:spLocks noChangeArrowheads="1"/>
          </p:cNvSpPr>
          <p:nvPr/>
        </p:nvSpPr>
        <p:spPr bwMode="auto">
          <a:xfrm>
            <a:off x="1501775" y="4876800"/>
            <a:ext cx="6019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6000" b="1" dirty="0">
                <a:latin typeface="Veneer Two"/>
                <a:cs typeface="Arial" panose="020B0604020202020204" pitchFamily="34" charset="0"/>
              </a:rPr>
              <a:t>Thank you!</a:t>
            </a:r>
          </a:p>
        </p:txBody>
      </p:sp>
    </p:spTree>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altLang="en-US" smtClean="0">
                <a:solidFill>
                  <a:srgbClr val="919671"/>
                </a:solidFill>
              </a:rPr>
              <a:t>Post-Webinar Survey</a:t>
            </a:r>
          </a:p>
        </p:txBody>
      </p:sp>
      <p:sp>
        <p:nvSpPr>
          <p:cNvPr id="2" name="Content Placeholder 1"/>
          <p:cNvSpPr>
            <a:spLocks noGrp="1"/>
          </p:cNvSpPr>
          <p:nvPr>
            <p:ph sz="quarter" idx="1"/>
          </p:nvPr>
        </p:nvSpPr>
        <p:spPr/>
        <p:txBody>
          <a:bodyPr/>
          <a:lstStyle/>
          <a:p>
            <a:r>
              <a:rPr lang="en-US" dirty="0" smtClean="0"/>
              <a:t>We will be sending out a survey following the webinar.</a:t>
            </a:r>
          </a:p>
          <a:p>
            <a:r>
              <a:rPr lang="en-US" dirty="0" smtClean="0"/>
              <a:t>These surveys help to make for a better experience for everyone involved, if you could please take a moment to fill them out, it would be of great help to us.</a:t>
            </a:r>
            <a:endParaRPr lang="en-US" dirty="0"/>
          </a:p>
        </p:txBody>
      </p:sp>
    </p:spTree>
    <p:extLst>
      <p:ext uri="{BB962C8B-B14F-4D97-AF65-F5344CB8AC3E}">
        <p14:creationId xmlns:p14="http://schemas.microsoft.com/office/powerpoint/2010/main" val="1562594043"/>
      </p:ext>
    </p:extLst>
  </p:cSld>
  <p:clrMapOvr>
    <a:masterClrMapping/>
  </p:clrMapOvr>
  <p:transition>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Who’s Sponsoring the webinar series?</a:t>
            </a:r>
          </a:p>
        </p:txBody>
      </p:sp>
      <p:sp>
        <p:nvSpPr>
          <p:cNvPr id="3" name="Text Placeholder 2"/>
          <p:cNvSpPr>
            <a:spLocks noGrp="1"/>
          </p:cNvSpPr>
          <p:nvPr>
            <p:ph type="body" idx="1"/>
          </p:nvPr>
        </p:nvSpPr>
        <p:spPr/>
        <p:txBody>
          <a:bodyPr/>
          <a:lstStyle/>
          <a:p>
            <a:r>
              <a:rPr lang="en-US" dirty="0" smtClean="0"/>
              <a:t>Green Lands Blue Waters</a:t>
            </a:r>
            <a:endParaRPr lang="en-US" dirty="0"/>
          </a:p>
        </p:txBody>
      </p:sp>
      <p:sp>
        <p:nvSpPr>
          <p:cNvPr id="4" name="Content Placeholder 3"/>
          <p:cNvSpPr>
            <a:spLocks noGrp="1"/>
          </p:cNvSpPr>
          <p:nvPr>
            <p:ph sz="half" idx="2"/>
          </p:nvPr>
        </p:nvSpPr>
        <p:spPr>
          <a:xfrm>
            <a:off x="533400" y="2133600"/>
            <a:ext cx="3962400" cy="3951288"/>
          </a:xfrm>
        </p:spPr>
        <p:txBody>
          <a:bodyPr/>
          <a:lstStyle/>
          <a:p>
            <a:pPr marL="0" indent="0">
              <a:buNone/>
            </a:pPr>
            <a:r>
              <a:rPr lang="en-US" dirty="0" smtClean="0"/>
              <a:t>   </a:t>
            </a:r>
            <a:r>
              <a:rPr lang="en-US" u="sng" dirty="0" smtClean="0"/>
              <a:t>Goals </a:t>
            </a:r>
            <a:endParaRPr lang="en-US" dirty="0"/>
          </a:p>
          <a:p>
            <a:r>
              <a:rPr lang="en-US" dirty="0" smtClean="0"/>
              <a:t>Increase perennial forage and pasture</a:t>
            </a:r>
          </a:p>
          <a:p>
            <a:r>
              <a:rPr lang="en-US" dirty="0" smtClean="0"/>
              <a:t>Improve environmental performance of farming</a:t>
            </a:r>
          </a:p>
          <a:p>
            <a:r>
              <a:rPr lang="en-US" dirty="0" smtClean="0"/>
              <a:t>Maintain production and profitability</a:t>
            </a:r>
          </a:p>
          <a:p>
            <a:pPr marL="0" indent="0">
              <a:buNone/>
            </a:pPr>
            <a:r>
              <a:rPr lang="en-US" dirty="0" smtClean="0"/>
              <a:t> </a:t>
            </a:r>
            <a:endParaRPr lang="en-US" dirty="0"/>
          </a:p>
        </p:txBody>
      </p:sp>
      <p:sp>
        <p:nvSpPr>
          <p:cNvPr id="5" name="Text Placeholder 4"/>
          <p:cNvSpPr>
            <a:spLocks noGrp="1"/>
          </p:cNvSpPr>
          <p:nvPr>
            <p:ph type="body" sz="quarter" idx="3"/>
          </p:nvPr>
        </p:nvSpPr>
        <p:spPr/>
        <p:txBody>
          <a:bodyPr/>
          <a:lstStyle/>
          <a:p>
            <a:r>
              <a:rPr lang="en-US" dirty="0" smtClean="0"/>
              <a:t>     The Pasture Project</a:t>
            </a:r>
            <a:endParaRPr lang="en-US" dirty="0"/>
          </a:p>
        </p:txBody>
      </p:sp>
      <p:sp>
        <p:nvSpPr>
          <p:cNvPr id="6" name="Content Placeholder 5"/>
          <p:cNvSpPr>
            <a:spLocks noGrp="1"/>
          </p:cNvSpPr>
          <p:nvPr>
            <p:ph sz="quarter" idx="4"/>
          </p:nvPr>
        </p:nvSpPr>
        <p:spPr/>
        <p:txBody>
          <a:bodyPr/>
          <a:lstStyle/>
          <a:p>
            <a:pPr marL="0" indent="0">
              <a:buNone/>
            </a:pPr>
            <a:r>
              <a:rPr lang="en-US" u="sng" dirty="0" smtClean="0"/>
              <a:t>Goals</a:t>
            </a:r>
          </a:p>
          <a:p>
            <a:r>
              <a:rPr lang="en-US" dirty="0" smtClean="0"/>
              <a:t>Expand grass-based livestock production</a:t>
            </a:r>
          </a:p>
          <a:p>
            <a:r>
              <a:rPr lang="en-US" dirty="0" smtClean="0"/>
              <a:t>Accelerate transition to sustainable farm production</a:t>
            </a:r>
          </a:p>
          <a:p>
            <a:r>
              <a:rPr lang="en-US" dirty="0" smtClean="0"/>
              <a:t>Improve water quality</a:t>
            </a:r>
          </a:p>
          <a:p>
            <a:pPr marL="0" indent="0">
              <a:buNone/>
            </a:pPr>
            <a:r>
              <a:rPr lang="en-US" u="sng" dirty="0" smtClean="0"/>
              <a:t> </a:t>
            </a:r>
          </a:p>
          <a:p>
            <a:endParaRPr lang="en-US" u="sng" dirty="0"/>
          </a:p>
        </p:txBody>
      </p:sp>
      <p:sp>
        <p:nvSpPr>
          <p:cNvPr id="7" name="Slide Number Placeholder 6"/>
          <p:cNvSpPr>
            <a:spLocks noGrp="1"/>
          </p:cNvSpPr>
          <p:nvPr>
            <p:ph type="sldNum" sz="quarter" idx="12"/>
          </p:nvPr>
        </p:nvSpPr>
        <p:spPr/>
        <p:txBody>
          <a:bodyPr/>
          <a:lstStyle/>
          <a:p>
            <a:pPr>
              <a:defRPr/>
            </a:pPr>
            <a:fld id="{0FB6325D-89BD-4648-A9A8-CB8DB367F42F}" type="slidenum">
              <a:rPr lang="en-US" smtClean="0">
                <a:solidFill>
                  <a:prstClr val="white"/>
                </a:solidFill>
              </a:rPr>
              <a:pPr>
                <a:defRPr/>
              </a:pPr>
              <a:t>7</a:t>
            </a:fld>
            <a:endParaRPr lang="en-US">
              <a:solidFill>
                <a:prstClr val="white"/>
              </a:solidFill>
            </a:endParaRPr>
          </a:p>
        </p:txBody>
      </p:sp>
    </p:spTree>
    <p:extLst>
      <p:ext uri="{BB962C8B-B14F-4D97-AF65-F5344CB8AC3E}">
        <p14:creationId xmlns:p14="http://schemas.microsoft.com/office/powerpoint/2010/main" val="4803939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Why Focus on Grazing Educators?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57200" y="1600200"/>
            <a:ext cx="4038600" cy="4648200"/>
          </a:xfrm>
        </p:spPr>
        <p:txBody>
          <a:bodyPr>
            <a:normAutofit lnSpcReduction="10000"/>
          </a:bodyPr>
          <a:lstStyle/>
          <a:p>
            <a:r>
              <a:rPr lang="en-US" sz="2400" dirty="0" smtClean="0"/>
              <a:t>The Upper Midwest is a unique geography</a:t>
            </a:r>
          </a:p>
          <a:p>
            <a:r>
              <a:rPr lang="en-US" sz="2400" dirty="0" smtClean="0"/>
              <a:t>More young farmers are interested in livestock production</a:t>
            </a:r>
          </a:p>
          <a:p>
            <a:r>
              <a:rPr lang="en-US" sz="2400" dirty="0" smtClean="0"/>
              <a:t>More landowners and conservationist are interested in livestock benefits</a:t>
            </a:r>
          </a:p>
          <a:p>
            <a:r>
              <a:rPr lang="en-US" sz="2400" dirty="0" smtClean="0"/>
              <a:t>More consumers want pasture raised meat and dairy products</a:t>
            </a:r>
          </a:p>
        </p:txBody>
      </p:sp>
      <p:sp>
        <p:nvSpPr>
          <p:cNvPr id="4" name="Content Placeholder 3"/>
          <p:cNvSpPr>
            <a:spLocks noGrp="1"/>
          </p:cNvSpPr>
          <p:nvPr>
            <p:ph sz="half" idx="2"/>
          </p:nvPr>
        </p:nvSpPr>
        <p:spPr>
          <a:xfrm>
            <a:off x="4648200" y="1600200"/>
            <a:ext cx="4038600" cy="4648200"/>
          </a:xfrm>
        </p:spPr>
        <p:txBody>
          <a:bodyPr>
            <a:normAutofit lnSpcReduction="10000"/>
          </a:bodyPr>
          <a:lstStyle/>
          <a:p>
            <a:r>
              <a:rPr lang="en-US" sz="2400" dirty="0" smtClean="0"/>
              <a:t>Less public funding for grazing networks and education</a:t>
            </a:r>
          </a:p>
          <a:p>
            <a:r>
              <a:rPr lang="en-US" sz="2400" dirty="0" smtClean="0"/>
              <a:t>Fewer professional development opportunities for educators</a:t>
            </a:r>
          </a:p>
          <a:p>
            <a:r>
              <a:rPr lang="en-US" sz="2400" dirty="0" smtClean="0"/>
              <a:t>Changes in grazing techniques and terminology</a:t>
            </a:r>
          </a:p>
          <a:p>
            <a:r>
              <a:rPr lang="en-US" sz="2400" dirty="0" smtClean="0"/>
              <a:t>No single source for education materials</a:t>
            </a:r>
          </a:p>
          <a:p>
            <a:pPr marL="0" indent="0">
              <a:buNone/>
            </a:pPr>
            <a:endParaRPr lang="en-US" sz="2400" dirty="0" smtClean="0"/>
          </a:p>
          <a:p>
            <a:endParaRPr lang="en-US" sz="2400" dirty="0" smtClean="0"/>
          </a:p>
          <a:p>
            <a:endParaRPr lang="en-US" dirty="0"/>
          </a:p>
        </p:txBody>
      </p:sp>
      <p:sp>
        <p:nvSpPr>
          <p:cNvPr id="5" name="Slide Number Placeholder 4"/>
          <p:cNvSpPr>
            <a:spLocks noGrp="1"/>
          </p:cNvSpPr>
          <p:nvPr>
            <p:ph type="sldNum" sz="quarter" idx="12"/>
          </p:nvPr>
        </p:nvSpPr>
        <p:spPr/>
        <p:txBody>
          <a:bodyPr/>
          <a:lstStyle/>
          <a:p>
            <a:pPr>
              <a:defRPr/>
            </a:pPr>
            <a:fld id="{1E959A6A-6FF7-4627-B2F0-AA7A6528956E}" type="slidenum">
              <a:rPr lang="en-US" smtClean="0">
                <a:solidFill>
                  <a:prstClr val="white"/>
                </a:solidFill>
              </a:rPr>
              <a:pPr>
                <a:defRPr/>
              </a:pPr>
              <a:t>8</a:t>
            </a:fld>
            <a:endParaRPr lang="en-US">
              <a:solidFill>
                <a:prstClr val="white"/>
              </a:solidFill>
            </a:endParaRPr>
          </a:p>
        </p:txBody>
      </p:sp>
    </p:spTree>
    <p:extLst>
      <p:ext uri="{BB962C8B-B14F-4D97-AF65-F5344CB8AC3E}">
        <p14:creationId xmlns:p14="http://schemas.microsoft.com/office/powerpoint/2010/main" val="668715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rPr>
              <a:t>What Could a Grazing Educator Network Achieve?</a:t>
            </a:r>
            <a:r>
              <a:rPr lang="en-US" dirty="0" smtClean="0"/>
              <a:t> </a:t>
            </a:r>
            <a:endParaRPr lang="en-US" dirty="0"/>
          </a:p>
        </p:txBody>
      </p:sp>
      <p:sp>
        <p:nvSpPr>
          <p:cNvPr id="3" name="Content Placeholder 2"/>
          <p:cNvSpPr>
            <a:spLocks noGrp="1"/>
          </p:cNvSpPr>
          <p:nvPr>
            <p:ph sz="half" idx="1"/>
          </p:nvPr>
        </p:nvSpPr>
        <p:spPr>
          <a:xfrm>
            <a:off x="533400" y="1600200"/>
            <a:ext cx="4038600" cy="5029200"/>
          </a:xfrm>
        </p:spPr>
        <p:txBody>
          <a:bodyPr/>
          <a:lstStyle/>
          <a:p>
            <a:r>
              <a:rPr lang="en-US" sz="2200" dirty="0" smtClean="0"/>
              <a:t>Connect Upper Midwest Educators through  </a:t>
            </a:r>
            <a:r>
              <a:rPr lang="en-US" sz="2200" dirty="0"/>
              <a:t>discussion and sharing</a:t>
            </a:r>
            <a:endParaRPr lang="en-US" sz="2200" dirty="0" smtClean="0"/>
          </a:p>
          <a:p>
            <a:r>
              <a:rPr lang="en-US" sz="2200" dirty="0" smtClean="0"/>
              <a:t>Assess education materials-tool; determine what’s missing and fill the gaps</a:t>
            </a:r>
          </a:p>
          <a:p>
            <a:r>
              <a:rPr lang="en-US" sz="2200" dirty="0" smtClean="0"/>
              <a:t>Create a platform to house and access materials and tools</a:t>
            </a:r>
          </a:p>
          <a:p>
            <a:r>
              <a:rPr lang="en-US" sz="2200" dirty="0" smtClean="0"/>
              <a:t>Share what works and why</a:t>
            </a:r>
          </a:p>
          <a:p>
            <a:r>
              <a:rPr lang="en-US" sz="2200" dirty="0" smtClean="0"/>
              <a:t>Cross-pollination of staff, students, apprentices and programs</a:t>
            </a:r>
            <a:endParaRPr lang="en-US" sz="2200" dirty="0"/>
          </a:p>
        </p:txBody>
      </p:sp>
      <p:sp>
        <p:nvSpPr>
          <p:cNvPr id="4" name="Content Placeholder 3"/>
          <p:cNvSpPr>
            <a:spLocks noGrp="1"/>
          </p:cNvSpPr>
          <p:nvPr>
            <p:ph sz="half" idx="2"/>
          </p:nvPr>
        </p:nvSpPr>
        <p:spPr>
          <a:xfrm>
            <a:off x="4648200" y="1600200"/>
            <a:ext cx="4038600" cy="5029200"/>
          </a:xfrm>
        </p:spPr>
        <p:txBody>
          <a:bodyPr/>
          <a:lstStyle/>
          <a:p>
            <a:r>
              <a:rPr lang="en-US" sz="2200" dirty="0" smtClean="0"/>
              <a:t>Involve established grazing education programs</a:t>
            </a:r>
          </a:p>
          <a:p>
            <a:r>
              <a:rPr lang="en-US" sz="2200" dirty="0" smtClean="0"/>
              <a:t>Access materials-tools no longer in circulation</a:t>
            </a:r>
          </a:p>
          <a:p>
            <a:r>
              <a:rPr lang="en-US" sz="2200" dirty="0" smtClean="0"/>
              <a:t>Build collaboration that is more “grass-roots” than “top-down”</a:t>
            </a:r>
          </a:p>
          <a:p>
            <a:r>
              <a:rPr lang="en-US" sz="2200" dirty="0" smtClean="0"/>
              <a:t>Include educators of various types; farmers, academics, agency and consultants</a:t>
            </a:r>
          </a:p>
          <a:p>
            <a:r>
              <a:rPr lang="en-US" sz="2200" dirty="0" smtClean="0"/>
              <a:t>Establish basic principles of managed grazing that are taught by all</a:t>
            </a:r>
            <a:endParaRPr lang="en-US" sz="2400" dirty="0"/>
          </a:p>
          <a:p>
            <a:endParaRPr lang="en-US" sz="2200" dirty="0"/>
          </a:p>
        </p:txBody>
      </p:sp>
      <p:sp>
        <p:nvSpPr>
          <p:cNvPr id="5" name="Slide Number Placeholder 4"/>
          <p:cNvSpPr>
            <a:spLocks noGrp="1"/>
          </p:cNvSpPr>
          <p:nvPr>
            <p:ph type="sldNum" sz="quarter" idx="12"/>
          </p:nvPr>
        </p:nvSpPr>
        <p:spPr/>
        <p:txBody>
          <a:bodyPr/>
          <a:lstStyle/>
          <a:p>
            <a:pPr>
              <a:defRPr/>
            </a:pPr>
            <a:fld id="{1E959A6A-6FF7-4627-B2F0-AA7A6528956E}" type="slidenum">
              <a:rPr lang="en-US" smtClean="0">
                <a:solidFill>
                  <a:prstClr val="white"/>
                </a:solidFill>
              </a:rPr>
              <a:pPr>
                <a:defRPr/>
              </a:pPr>
              <a:t>9</a:t>
            </a:fld>
            <a:endParaRPr lang="en-US">
              <a:solidFill>
                <a:prstClr val="white"/>
              </a:solidFill>
            </a:endParaRPr>
          </a:p>
        </p:txBody>
      </p:sp>
    </p:spTree>
    <p:extLst>
      <p:ext uri="{BB962C8B-B14F-4D97-AF65-F5344CB8AC3E}">
        <p14:creationId xmlns:p14="http://schemas.microsoft.com/office/powerpoint/2010/main" val="5098463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993</TotalTime>
  <Words>2644</Words>
  <Application>Microsoft Office PowerPoint</Application>
  <PresentationFormat>On-screen Show (4:3)</PresentationFormat>
  <Paragraphs>293</Paragraphs>
  <Slides>52</Slides>
  <Notes>28</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Upper Midwest Grazing Educators Webinar Series</vt:lpstr>
      <vt:lpstr>Hosted by Warren King and Jane Jewett</vt:lpstr>
      <vt:lpstr>Webinar Technical Orientation</vt:lpstr>
      <vt:lpstr>Your Starting Screen</vt:lpstr>
      <vt:lpstr>To Ask a Question</vt:lpstr>
      <vt:lpstr>Post-Webinar Survey</vt:lpstr>
      <vt:lpstr>Who’s Sponsoring the webinar series?</vt:lpstr>
      <vt:lpstr>Why Focus on Grazing Educators?</vt:lpstr>
      <vt:lpstr>What Could a Grazing Educator Network Achieve? </vt:lpstr>
      <vt:lpstr>What is the format for today’s webinar?</vt:lpstr>
      <vt:lpstr>PowerPoint Presentation</vt:lpstr>
      <vt:lpstr>PowerPoint Presentation</vt:lpstr>
      <vt:lpstr>Grazing In Flat Central Illinois</vt:lpstr>
      <vt:lpstr>PowerPoint Presentation</vt:lpstr>
      <vt:lpstr>In-State Grazing Research ? </vt:lpstr>
      <vt:lpstr>Small Ruminants</vt:lpstr>
      <vt:lpstr>Susan’s SlideShare Content</vt:lpstr>
      <vt:lpstr>PowerPoint Presentation</vt:lpstr>
      <vt:lpstr>PowerPoint Presentation</vt:lpstr>
      <vt:lpstr>PowerPoint Presentation</vt:lpstr>
      <vt:lpstr>PowerPoint Presentation</vt:lpstr>
      <vt:lpstr>PowerPoint Presentation</vt:lpstr>
      <vt:lpstr>Horses and Pastures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Pasture Walk Method</vt:lpstr>
      <vt:lpstr>Great River Graziers Pasture Rules</vt:lpstr>
      <vt:lpstr>Pasture Walk Rules Continued</vt:lpstr>
      <vt:lpstr>Great River Graziers Pasture Rules</vt:lpstr>
      <vt:lpstr>Pasture Walk Rules Continued</vt:lpstr>
      <vt:lpstr>Useful Materials For Pasture Education</vt:lpstr>
      <vt:lpstr>Useful Materials For Pasture Education</vt:lpstr>
      <vt:lpstr>Using the “Pasture Walk Teaching System” for your outdoor educational event. </vt:lpstr>
      <vt:lpstr>PowerPoint Presentation</vt:lpstr>
      <vt:lpstr>PowerPoint Presentation</vt:lpstr>
      <vt:lpstr>PowerPoint Presentation</vt:lpstr>
      <vt:lpstr>PowerPoint Presentation</vt:lpstr>
      <vt:lpstr>PowerPoint Presentation</vt:lpstr>
      <vt:lpstr>PowerPoint Presentation</vt:lpstr>
      <vt:lpstr>The Webinar Series</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Rhonda</dc:creator>
  <cp:lastModifiedBy>Jane G Jewett</cp:lastModifiedBy>
  <cp:revision>76</cp:revision>
  <cp:lastPrinted>2015-04-30T18:03:27Z</cp:lastPrinted>
  <dcterms:created xsi:type="dcterms:W3CDTF">2015-04-30T17:59:15Z</dcterms:created>
  <dcterms:modified xsi:type="dcterms:W3CDTF">2015-10-09T13:46:31Z</dcterms:modified>
</cp:coreProperties>
</file>