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3" r:id="rId2"/>
    <p:sldId id="257" r:id="rId3"/>
    <p:sldId id="265" r:id="rId4"/>
    <p:sldId id="256" r:id="rId5"/>
    <p:sldId id="264" r:id="rId6"/>
    <p:sldId id="258" r:id="rId7"/>
    <p:sldId id="259" r:id="rId8"/>
    <p:sldId id="260" r:id="rId9"/>
    <p:sldId id="261" r:id="rId10"/>
    <p:sldId id="262"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1" autoAdjust="0"/>
    <p:restoredTop sz="94660"/>
  </p:normalViewPr>
  <p:slideViewPr>
    <p:cSldViewPr snapToGrid="0">
      <p:cViewPr varScale="1">
        <p:scale>
          <a:sx n="65" d="100"/>
          <a:sy n="65" d="100"/>
        </p:scale>
        <p:origin x="66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C:\Perennial_Forage\RMA_July17\FactSheets\RMA_flower_diagrams_data.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Perennial_Forage\RMA_July17\FactSheets\dairy_comparison_chart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Perennial_Forage\RMA_July17\FactSheets\dairy_comparison_char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Perennial_Forage\RMA_July17\FactSheets\dairy_comparison_char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Perennial_Forage\RMA_July17\FactSheets\dairy_comparison_char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Perennial_Forage\RMA_July17\FactSheets\dairy_comparison_char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Perennial_Forage\RMA_July17\FactSheets\dairy_comparison_char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Perennial_Forage\RMA_July17\FactSheets\dairy_comparison_char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Perennial_Forage\RMA_July17\FactSheets\dairy_comparison_char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Average </a:t>
            </a:r>
            <a:r>
              <a:rPr lang="en-US" sz="1800" dirty="0" smtClean="0"/>
              <a:t>Total</a:t>
            </a:r>
            <a:r>
              <a:rPr lang="en-US" sz="1800" baseline="0" dirty="0" smtClean="0"/>
              <a:t> </a:t>
            </a:r>
            <a:r>
              <a:rPr lang="en-US" sz="1800" dirty="0" smtClean="0"/>
              <a:t>Income per Farm</a:t>
            </a:r>
            <a:endParaRPr lang="en-US"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3">
                <a:lumMod val="40000"/>
                <a:lumOff val="6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Sheet1!$D$5:$D$6</c:f>
              <c:strCache>
                <c:ptCount val="2"/>
                <c:pt idx="0">
                  <c:v>7 grazing dairies</c:v>
                </c:pt>
                <c:pt idx="1">
                  <c:v>AgFA 2015-2017</c:v>
                </c:pt>
              </c:strCache>
            </c:strRef>
          </c:cat>
          <c:val>
            <c:numRef>
              <c:f>Sheet1!$E$5:$E$6</c:f>
              <c:numCache>
                <c:formatCode>#,##0</c:formatCode>
                <c:ptCount val="2"/>
                <c:pt idx="0">
                  <c:v>540695</c:v>
                </c:pt>
                <c:pt idx="1">
                  <c:v>593185</c:v>
                </c:pt>
              </c:numCache>
            </c:numRef>
          </c:val>
          <c:extLst>
            <c:ext xmlns:c16="http://schemas.microsoft.com/office/drawing/2014/chart" uri="{C3380CC4-5D6E-409C-BE32-E72D297353CC}">
              <c16:uniqueId val="{00000000-816E-4A25-A2F4-28D1FE5B6DE0}"/>
            </c:ext>
          </c:extLst>
        </c:ser>
        <c:dLbls>
          <c:showLegendKey val="0"/>
          <c:showVal val="0"/>
          <c:showCatName val="0"/>
          <c:showSerName val="0"/>
          <c:showPercent val="0"/>
          <c:showBubbleSize val="0"/>
        </c:dLbls>
        <c:gapWidth val="219"/>
        <c:overlap val="-27"/>
        <c:axId val="426722648"/>
        <c:axId val="426724944"/>
      </c:barChart>
      <c:catAx>
        <c:axId val="426722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6724944"/>
        <c:crosses val="autoZero"/>
        <c:auto val="1"/>
        <c:lblAlgn val="ctr"/>
        <c:lblOffset val="100"/>
        <c:noMultiLvlLbl val="0"/>
      </c:catAx>
      <c:valAx>
        <c:axId val="426724944"/>
        <c:scaling>
          <c:orientation val="minMax"/>
          <c:min val="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26722648"/>
        <c:crosses val="autoZero"/>
        <c:crossBetween val="between"/>
      </c:valAx>
      <c:spPr>
        <a:noFill/>
        <a:ln>
          <a:noFill/>
        </a:ln>
        <a:effectLst/>
      </c:spPr>
    </c:plotArea>
    <c:plotVisOnly val="1"/>
    <c:dispBlanksAs val="gap"/>
    <c:showDLblsOverMax val="0"/>
  </c:chart>
  <c:spPr>
    <a:solidFill>
      <a:schemeClr val="bg1"/>
    </a:solidFill>
    <a:ln w="25400" cap="flat" cmpd="sng" algn="ctr">
      <a:solidFill>
        <a:sysClr val="windowText" lastClr="000000"/>
      </a:solidFill>
      <a:round/>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smtClean="0"/>
              <a:t>Patterns</a:t>
            </a:r>
            <a:r>
              <a:rPr lang="en-US" sz="1800" baseline="0" dirty="0" smtClean="0"/>
              <a:t> of Dairy Farm </a:t>
            </a:r>
            <a:r>
              <a:rPr lang="en-US" sz="1800" dirty="0" smtClean="0"/>
              <a:t>Costs</a:t>
            </a:r>
            <a:r>
              <a:rPr lang="en-US" sz="1800" dirty="0"/>
              <a:t>: $/cwt-equivalent</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expenses!$I$4</c:f>
              <c:strCache>
                <c:ptCount val="1"/>
                <c:pt idx="0">
                  <c:v>7 grz dairy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expenses!$H$5:$H$12</c:f>
              <c:strCache>
                <c:ptCount val="8"/>
                <c:pt idx="0">
                  <c:v>Crops</c:v>
                </c:pt>
                <c:pt idx="1">
                  <c:v>Energy</c:v>
                </c:pt>
                <c:pt idx="2">
                  <c:v>Equipment</c:v>
                </c:pt>
                <c:pt idx="3">
                  <c:v>Feed</c:v>
                </c:pt>
                <c:pt idx="4">
                  <c:v>Labor</c:v>
                </c:pt>
                <c:pt idx="5">
                  <c:v>Cow Health</c:v>
                </c:pt>
                <c:pt idx="6">
                  <c:v>Miscellaneous</c:v>
                </c:pt>
                <c:pt idx="7">
                  <c:v>Overhead</c:v>
                </c:pt>
              </c:strCache>
            </c:strRef>
          </c:cat>
          <c:val>
            <c:numRef>
              <c:f>expenses!$I$5:$I$12</c:f>
              <c:numCache>
                <c:formatCode>General</c:formatCode>
                <c:ptCount val="8"/>
                <c:pt idx="0">
                  <c:v>0.8</c:v>
                </c:pt>
                <c:pt idx="1">
                  <c:v>1.0900000000000001</c:v>
                </c:pt>
                <c:pt idx="2">
                  <c:v>2.89</c:v>
                </c:pt>
                <c:pt idx="3">
                  <c:v>5</c:v>
                </c:pt>
                <c:pt idx="4">
                  <c:v>4</c:v>
                </c:pt>
                <c:pt idx="5">
                  <c:v>0.39</c:v>
                </c:pt>
                <c:pt idx="6">
                  <c:v>1.99</c:v>
                </c:pt>
                <c:pt idx="7">
                  <c:v>1.81</c:v>
                </c:pt>
              </c:numCache>
            </c:numRef>
          </c:val>
          <c:extLst>
            <c:ext xmlns:c16="http://schemas.microsoft.com/office/drawing/2014/chart" uri="{C3380CC4-5D6E-409C-BE32-E72D297353CC}">
              <c16:uniqueId val="{00000000-2C9B-41B5-9367-758BB24E4637}"/>
            </c:ext>
          </c:extLst>
        </c:ser>
        <c:ser>
          <c:idx val="1"/>
          <c:order val="1"/>
          <c:tx>
            <c:strRef>
              <c:f>expenses!$J$4</c:f>
              <c:strCache>
                <c:ptCount val="1"/>
                <c:pt idx="0">
                  <c:v>AgFA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expenses!$H$5:$H$12</c:f>
              <c:strCache>
                <c:ptCount val="8"/>
                <c:pt idx="0">
                  <c:v>Crops</c:v>
                </c:pt>
                <c:pt idx="1">
                  <c:v>Energy</c:v>
                </c:pt>
                <c:pt idx="2">
                  <c:v>Equipment</c:v>
                </c:pt>
                <c:pt idx="3">
                  <c:v>Feed</c:v>
                </c:pt>
                <c:pt idx="4">
                  <c:v>Labor</c:v>
                </c:pt>
                <c:pt idx="5">
                  <c:v>Cow Health</c:v>
                </c:pt>
                <c:pt idx="6">
                  <c:v>Miscellaneous</c:v>
                </c:pt>
                <c:pt idx="7">
                  <c:v>Overhead</c:v>
                </c:pt>
              </c:strCache>
            </c:strRef>
          </c:cat>
          <c:val>
            <c:numRef>
              <c:f>expenses!$J$5:$J$12</c:f>
              <c:numCache>
                <c:formatCode>General</c:formatCode>
                <c:ptCount val="8"/>
                <c:pt idx="0">
                  <c:v>1.57</c:v>
                </c:pt>
                <c:pt idx="1">
                  <c:v>0.88</c:v>
                </c:pt>
                <c:pt idx="2">
                  <c:v>3.11</c:v>
                </c:pt>
                <c:pt idx="3">
                  <c:v>3.86</c:v>
                </c:pt>
                <c:pt idx="4">
                  <c:v>2.59</c:v>
                </c:pt>
                <c:pt idx="5">
                  <c:v>0.88</c:v>
                </c:pt>
                <c:pt idx="6">
                  <c:v>2.25</c:v>
                </c:pt>
                <c:pt idx="7">
                  <c:v>1.1399999999999999</c:v>
                </c:pt>
              </c:numCache>
            </c:numRef>
          </c:val>
          <c:extLst>
            <c:ext xmlns:c16="http://schemas.microsoft.com/office/drawing/2014/chart" uri="{C3380CC4-5D6E-409C-BE32-E72D297353CC}">
              <c16:uniqueId val="{00000001-2C9B-41B5-9367-758BB24E4637}"/>
            </c:ext>
          </c:extLst>
        </c:ser>
        <c:dLbls>
          <c:showLegendKey val="0"/>
          <c:showVal val="0"/>
          <c:showCatName val="0"/>
          <c:showSerName val="0"/>
          <c:showPercent val="0"/>
          <c:showBubbleSize val="0"/>
        </c:dLbls>
        <c:axId val="427637928"/>
        <c:axId val="427638256"/>
      </c:radarChart>
      <c:catAx>
        <c:axId val="42763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7638256"/>
        <c:crosses val="autoZero"/>
        <c:auto val="1"/>
        <c:lblAlgn val="ctr"/>
        <c:lblOffset val="100"/>
        <c:noMultiLvlLbl val="0"/>
      </c:catAx>
      <c:valAx>
        <c:axId val="427638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637928"/>
        <c:crosses val="autoZero"/>
        <c:crossBetween val="between"/>
      </c:valAx>
      <c:spPr>
        <a:noFill/>
        <a:ln>
          <a:noFill/>
        </a:ln>
        <a:effectLst/>
      </c:spPr>
    </c:plotArea>
    <c:legend>
      <c:legendPos val="t"/>
      <c:layout>
        <c:manualLayout>
          <c:xMode val="edge"/>
          <c:yMode val="edge"/>
          <c:x val="0.66250188278126598"/>
          <c:y val="9.6314564157070279E-2"/>
          <c:w val="0.22882785569503677"/>
          <c:h val="9.04036363689852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Average Allocated </a:t>
            </a:r>
            <a:r>
              <a:rPr lang="en-US" sz="2000" dirty="0" smtClean="0"/>
              <a:t>Costs </a:t>
            </a:r>
            <a:r>
              <a:rPr lang="en-US" sz="2000" dirty="0"/>
              <a:t>per Farm</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no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Sheet1!$D$23:$D$24</c:f>
              <c:strCache>
                <c:ptCount val="2"/>
                <c:pt idx="0">
                  <c:v>7 grazing dairies</c:v>
                </c:pt>
                <c:pt idx="1">
                  <c:v>AgFA 2015-2017</c:v>
                </c:pt>
              </c:strCache>
            </c:strRef>
          </c:cat>
          <c:val>
            <c:numRef>
              <c:f>Sheet1!$E$23:$E$24</c:f>
              <c:numCache>
                <c:formatCode>#,##0</c:formatCode>
                <c:ptCount val="2"/>
                <c:pt idx="0">
                  <c:v>491709</c:v>
                </c:pt>
                <c:pt idx="1">
                  <c:v>592764</c:v>
                </c:pt>
              </c:numCache>
            </c:numRef>
          </c:val>
          <c:extLst>
            <c:ext xmlns:c16="http://schemas.microsoft.com/office/drawing/2014/chart" uri="{C3380CC4-5D6E-409C-BE32-E72D297353CC}">
              <c16:uniqueId val="{00000000-74FE-4243-B32D-F1C461BA8437}"/>
            </c:ext>
          </c:extLst>
        </c:ser>
        <c:dLbls>
          <c:showLegendKey val="0"/>
          <c:showVal val="0"/>
          <c:showCatName val="0"/>
          <c:showSerName val="0"/>
          <c:showPercent val="0"/>
          <c:showBubbleSize val="0"/>
        </c:dLbls>
        <c:gapWidth val="219"/>
        <c:overlap val="-27"/>
        <c:axId val="426729208"/>
        <c:axId val="368489808"/>
      </c:barChart>
      <c:catAx>
        <c:axId val="426729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8489808"/>
        <c:crosses val="autoZero"/>
        <c:auto val="1"/>
        <c:lblAlgn val="ctr"/>
        <c:lblOffset val="100"/>
        <c:noMultiLvlLbl val="0"/>
      </c:catAx>
      <c:valAx>
        <c:axId val="368489808"/>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6729208"/>
        <c:crosses val="autoZero"/>
        <c:crossBetween val="between"/>
      </c:valAx>
      <c:spPr>
        <a:noFill/>
        <a:ln>
          <a:noFill/>
        </a:ln>
        <a:effectLst/>
      </c:spPr>
    </c:plotArea>
    <c:plotVisOnly val="1"/>
    <c:dispBlanksAs val="gap"/>
    <c:showDLblsOverMax val="0"/>
  </c:chart>
  <c:spPr>
    <a:solidFill>
      <a:schemeClr val="bg1"/>
    </a:solidFill>
    <a:ln w="25400" cap="flat" cmpd="sng" algn="ctr">
      <a:solidFill>
        <a:schemeClr val="tx1"/>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Average Net Farm Income:</a:t>
            </a:r>
            <a:br>
              <a:rPr lang="en-US" sz="2400"/>
            </a:br>
            <a:r>
              <a:rPr lang="en-US" sz="2400"/>
              <a:t>Total Farm Income - Total Allocated Costs</a:t>
            </a:r>
          </a:p>
        </c:rich>
      </c:tx>
      <c:layout>
        <c:manualLayout>
          <c:xMode val="edge"/>
          <c:yMode val="edge"/>
          <c:x val="0.17139230088438984"/>
          <c:y val="4.0897800132484341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34838145231846"/>
          <c:y val="0.25083333333333335"/>
          <c:w val="0.85256991582948682"/>
          <c:h val="0.64176727909011377"/>
        </c:manualLayout>
      </c:layout>
      <c:barChart>
        <c:barDir val="col"/>
        <c:grouping val="clustered"/>
        <c:varyColors val="0"/>
        <c:ser>
          <c:idx val="0"/>
          <c:order val="0"/>
          <c:spPr>
            <a:solidFill>
              <a:schemeClr val="accent1">
                <a:lumMod val="20000"/>
                <a:lumOff val="80000"/>
              </a:schemeClr>
            </a:solidFill>
            <a:ln>
              <a:solidFill>
                <a:schemeClr val="accent5">
                  <a:lumMod val="7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Sheet1!$D$66:$D$67</c:f>
              <c:strCache>
                <c:ptCount val="2"/>
                <c:pt idx="0">
                  <c:v>7 grazing dairies</c:v>
                </c:pt>
                <c:pt idx="1">
                  <c:v>AgFA 2015-2017</c:v>
                </c:pt>
              </c:strCache>
            </c:strRef>
          </c:cat>
          <c:val>
            <c:numRef>
              <c:f>Sheet1!$E$66:$E$67</c:f>
              <c:numCache>
                <c:formatCode>"$"#,##0</c:formatCode>
                <c:ptCount val="2"/>
                <c:pt idx="0">
                  <c:v>80485</c:v>
                </c:pt>
                <c:pt idx="1">
                  <c:v>42371</c:v>
                </c:pt>
              </c:numCache>
            </c:numRef>
          </c:val>
          <c:extLst>
            <c:ext xmlns:c16="http://schemas.microsoft.com/office/drawing/2014/chart" uri="{C3380CC4-5D6E-409C-BE32-E72D297353CC}">
              <c16:uniqueId val="{00000000-0B76-4C0A-824D-6586DB024B46}"/>
            </c:ext>
          </c:extLst>
        </c:ser>
        <c:dLbls>
          <c:dLblPos val="ctr"/>
          <c:showLegendKey val="0"/>
          <c:showVal val="1"/>
          <c:showCatName val="0"/>
          <c:showSerName val="0"/>
          <c:showPercent val="0"/>
          <c:showBubbleSize val="0"/>
        </c:dLbls>
        <c:gapWidth val="219"/>
        <c:overlap val="-27"/>
        <c:axId val="401027464"/>
        <c:axId val="401027792"/>
      </c:barChart>
      <c:catAx>
        <c:axId val="401027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01027792"/>
        <c:crosses val="autoZero"/>
        <c:auto val="1"/>
        <c:lblAlgn val="ctr"/>
        <c:lblOffset val="100"/>
        <c:noMultiLvlLbl val="0"/>
      </c:catAx>
      <c:valAx>
        <c:axId val="401027792"/>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01027464"/>
        <c:crosses val="autoZero"/>
        <c:crossBetween val="between"/>
      </c:valAx>
      <c:spPr>
        <a:noFill/>
        <a:ln>
          <a:noFill/>
        </a:ln>
        <a:effectLst/>
      </c:spPr>
    </c:plotArea>
    <c:plotVisOnly val="1"/>
    <c:dispBlanksAs val="gap"/>
    <c:showDLblsOverMax val="0"/>
  </c:chart>
  <c:spPr>
    <a:solidFill>
      <a:schemeClr val="bg1"/>
    </a:solidFill>
    <a:ln w="25400" cap="flat" cmpd="sng" algn="ctr">
      <a:solidFill>
        <a:schemeClr val="accent5">
          <a:lumMod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2400" dirty="0"/>
              <a:t>Average</a:t>
            </a:r>
            <a:r>
              <a:rPr lang="en-US" sz="2400" baseline="0" dirty="0"/>
              <a:t> n</a:t>
            </a:r>
            <a:r>
              <a:rPr lang="en-US" sz="2400" dirty="0"/>
              <a:t>umber of cows per farm</a:t>
            </a:r>
          </a:p>
        </c:rich>
      </c:tx>
      <c:layout>
        <c:manualLayout>
          <c:xMode val="edge"/>
          <c:yMode val="edge"/>
          <c:x val="0.25829708258620815"/>
          <c:y val="5.2783114390775841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9247594050743664E-2"/>
          <c:y val="0.17171296296296296"/>
          <c:w val="0.90252228011828095"/>
          <c:h val="0.72088764946048411"/>
        </c:manualLayout>
      </c:layout>
      <c:barChart>
        <c:barDir val="col"/>
        <c:grouping val="clustered"/>
        <c:varyColors val="0"/>
        <c:ser>
          <c:idx val="0"/>
          <c:order val="0"/>
          <c:spPr>
            <a:solidFill>
              <a:schemeClr val="accent6">
                <a:lumMod val="20000"/>
                <a:lumOff val="80000"/>
              </a:schemeClr>
            </a:solidFill>
            <a:ln>
              <a:solidFill>
                <a:schemeClr val="accent6">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Sheet1!$D$5:$D$6</c:f>
              <c:strCache>
                <c:ptCount val="2"/>
                <c:pt idx="0">
                  <c:v>7 grazing dairies</c:v>
                </c:pt>
                <c:pt idx="1">
                  <c:v>AgFA 2015-2017</c:v>
                </c:pt>
              </c:strCache>
            </c:strRef>
          </c:cat>
          <c:val>
            <c:numRef>
              <c:f>Sheet1!$E$5:$E$6</c:f>
              <c:numCache>
                <c:formatCode>General</c:formatCode>
                <c:ptCount val="2"/>
                <c:pt idx="0">
                  <c:v>151</c:v>
                </c:pt>
                <c:pt idx="1">
                  <c:v>119</c:v>
                </c:pt>
              </c:numCache>
            </c:numRef>
          </c:val>
          <c:extLst>
            <c:ext xmlns:c16="http://schemas.microsoft.com/office/drawing/2014/chart" uri="{C3380CC4-5D6E-409C-BE32-E72D297353CC}">
              <c16:uniqueId val="{00000000-3CFC-49BE-95F5-4496BBA49727}"/>
            </c:ext>
          </c:extLst>
        </c:ser>
        <c:dLbls>
          <c:dLblPos val="ctr"/>
          <c:showLegendKey val="0"/>
          <c:showVal val="1"/>
          <c:showCatName val="0"/>
          <c:showSerName val="0"/>
          <c:showPercent val="0"/>
          <c:showBubbleSize val="0"/>
        </c:dLbls>
        <c:gapWidth val="219"/>
        <c:overlap val="-27"/>
        <c:axId val="401025496"/>
        <c:axId val="401032056"/>
      </c:barChart>
      <c:catAx>
        <c:axId val="401025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01032056"/>
        <c:crosses val="autoZero"/>
        <c:auto val="1"/>
        <c:lblAlgn val="ctr"/>
        <c:lblOffset val="100"/>
        <c:noMultiLvlLbl val="0"/>
      </c:catAx>
      <c:valAx>
        <c:axId val="4010320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1025496"/>
        <c:crosses val="autoZero"/>
        <c:crossBetween val="between"/>
      </c:valAx>
      <c:spPr>
        <a:noFill/>
        <a:ln>
          <a:noFill/>
        </a:ln>
        <a:effectLst/>
      </c:spPr>
    </c:plotArea>
    <c:plotVisOnly val="1"/>
    <c:dispBlanksAs val="gap"/>
    <c:showDLblsOverMax val="0"/>
  </c:chart>
  <c:spPr>
    <a:solidFill>
      <a:schemeClr val="bg1"/>
    </a:solidFill>
    <a:ln w="25400" cap="flat" cmpd="sng" algn="ctr">
      <a:solidFill>
        <a:schemeClr val="accent6">
          <a:lumMod val="50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Actual Milk Production Per Cow (lbs.)</a:t>
            </a:r>
          </a:p>
        </c:rich>
      </c:tx>
      <c:layout>
        <c:manualLayout>
          <c:xMode val="edge"/>
          <c:yMode val="edge"/>
          <c:x val="0.20228268405679181"/>
          <c:y val="5.8611898120527105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756982094943628"/>
          <c:y val="0.17171306951336171"/>
          <c:w val="0.86356056692913385"/>
          <c:h val="0.72088764946048411"/>
        </c:manualLayout>
      </c:layout>
      <c:barChart>
        <c:barDir val="col"/>
        <c:grouping val="clustered"/>
        <c:varyColors val="0"/>
        <c:ser>
          <c:idx val="0"/>
          <c:order val="0"/>
          <c:spPr>
            <a:solidFill>
              <a:schemeClr val="accent2">
                <a:lumMod val="20000"/>
                <a:lumOff val="80000"/>
              </a:schemeClr>
            </a:solidFill>
            <a:ln>
              <a:solidFill>
                <a:schemeClr val="accent2">
                  <a:lumMod val="7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Sheet1!$D$23:$D$24</c:f>
              <c:strCache>
                <c:ptCount val="2"/>
                <c:pt idx="0">
                  <c:v>7 grazing dairies</c:v>
                </c:pt>
                <c:pt idx="1">
                  <c:v>AgFA 2015-2017</c:v>
                </c:pt>
              </c:strCache>
            </c:strRef>
          </c:cat>
          <c:val>
            <c:numRef>
              <c:f>Sheet1!$E$23:$E$24</c:f>
              <c:numCache>
                <c:formatCode>#,##0</c:formatCode>
                <c:ptCount val="2"/>
                <c:pt idx="0">
                  <c:v>15058</c:v>
                </c:pt>
                <c:pt idx="1">
                  <c:v>23364</c:v>
                </c:pt>
              </c:numCache>
            </c:numRef>
          </c:val>
          <c:extLst>
            <c:ext xmlns:c16="http://schemas.microsoft.com/office/drawing/2014/chart" uri="{C3380CC4-5D6E-409C-BE32-E72D297353CC}">
              <c16:uniqueId val="{00000000-AF9E-479C-8385-E98DC2FCE5E1}"/>
            </c:ext>
          </c:extLst>
        </c:ser>
        <c:dLbls>
          <c:dLblPos val="ctr"/>
          <c:showLegendKey val="0"/>
          <c:showVal val="1"/>
          <c:showCatName val="0"/>
          <c:showSerName val="0"/>
          <c:showPercent val="0"/>
          <c:showBubbleSize val="0"/>
        </c:dLbls>
        <c:gapWidth val="219"/>
        <c:overlap val="-27"/>
        <c:axId val="398538488"/>
        <c:axId val="398539472"/>
      </c:barChart>
      <c:catAx>
        <c:axId val="398538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8539472"/>
        <c:crosses val="autoZero"/>
        <c:auto val="1"/>
        <c:lblAlgn val="ctr"/>
        <c:lblOffset val="100"/>
        <c:noMultiLvlLbl val="0"/>
      </c:catAx>
      <c:valAx>
        <c:axId val="39853947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98538488"/>
        <c:crosses val="autoZero"/>
        <c:crossBetween val="between"/>
      </c:valAx>
      <c:spPr>
        <a:noFill/>
        <a:ln>
          <a:noFill/>
        </a:ln>
        <a:effectLst/>
      </c:spPr>
    </c:plotArea>
    <c:plotVisOnly val="1"/>
    <c:dispBlanksAs val="gap"/>
    <c:showDLblsOverMax val="0"/>
  </c:chart>
  <c:spPr>
    <a:solidFill>
      <a:schemeClr val="bg1"/>
    </a:solidFill>
    <a:ln w="25400" cap="flat" cmpd="sng" algn="ctr">
      <a:solidFill>
        <a:schemeClr val="accent2">
          <a:lumMod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CWT EQ calculated</a:t>
            </a:r>
            <a:r>
              <a:rPr lang="en-US" sz="2000" baseline="0"/>
              <a:t> production per cow (lbs.)</a:t>
            </a:r>
            <a:endParaRPr lang="en-US" sz="2000"/>
          </a:p>
        </c:rich>
      </c:tx>
      <c:layout>
        <c:manualLayout>
          <c:xMode val="edge"/>
          <c:yMode val="edge"/>
          <c:x val="0.18565738282450589"/>
          <c:y val="4.8151750050710998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F5FBB7"/>
            </a:solidFill>
            <a:ln>
              <a:solidFill>
                <a:schemeClr val="tx1">
                  <a:lumMod val="65000"/>
                  <a:lumOff val="3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Sheet1!$D$45:$D$46</c:f>
              <c:strCache>
                <c:ptCount val="2"/>
                <c:pt idx="0">
                  <c:v>7 grazing dairies</c:v>
                </c:pt>
                <c:pt idx="1">
                  <c:v>AgFA 2015-2017</c:v>
                </c:pt>
              </c:strCache>
            </c:strRef>
          </c:cat>
          <c:val>
            <c:numRef>
              <c:f>Sheet1!$E$45:$E$46</c:f>
              <c:numCache>
                <c:formatCode>#,##0</c:formatCode>
                <c:ptCount val="2"/>
                <c:pt idx="0">
                  <c:v>27365</c:v>
                </c:pt>
                <c:pt idx="1">
                  <c:v>36128</c:v>
                </c:pt>
              </c:numCache>
            </c:numRef>
          </c:val>
          <c:extLst>
            <c:ext xmlns:c16="http://schemas.microsoft.com/office/drawing/2014/chart" uri="{C3380CC4-5D6E-409C-BE32-E72D297353CC}">
              <c16:uniqueId val="{00000000-0779-443F-9D30-02ABE8D39B62}"/>
            </c:ext>
          </c:extLst>
        </c:ser>
        <c:dLbls>
          <c:dLblPos val="ctr"/>
          <c:showLegendKey val="0"/>
          <c:showVal val="1"/>
          <c:showCatName val="0"/>
          <c:showSerName val="0"/>
          <c:showPercent val="0"/>
          <c:showBubbleSize val="0"/>
        </c:dLbls>
        <c:gapWidth val="219"/>
        <c:overlap val="-27"/>
        <c:axId val="331260088"/>
        <c:axId val="331259432"/>
      </c:barChart>
      <c:catAx>
        <c:axId val="331260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1259432"/>
        <c:crosses val="autoZero"/>
        <c:auto val="1"/>
        <c:lblAlgn val="ctr"/>
        <c:lblOffset val="100"/>
        <c:noMultiLvlLbl val="0"/>
      </c:catAx>
      <c:valAx>
        <c:axId val="3312594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31260088"/>
        <c:crosses val="autoZero"/>
        <c:crossBetween val="between"/>
      </c:valAx>
      <c:spPr>
        <a:noFill/>
        <a:ln>
          <a:noFill/>
        </a:ln>
        <a:effectLst/>
      </c:spPr>
    </c:plotArea>
    <c:plotVisOnly val="1"/>
    <c:dispBlanksAs val="gap"/>
    <c:showDLblsOverMax val="0"/>
  </c:chart>
  <c:spPr>
    <a:solidFill>
      <a:schemeClr val="bg1"/>
    </a:solidFill>
    <a:ln w="25400" cap="flat" cmpd="sng" algn="ctr">
      <a:solidFill>
        <a:schemeClr val="tx1">
          <a:lumMod val="65000"/>
          <a:lumOff val="3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Net farm income per cow</a:t>
            </a:r>
          </a:p>
        </c:rich>
      </c:tx>
      <c:layout>
        <c:manualLayout>
          <c:xMode val="edge"/>
          <c:yMode val="edge"/>
          <c:x val="0.29991035050873116"/>
          <c:y val="6.4718817123477893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246981627296588"/>
          <c:y val="0.19486111111111112"/>
          <c:w val="0.87753018372703417"/>
          <c:h val="0.72088764946048411"/>
        </c:manualLayout>
      </c:layout>
      <c:barChart>
        <c:barDir val="col"/>
        <c:grouping val="clustered"/>
        <c:varyColors val="0"/>
        <c:ser>
          <c:idx val="0"/>
          <c:order val="0"/>
          <c:spPr>
            <a:solidFill>
              <a:srgbClr val="23708F"/>
            </a:solidFill>
            <a:ln>
              <a:solidFill>
                <a:srgbClr val="23708F"/>
              </a:solidFill>
            </a:ln>
            <a:effectLst/>
          </c:spPr>
          <c:invertIfNegative val="0"/>
          <c:dPt>
            <c:idx val="0"/>
            <c:invertIfNegative val="0"/>
            <c:bubble3D val="0"/>
            <c:spPr>
              <a:solidFill>
                <a:srgbClr val="B2DBEC"/>
              </a:solidFill>
              <a:ln>
                <a:solidFill>
                  <a:srgbClr val="23708F"/>
                </a:solidFill>
              </a:ln>
              <a:effectLst/>
            </c:spPr>
            <c:extLst>
              <c:ext xmlns:c16="http://schemas.microsoft.com/office/drawing/2014/chart" uri="{C3380CC4-5D6E-409C-BE32-E72D297353CC}">
                <c16:uniqueId val="{00000001-BD0E-409B-87EC-18A714E0E575}"/>
              </c:ext>
            </c:extLst>
          </c:dPt>
          <c:dPt>
            <c:idx val="1"/>
            <c:invertIfNegative val="0"/>
            <c:bubble3D val="0"/>
            <c:spPr>
              <a:solidFill>
                <a:srgbClr val="B2DBEC"/>
              </a:solidFill>
              <a:ln>
                <a:solidFill>
                  <a:srgbClr val="23708F"/>
                </a:solidFill>
              </a:ln>
              <a:effectLst/>
            </c:spPr>
            <c:extLst>
              <c:ext xmlns:c16="http://schemas.microsoft.com/office/drawing/2014/chart" uri="{C3380CC4-5D6E-409C-BE32-E72D297353CC}">
                <c16:uniqueId val="{00000003-BD0E-409B-87EC-18A714E0E575}"/>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Sheet1!$D$86:$D$87</c:f>
              <c:strCache>
                <c:ptCount val="2"/>
                <c:pt idx="0">
                  <c:v>7 grazing dairies</c:v>
                </c:pt>
                <c:pt idx="1">
                  <c:v>AgFA 2015-2017</c:v>
                </c:pt>
              </c:strCache>
            </c:strRef>
          </c:cat>
          <c:val>
            <c:numRef>
              <c:f>Sheet1!$E$86:$E$87</c:f>
              <c:numCache>
                <c:formatCode>"$"#,##0</c:formatCode>
                <c:ptCount val="2"/>
                <c:pt idx="0">
                  <c:v>533</c:v>
                </c:pt>
                <c:pt idx="1">
                  <c:v>356</c:v>
                </c:pt>
              </c:numCache>
            </c:numRef>
          </c:val>
          <c:extLst>
            <c:ext xmlns:c16="http://schemas.microsoft.com/office/drawing/2014/chart" uri="{C3380CC4-5D6E-409C-BE32-E72D297353CC}">
              <c16:uniqueId val="{00000004-BD0E-409B-87EC-18A714E0E575}"/>
            </c:ext>
          </c:extLst>
        </c:ser>
        <c:dLbls>
          <c:dLblPos val="ctr"/>
          <c:showLegendKey val="0"/>
          <c:showVal val="1"/>
          <c:showCatName val="0"/>
          <c:showSerName val="0"/>
          <c:showPercent val="0"/>
          <c:showBubbleSize val="0"/>
        </c:dLbls>
        <c:gapWidth val="219"/>
        <c:overlap val="-27"/>
        <c:axId val="409808704"/>
        <c:axId val="409811328"/>
      </c:barChart>
      <c:catAx>
        <c:axId val="40980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09811328"/>
        <c:crosses val="autoZero"/>
        <c:auto val="1"/>
        <c:lblAlgn val="ctr"/>
        <c:lblOffset val="100"/>
        <c:noMultiLvlLbl val="0"/>
      </c:catAx>
      <c:valAx>
        <c:axId val="409811328"/>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9808704"/>
        <c:crosses val="autoZero"/>
        <c:crossBetween val="between"/>
      </c:valAx>
      <c:spPr>
        <a:noFill/>
        <a:ln>
          <a:noFill/>
        </a:ln>
        <a:effectLst/>
      </c:spPr>
    </c:plotArea>
    <c:plotVisOnly val="1"/>
    <c:dispBlanksAs val="gap"/>
    <c:showDLblsOverMax val="0"/>
  </c:chart>
  <c:spPr>
    <a:solidFill>
      <a:schemeClr val="bg1"/>
    </a:solidFill>
    <a:ln w="25400" cap="flat" cmpd="sng" algn="ctr">
      <a:solidFill>
        <a:srgbClr val="23708F"/>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Net farm income per actual CWT</a:t>
            </a:r>
          </a:p>
        </c:rich>
      </c:tx>
      <c:layout>
        <c:manualLayout>
          <c:xMode val="edge"/>
          <c:yMode val="edge"/>
          <c:x val="0.28448449949514643"/>
          <c:y val="5.9581165416570457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ECDFF5"/>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Sheet1!$D$106:$D$107</c:f>
              <c:strCache>
                <c:ptCount val="2"/>
                <c:pt idx="0">
                  <c:v>7 grazing dairies</c:v>
                </c:pt>
                <c:pt idx="1">
                  <c:v>AgFA 2015-2017</c:v>
                </c:pt>
              </c:strCache>
            </c:strRef>
          </c:cat>
          <c:val>
            <c:numRef>
              <c:f>Sheet1!$E$106:$E$107</c:f>
              <c:numCache>
                <c:formatCode>"$"#,##0.00</c:formatCode>
                <c:ptCount val="2"/>
                <c:pt idx="0">
                  <c:v>3.54</c:v>
                </c:pt>
                <c:pt idx="1">
                  <c:v>1.52</c:v>
                </c:pt>
              </c:numCache>
            </c:numRef>
          </c:val>
          <c:extLst>
            <c:ext xmlns:c16="http://schemas.microsoft.com/office/drawing/2014/chart" uri="{C3380CC4-5D6E-409C-BE32-E72D297353CC}">
              <c16:uniqueId val="{00000000-263D-4315-BA45-F4F36561BBD9}"/>
            </c:ext>
          </c:extLst>
        </c:ser>
        <c:dLbls>
          <c:dLblPos val="ctr"/>
          <c:showLegendKey val="0"/>
          <c:showVal val="1"/>
          <c:showCatName val="0"/>
          <c:showSerName val="0"/>
          <c:showPercent val="0"/>
          <c:showBubbleSize val="0"/>
        </c:dLbls>
        <c:gapWidth val="219"/>
        <c:overlap val="-27"/>
        <c:axId val="406186816"/>
        <c:axId val="394948624"/>
      </c:barChart>
      <c:catAx>
        <c:axId val="40618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4948624"/>
        <c:crosses val="autoZero"/>
        <c:auto val="1"/>
        <c:lblAlgn val="ctr"/>
        <c:lblOffset val="100"/>
        <c:noMultiLvlLbl val="0"/>
      </c:catAx>
      <c:valAx>
        <c:axId val="394948624"/>
        <c:scaling>
          <c:orientation val="minMax"/>
        </c:scaling>
        <c:delete val="0"/>
        <c:axPos val="l"/>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6186816"/>
        <c:crosses val="autoZero"/>
        <c:crossBetween val="between"/>
      </c:valAx>
      <c:spPr>
        <a:noFill/>
        <a:ln>
          <a:noFill/>
        </a:ln>
        <a:effectLst/>
      </c:spPr>
    </c:plotArea>
    <c:plotVisOnly val="1"/>
    <c:dispBlanksAs val="gap"/>
    <c:showDLblsOverMax val="0"/>
  </c:chart>
  <c:spPr>
    <a:solidFill>
      <a:schemeClr val="bg1"/>
    </a:solidFill>
    <a:ln w="25400" cap="flat" cmpd="sng" algn="ctr">
      <a:solidFill>
        <a:srgbClr val="7030A0"/>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Net farm income per CWT EQ </a:t>
            </a:r>
          </a:p>
        </c:rich>
      </c:tx>
      <c:layout>
        <c:manualLayout>
          <c:xMode val="edge"/>
          <c:yMode val="edge"/>
          <c:x val="0.29529897217920736"/>
          <c:y val="8.4777885043464021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EFC9E5"/>
            </a:solidFill>
            <a:ln>
              <a:solidFill>
                <a:srgbClr val="9B358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Sheet1!$D$124:$D$125</c:f>
              <c:strCache>
                <c:ptCount val="2"/>
                <c:pt idx="0">
                  <c:v>7 grazing dairies</c:v>
                </c:pt>
                <c:pt idx="1">
                  <c:v>AgFA 2015-2017</c:v>
                </c:pt>
              </c:strCache>
            </c:strRef>
          </c:cat>
          <c:val>
            <c:numRef>
              <c:f>Sheet1!$E$124:$E$125</c:f>
              <c:numCache>
                <c:formatCode>"$"#,##0.00</c:formatCode>
                <c:ptCount val="2"/>
                <c:pt idx="0">
                  <c:v>1.95</c:v>
                </c:pt>
                <c:pt idx="1">
                  <c:v>0.99</c:v>
                </c:pt>
              </c:numCache>
            </c:numRef>
          </c:val>
          <c:extLst>
            <c:ext xmlns:c16="http://schemas.microsoft.com/office/drawing/2014/chart" uri="{C3380CC4-5D6E-409C-BE32-E72D297353CC}">
              <c16:uniqueId val="{00000000-AA51-42D4-AB46-91A058D1842F}"/>
            </c:ext>
          </c:extLst>
        </c:ser>
        <c:dLbls>
          <c:dLblPos val="ctr"/>
          <c:showLegendKey val="0"/>
          <c:showVal val="1"/>
          <c:showCatName val="0"/>
          <c:showSerName val="0"/>
          <c:showPercent val="0"/>
          <c:showBubbleSize val="0"/>
        </c:dLbls>
        <c:gapWidth val="219"/>
        <c:overlap val="-27"/>
        <c:axId val="471750032"/>
        <c:axId val="471751672"/>
      </c:barChart>
      <c:catAx>
        <c:axId val="47175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1751672"/>
        <c:crosses val="autoZero"/>
        <c:auto val="1"/>
        <c:lblAlgn val="ctr"/>
        <c:lblOffset val="100"/>
        <c:noMultiLvlLbl val="0"/>
      </c:catAx>
      <c:valAx>
        <c:axId val="471751672"/>
        <c:scaling>
          <c:orientation val="minMax"/>
        </c:scaling>
        <c:delete val="0"/>
        <c:axPos val="l"/>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1750032"/>
        <c:crosses val="autoZero"/>
        <c:crossBetween val="between"/>
      </c:valAx>
      <c:spPr>
        <a:noFill/>
        <a:ln>
          <a:noFill/>
        </a:ln>
        <a:effectLst/>
      </c:spPr>
    </c:plotArea>
    <c:plotVisOnly val="1"/>
    <c:dispBlanksAs val="gap"/>
    <c:showDLblsOverMax val="0"/>
  </c:chart>
  <c:spPr>
    <a:solidFill>
      <a:schemeClr val="bg1"/>
    </a:solidFill>
    <a:ln w="25400" cap="flat" cmpd="sng" algn="ctr">
      <a:solidFill>
        <a:srgbClr val="9B3580"/>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0.03206</cdr:x>
      <cdr:y>0.02944</cdr:y>
    </cdr:from>
    <cdr:to>
      <cdr:x>0.11337</cdr:x>
      <cdr:y>0.10427</cdr:y>
    </cdr:to>
    <cdr:sp macro="" textlink="">
      <cdr:nvSpPr>
        <cdr:cNvPr id="2" name="TextBox 1"/>
        <cdr:cNvSpPr txBox="1"/>
      </cdr:nvSpPr>
      <cdr:spPr>
        <a:xfrm xmlns:a="http://schemas.openxmlformats.org/drawingml/2006/main">
          <a:off x="220138" y="145293"/>
          <a:ext cx="558265"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dirty="0" smtClean="0"/>
            <a:t>$</a:t>
          </a:r>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40C90-81A3-40C9-9E39-BDF5A03F58B0}" type="datetimeFigureOut">
              <a:rPr lang="en-US" smtClean="0"/>
              <a:t>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62027-104F-4468-AA79-F8903A7BF84A}" type="slidenum">
              <a:rPr lang="en-US" smtClean="0"/>
              <a:t>‹#›</a:t>
            </a:fld>
            <a:endParaRPr lang="en-US"/>
          </a:p>
        </p:txBody>
      </p:sp>
    </p:spTree>
    <p:extLst>
      <p:ext uri="{BB962C8B-B14F-4D97-AF65-F5344CB8AC3E}">
        <p14:creationId xmlns:p14="http://schemas.microsoft.com/office/powerpoint/2010/main" val="3935214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for this slide comes from the Total Farm</a:t>
            </a:r>
            <a:r>
              <a:rPr lang="en-US" baseline="0" dirty="0" smtClean="0"/>
              <a:t> Income line, line #7 in the left-hand column of Spreadsheets 1 &amp; 2 in Profitability Centers on Managed Grazing Dairies.</a:t>
            </a:r>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2</a:t>
            </a:fld>
            <a:endParaRPr lang="en-US"/>
          </a:p>
        </p:txBody>
      </p:sp>
    </p:spTree>
    <p:extLst>
      <p:ext uri="{BB962C8B-B14F-4D97-AF65-F5344CB8AC3E}">
        <p14:creationId xmlns:p14="http://schemas.microsoft.com/office/powerpoint/2010/main" val="4225365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figures on this slide are calculated as: Average Net Farm Income/(Average Number</a:t>
            </a:r>
            <a:r>
              <a:rPr lang="en-US" baseline="0" dirty="0" smtClean="0"/>
              <a:t> of Cows per Farm x CWT Equivalent per Cow)</a:t>
            </a:r>
            <a:endParaRPr lang="en-US" dirty="0" smtClean="0"/>
          </a:p>
          <a:p>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12</a:t>
            </a:fld>
            <a:endParaRPr lang="en-US"/>
          </a:p>
        </p:txBody>
      </p:sp>
    </p:spTree>
    <p:extLst>
      <p:ext uri="{BB962C8B-B14F-4D97-AF65-F5344CB8AC3E}">
        <p14:creationId xmlns:p14="http://schemas.microsoft.com/office/powerpoint/2010/main" val="1675924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figures on this slide are calculated as: Average Net Farm Income/(Average Number</a:t>
            </a:r>
            <a:r>
              <a:rPr lang="en-US" baseline="0" dirty="0" smtClean="0"/>
              <a:t> of Cows per Farm x CWT Equivalent per Cow)</a:t>
            </a:r>
            <a:endParaRPr lang="en-US" dirty="0" smtClean="0"/>
          </a:p>
          <a:p>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13</a:t>
            </a:fld>
            <a:endParaRPr lang="en-US"/>
          </a:p>
        </p:txBody>
      </p:sp>
    </p:spTree>
    <p:extLst>
      <p:ext uri="{BB962C8B-B14F-4D97-AF65-F5344CB8AC3E}">
        <p14:creationId xmlns:p14="http://schemas.microsoft.com/office/powerpoint/2010/main" val="143813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data for this slide comes from the Total Allocated Costs </a:t>
            </a:r>
            <a:r>
              <a:rPr lang="en-US" baseline="0" dirty="0" smtClean="0"/>
              <a:t>line, line #12 in the left-hand column of Spreadsheets 1 &amp; 2 in Profitability Centers on Managed Grazing Dairies.</a:t>
            </a:r>
            <a:endParaRPr lang="en-US" dirty="0" smtClean="0"/>
          </a:p>
          <a:p>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3</a:t>
            </a:fld>
            <a:endParaRPr lang="en-US"/>
          </a:p>
        </p:txBody>
      </p:sp>
    </p:spTree>
    <p:extLst>
      <p:ext uri="{BB962C8B-B14F-4D97-AF65-F5344CB8AC3E}">
        <p14:creationId xmlns:p14="http://schemas.microsoft.com/office/powerpoint/2010/main" val="88887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data for this slide comes from the Average Number of Cows in Herd </a:t>
            </a:r>
            <a:r>
              <a:rPr lang="en-US" baseline="0" dirty="0" smtClean="0"/>
              <a:t>line, line #1 in the left-hand column of Spreadsheets 1 &amp; 2 in Profitability Centers on Managed Grazing Dairies.</a:t>
            </a:r>
            <a:endParaRPr lang="en-US" dirty="0" smtClean="0"/>
          </a:p>
          <a:p>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5</a:t>
            </a:fld>
            <a:endParaRPr lang="en-US"/>
          </a:p>
        </p:txBody>
      </p:sp>
    </p:spTree>
    <p:extLst>
      <p:ext uri="{BB962C8B-B14F-4D97-AF65-F5344CB8AC3E}">
        <p14:creationId xmlns:p14="http://schemas.microsoft.com/office/powerpoint/2010/main" val="638576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data for this slide comes from the Quantity-</a:t>
            </a:r>
            <a:r>
              <a:rPr lang="en-US" baseline="0" dirty="0" smtClean="0"/>
              <a:t> pounds milk</a:t>
            </a:r>
            <a:r>
              <a:rPr lang="en-US" dirty="0" smtClean="0"/>
              <a:t> </a:t>
            </a:r>
            <a:r>
              <a:rPr lang="en-US" baseline="0" dirty="0" smtClean="0"/>
              <a:t>line in Table 1 in Profitability Centers on Managed Grazing Dairies.</a:t>
            </a:r>
            <a:endParaRPr lang="en-US" dirty="0" smtClean="0"/>
          </a:p>
          <a:p>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6</a:t>
            </a:fld>
            <a:endParaRPr lang="en-US"/>
          </a:p>
        </p:txBody>
      </p:sp>
    </p:spTree>
    <p:extLst>
      <p:ext uri="{BB962C8B-B14F-4D97-AF65-F5344CB8AC3E}">
        <p14:creationId xmlns:p14="http://schemas.microsoft.com/office/powerpoint/2010/main" val="689037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data for this slide is calculated from data in Table 1 of Profitability Centers on Managed Grazing Dairies. The Total</a:t>
            </a:r>
            <a:r>
              <a:rPr lang="en-US" baseline="0" dirty="0" smtClean="0"/>
              <a:t> Income per Cow is shown in Table 1, and includes sales of milk, culls, and any other income related to the cow herd (e.g. bull calves). Total Income per Cow is divided by the average milk price to give CWT Equivalent.</a:t>
            </a:r>
            <a:endParaRPr lang="en-US" dirty="0" smtClean="0"/>
          </a:p>
          <a:p>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7</a:t>
            </a:fld>
            <a:endParaRPr lang="en-US"/>
          </a:p>
        </p:txBody>
      </p:sp>
    </p:spTree>
    <p:extLst>
      <p:ext uri="{BB962C8B-B14F-4D97-AF65-F5344CB8AC3E}">
        <p14:creationId xmlns:p14="http://schemas.microsoft.com/office/powerpoint/2010/main" val="4290529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Figures</a:t>
            </a:r>
            <a:r>
              <a:rPr lang="en-US" baseline="0" dirty="0" smtClean="0"/>
              <a:t> on this slide are calculated as Average Net Farm Income/Average Number of Cows per Farm</a:t>
            </a:r>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8</a:t>
            </a:fld>
            <a:endParaRPr lang="en-US"/>
          </a:p>
        </p:txBody>
      </p:sp>
    </p:spTree>
    <p:extLst>
      <p:ext uri="{BB962C8B-B14F-4D97-AF65-F5344CB8AC3E}">
        <p14:creationId xmlns:p14="http://schemas.microsoft.com/office/powerpoint/2010/main" val="3234434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figures on this slide are calculated as: Average Net Farm Income/(Average Number</a:t>
            </a:r>
            <a:r>
              <a:rPr lang="en-US" baseline="0" dirty="0" smtClean="0"/>
              <a:t> of Cows per Farm x Actual CWT per Cow)</a:t>
            </a:r>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9</a:t>
            </a:fld>
            <a:endParaRPr lang="en-US"/>
          </a:p>
        </p:txBody>
      </p:sp>
    </p:spTree>
    <p:extLst>
      <p:ext uri="{BB962C8B-B14F-4D97-AF65-F5344CB8AC3E}">
        <p14:creationId xmlns:p14="http://schemas.microsoft.com/office/powerpoint/2010/main" val="3684329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figures on this slide are calculated as: Average Net Farm Income/(Average Number</a:t>
            </a:r>
            <a:r>
              <a:rPr lang="en-US" baseline="0" dirty="0" smtClean="0"/>
              <a:t> of Cows per Farm x CWT Equivalent per Cow)</a:t>
            </a:r>
            <a:endParaRPr lang="en-US" dirty="0" smtClean="0"/>
          </a:p>
          <a:p>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10</a:t>
            </a:fld>
            <a:endParaRPr lang="en-US"/>
          </a:p>
        </p:txBody>
      </p:sp>
    </p:spTree>
    <p:extLst>
      <p:ext uri="{BB962C8B-B14F-4D97-AF65-F5344CB8AC3E}">
        <p14:creationId xmlns:p14="http://schemas.microsoft.com/office/powerpoint/2010/main" val="103835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figures on this slide are calculated as: Average Net Farm Income/(Average Number</a:t>
            </a:r>
            <a:r>
              <a:rPr lang="en-US" baseline="0" dirty="0" smtClean="0"/>
              <a:t> of Cows per Farm x CWT Equivalent per Cow)</a:t>
            </a:r>
            <a:endParaRPr lang="en-US" dirty="0" smtClean="0"/>
          </a:p>
          <a:p>
            <a:endParaRPr lang="en-US" dirty="0"/>
          </a:p>
        </p:txBody>
      </p:sp>
      <p:sp>
        <p:nvSpPr>
          <p:cNvPr id="4" name="Slide Number Placeholder 3"/>
          <p:cNvSpPr>
            <a:spLocks noGrp="1"/>
          </p:cNvSpPr>
          <p:nvPr>
            <p:ph type="sldNum" sz="quarter" idx="10"/>
          </p:nvPr>
        </p:nvSpPr>
        <p:spPr/>
        <p:txBody>
          <a:bodyPr/>
          <a:lstStyle/>
          <a:p>
            <a:fld id="{30662027-104F-4468-AA79-F8903A7BF84A}" type="slidenum">
              <a:rPr lang="en-US" smtClean="0"/>
              <a:t>11</a:t>
            </a:fld>
            <a:endParaRPr lang="en-US"/>
          </a:p>
        </p:txBody>
      </p:sp>
    </p:spTree>
    <p:extLst>
      <p:ext uri="{BB962C8B-B14F-4D97-AF65-F5344CB8AC3E}">
        <p14:creationId xmlns:p14="http://schemas.microsoft.com/office/powerpoint/2010/main" val="1916824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1BE924-AAD2-4467-8BE0-5960F1BA5EF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217966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BE924-AAD2-4467-8BE0-5960F1BA5EF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407331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BE924-AAD2-4467-8BE0-5960F1BA5EF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386377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BE924-AAD2-4467-8BE0-5960F1BA5EF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1275919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1BE924-AAD2-4467-8BE0-5960F1BA5EF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23449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1BE924-AAD2-4467-8BE0-5960F1BA5EF1}"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388448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1BE924-AAD2-4467-8BE0-5960F1BA5EF1}"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9567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1BE924-AAD2-4467-8BE0-5960F1BA5EF1}"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425820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BE924-AAD2-4467-8BE0-5960F1BA5EF1}"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204228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1BE924-AAD2-4467-8BE0-5960F1BA5EF1}"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9825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1BE924-AAD2-4467-8BE0-5960F1BA5EF1}"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9F867-6B9A-44E9-A4C6-0443DF1FB4A6}" type="slidenum">
              <a:rPr lang="en-US" smtClean="0"/>
              <a:t>‹#›</a:t>
            </a:fld>
            <a:endParaRPr lang="en-US"/>
          </a:p>
        </p:txBody>
      </p:sp>
    </p:spTree>
    <p:extLst>
      <p:ext uri="{BB962C8B-B14F-4D97-AF65-F5344CB8AC3E}">
        <p14:creationId xmlns:p14="http://schemas.microsoft.com/office/powerpoint/2010/main" val="185730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BE924-AAD2-4467-8BE0-5960F1BA5EF1}" type="datetimeFigureOut">
              <a:rPr lang="en-US" smtClean="0"/>
              <a:t>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9F867-6B9A-44E9-A4C6-0443DF1FB4A6}" type="slidenum">
              <a:rPr lang="en-US" smtClean="0"/>
              <a:t>‹#›</a:t>
            </a:fld>
            <a:endParaRPr lang="en-US"/>
          </a:p>
        </p:txBody>
      </p:sp>
    </p:spTree>
    <p:extLst>
      <p:ext uri="{BB962C8B-B14F-4D97-AF65-F5344CB8AC3E}">
        <p14:creationId xmlns:p14="http://schemas.microsoft.com/office/powerpoint/2010/main" val="4211231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greenlandsbluewaters.net/Perennial_Forage/Profitability_Centers_Managed_Grazing_Dairies.pdf" TargetMode="External"/><Relationship Id="rId7" Type="http://schemas.openxmlformats.org/officeDocument/2006/relationships/image" Target="../media/image4.png"/><Relationship Id="rId2" Type="http://schemas.openxmlformats.org/officeDocument/2006/relationships/hyperlink" Target="http://greenlandsbluewaters.net/Perennial_Forage/Dairy_Grazing_Production_Income_Expenses.pdf"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greenlandsbluewaters.net/dairy.html"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greenlandsbluewaters.net/dairy.html"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greenlandsbluewaters.net/dairy.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hyperlink" Target="http://www.greenlandsbluewaters.net/dairy.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9990" y="768201"/>
            <a:ext cx="8996218" cy="3939540"/>
          </a:xfrm>
          <a:prstGeom prst="rect">
            <a:avLst/>
          </a:prstGeom>
          <a:noFill/>
        </p:spPr>
        <p:txBody>
          <a:bodyPr wrap="square" rtlCol="0">
            <a:spAutoFit/>
          </a:bodyPr>
          <a:lstStyle/>
          <a:p>
            <a:pPr algn="ctr"/>
            <a:r>
              <a:rPr lang="en-US" sz="3600" dirty="0" smtClean="0"/>
              <a:t>Managed Grazing for Dairy Profits</a:t>
            </a:r>
          </a:p>
          <a:p>
            <a:r>
              <a:rPr lang="en-US" sz="2400" dirty="0" smtClean="0"/>
              <a:t/>
            </a:r>
            <a:br>
              <a:rPr lang="en-US" sz="2400" dirty="0" smtClean="0"/>
            </a:br>
            <a:r>
              <a:rPr lang="en-US" sz="2400" dirty="0" smtClean="0"/>
              <a:t>Charts from: </a:t>
            </a:r>
          </a:p>
          <a:p>
            <a:endParaRPr lang="en-US" dirty="0"/>
          </a:p>
          <a:p>
            <a:r>
              <a:rPr lang="en-US" sz="2400" dirty="0" smtClean="0"/>
              <a:t>“</a:t>
            </a:r>
            <a:r>
              <a:rPr lang="en-US" sz="2400" dirty="0"/>
              <a:t>Grazing Dairies</a:t>
            </a:r>
            <a:r>
              <a:rPr lang="en-US" sz="2400" dirty="0" smtClean="0"/>
              <a:t>: Production, Income &amp; Expenses”</a:t>
            </a:r>
            <a:r>
              <a:rPr lang="en-US" sz="2400" dirty="0" smtClean="0"/>
              <a:t/>
            </a:r>
            <a:br>
              <a:rPr lang="en-US" sz="2400" dirty="0" smtClean="0"/>
            </a:br>
            <a:r>
              <a:rPr lang="en-US" sz="1400" dirty="0">
                <a:hlinkClick r:id="rId2"/>
              </a:rPr>
              <a:t>http://</a:t>
            </a:r>
            <a:r>
              <a:rPr lang="en-US" sz="1400" dirty="0" smtClean="0">
                <a:hlinkClick r:id="rId2"/>
              </a:rPr>
              <a:t>greenlandsbluewaters.net/Perennial_Forage/Dairy_Grazing_Production_Income_Expenses.pdf</a:t>
            </a:r>
            <a:r>
              <a:rPr lang="en-US" sz="1400" dirty="0" smtClean="0"/>
              <a:t> </a:t>
            </a:r>
            <a:br>
              <a:rPr lang="en-US" sz="1400" dirty="0" smtClean="0"/>
            </a:br>
            <a:endParaRPr lang="en-US" dirty="0"/>
          </a:p>
          <a:p>
            <a:r>
              <a:rPr lang="en-US" dirty="0" smtClean="0"/>
              <a:t>Companion piece to:</a:t>
            </a:r>
          </a:p>
          <a:p>
            <a:endParaRPr lang="en-US" dirty="0"/>
          </a:p>
          <a:p>
            <a:r>
              <a:rPr lang="en-US" sz="2400" dirty="0" smtClean="0"/>
              <a:t>“Profitability Centers on Managed Grazing Dairies”</a:t>
            </a:r>
            <a:br>
              <a:rPr lang="en-US" sz="2400" dirty="0" smtClean="0"/>
            </a:br>
            <a:r>
              <a:rPr lang="en-US" sz="1400" dirty="0">
                <a:hlinkClick r:id="rId3"/>
              </a:rPr>
              <a:t>http://</a:t>
            </a:r>
            <a:r>
              <a:rPr lang="en-US" sz="1400" dirty="0" smtClean="0">
                <a:hlinkClick r:id="rId3"/>
              </a:rPr>
              <a:t>greenlandsbluewaters.net/Perennial_Forage/Profitability_Centers_Managed_Grazing_Dairies.pdf</a:t>
            </a:r>
            <a:r>
              <a:rPr lang="en-US" sz="1400" dirty="0" smtClean="0"/>
              <a:t>   </a:t>
            </a:r>
            <a:endParaRPr lang="en-US" sz="1400" dirty="0" smtClean="0"/>
          </a:p>
          <a:p>
            <a:r>
              <a:rPr lang="en-US" dirty="0" smtClean="0"/>
              <a:t> </a:t>
            </a:r>
            <a:endParaRPr lang="en-US" dirty="0"/>
          </a:p>
        </p:txBody>
      </p:sp>
      <p:pic>
        <p:nvPicPr>
          <p:cNvPr id="17" name="Picture 16"/>
          <p:cNvPicPr/>
          <p:nvPr/>
        </p:nvPicPr>
        <p:blipFill>
          <a:blip r:embed="rId4" cstate="print">
            <a:extLst>
              <a:ext uri="{28A0092B-C50C-407E-A947-70E740481C1C}">
                <a14:useLocalDpi xmlns:a14="http://schemas.microsoft.com/office/drawing/2010/main" val="0"/>
              </a:ext>
            </a:extLst>
          </a:blip>
          <a:stretch>
            <a:fillRect/>
          </a:stretch>
        </p:blipFill>
        <p:spPr>
          <a:xfrm>
            <a:off x="1786716" y="4777740"/>
            <a:ext cx="786130" cy="756920"/>
          </a:xfrm>
          <a:prstGeom prst="rect">
            <a:avLst/>
          </a:prstGeom>
        </p:spPr>
      </p:pic>
      <p:pic>
        <p:nvPicPr>
          <p:cNvPr id="18" name="Picture 17"/>
          <p:cNvPicPr/>
          <p:nvPr/>
        </p:nvPicPr>
        <p:blipFill>
          <a:blip r:embed="rId5" cstate="print">
            <a:extLst>
              <a:ext uri="{28A0092B-C50C-407E-A947-70E740481C1C}">
                <a14:useLocalDpi xmlns:a14="http://schemas.microsoft.com/office/drawing/2010/main" val="0"/>
              </a:ext>
            </a:extLst>
          </a:blip>
          <a:stretch>
            <a:fillRect/>
          </a:stretch>
        </p:blipFill>
        <p:spPr>
          <a:xfrm>
            <a:off x="3273684" y="4846955"/>
            <a:ext cx="1441450" cy="562610"/>
          </a:xfrm>
          <a:prstGeom prst="rect">
            <a:avLst/>
          </a:prstGeom>
        </p:spPr>
      </p:pic>
      <p:pic>
        <p:nvPicPr>
          <p:cNvPr id="19" name="Picture 18"/>
          <p:cNvPicPr/>
          <p:nvPr/>
        </p:nvPicPr>
        <p:blipFill>
          <a:blip r:embed="rId6" cstate="print">
            <a:extLst>
              <a:ext uri="{28A0092B-C50C-407E-A947-70E740481C1C}">
                <a14:useLocalDpi xmlns:a14="http://schemas.microsoft.com/office/drawing/2010/main" val="0"/>
              </a:ext>
            </a:extLst>
          </a:blip>
          <a:stretch>
            <a:fillRect/>
          </a:stretch>
        </p:blipFill>
        <p:spPr>
          <a:xfrm>
            <a:off x="5268191" y="4756150"/>
            <a:ext cx="800100" cy="800100"/>
          </a:xfrm>
          <a:prstGeom prst="rect">
            <a:avLst/>
          </a:prstGeom>
        </p:spPr>
      </p:pic>
      <p:pic>
        <p:nvPicPr>
          <p:cNvPr id="20" name="Picture 19"/>
          <p:cNvPicPr/>
          <p:nvPr/>
        </p:nvPicPr>
        <p:blipFill>
          <a:blip r:embed="rId7" cstate="print">
            <a:extLst>
              <a:ext uri="{28A0092B-C50C-407E-A947-70E740481C1C}">
                <a14:useLocalDpi xmlns:a14="http://schemas.microsoft.com/office/drawing/2010/main" val="0"/>
              </a:ext>
            </a:extLst>
          </a:blip>
          <a:stretch>
            <a:fillRect/>
          </a:stretch>
        </p:blipFill>
        <p:spPr>
          <a:xfrm>
            <a:off x="6935180" y="4874895"/>
            <a:ext cx="1261745" cy="438150"/>
          </a:xfrm>
          <a:prstGeom prst="rect">
            <a:avLst/>
          </a:prstGeom>
        </p:spPr>
      </p:pic>
      <p:pic>
        <p:nvPicPr>
          <p:cNvPr id="21" name="Picture 20"/>
          <p:cNvPicPr/>
          <p:nvPr/>
        </p:nvPicPr>
        <p:blipFill>
          <a:blip r:embed="rId8" cstate="print">
            <a:extLst>
              <a:ext uri="{28A0092B-C50C-407E-A947-70E740481C1C}">
                <a14:useLocalDpi xmlns:a14="http://schemas.microsoft.com/office/drawing/2010/main" val="0"/>
              </a:ext>
            </a:extLst>
          </a:blip>
          <a:stretch>
            <a:fillRect/>
          </a:stretch>
        </p:blipFill>
        <p:spPr>
          <a:xfrm>
            <a:off x="8911417" y="4700270"/>
            <a:ext cx="963930" cy="855980"/>
          </a:xfrm>
          <a:prstGeom prst="rect">
            <a:avLst/>
          </a:prstGeom>
        </p:spPr>
      </p:pic>
    </p:spTree>
    <p:extLst>
      <p:ext uri="{BB962C8B-B14F-4D97-AF65-F5344CB8AC3E}">
        <p14:creationId xmlns:p14="http://schemas.microsoft.com/office/powerpoint/2010/main" val="4196815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3"/>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graphicFrame>
        <p:nvGraphicFramePr>
          <p:cNvPr id="5" name="Chart 4"/>
          <p:cNvGraphicFramePr>
            <a:graphicFrameLocks/>
          </p:cNvGraphicFramePr>
          <p:nvPr>
            <p:extLst>
              <p:ext uri="{D42A27DB-BD31-4B8C-83A1-F6EECF244321}">
                <p14:modId xmlns:p14="http://schemas.microsoft.com/office/powerpoint/2010/main" val="651517216"/>
              </p:ext>
            </p:extLst>
          </p:nvPr>
        </p:nvGraphicFramePr>
        <p:xfrm>
          <a:off x="2336800" y="748146"/>
          <a:ext cx="7472217" cy="46675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311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3"/>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graphicFrame>
        <p:nvGraphicFramePr>
          <p:cNvPr id="4" name="Chart 3"/>
          <p:cNvGraphicFramePr>
            <a:graphicFrameLocks/>
          </p:cNvGraphicFramePr>
          <p:nvPr>
            <p:extLst>
              <p:ext uri="{D42A27DB-BD31-4B8C-83A1-F6EECF244321}">
                <p14:modId xmlns:p14="http://schemas.microsoft.com/office/powerpoint/2010/main" val="335998692"/>
              </p:ext>
            </p:extLst>
          </p:nvPr>
        </p:nvGraphicFramePr>
        <p:xfrm>
          <a:off x="2693591" y="668594"/>
          <a:ext cx="6971070" cy="47588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9809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3"/>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89666" y="752143"/>
            <a:ext cx="8209831" cy="4618030"/>
          </a:xfrm>
          <a:prstGeom prst="rect">
            <a:avLst/>
          </a:prstGeom>
          <a:ln w="12700">
            <a:solidFill>
              <a:schemeClr val="tx1"/>
            </a:solidFill>
          </a:ln>
        </p:spPr>
      </p:pic>
    </p:spTree>
    <p:extLst>
      <p:ext uri="{BB962C8B-B14F-4D97-AF65-F5344CB8AC3E}">
        <p14:creationId xmlns:p14="http://schemas.microsoft.com/office/powerpoint/2010/main" val="810191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3"/>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1268" y="816796"/>
            <a:ext cx="8003569" cy="4502008"/>
          </a:xfrm>
          <a:prstGeom prst="rect">
            <a:avLst/>
          </a:prstGeom>
          <a:ln w="12700">
            <a:solidFill>
              <a:schemeClr val="tx1"/>
            </a:solidFill>
          </a:ln>
        </p:spPr>
      </p:pic>
    </p:spTree>
    <p:extLst>
      <p:ext uri="{BB962C8B-B14F-4D97-AF65-F5344CB8AC3E}">
        <p14:creationId xmlns:p14="http://schemas.microsoft.com/office/powerpoint/2010/main" val="288674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smtClean="0"/>
              <a:t>Managed Grazing for Dairy Profits,” </a:t>
            </a:r>
            <a:r>
              <a:rPr lang="en-US" sz="1400" dirty="0" smtClean="0"/>
              <a:t>Midwest </a:t>
            </a:r>
            <a:r>
              <a:rPr lang="en-US" sz="1400" dirty="0"/>
              <a:t>Perennial Forage Working Group, Green Lands Blue Waters</a:t>
            </a:r>
            <a:r>
              <a:rPr lang="en-US" sz="1400" dirty="0" smtClean="0"/>
              <a:t>. </a:t>
            </a:r>
            <a:r>
              <a:rPr lang="en-US" sz="1400" dirty="0" smtClean="0">
                <a:hlinkClick r:id="rId3"/>
              </a:rPr>
              <a:t>www.greenlandsbluewaters.net/dairy.html</a:t>
            </a:r>
            <a:r>
              <a:rPr lang="en-US" sz="1400" dirty="0" smtClean="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graphicFrame>
        <p:nvGraphicFramePr>
          <p:cNvPr id="5" name="Chart 4"/>
          <p:cNvGraphicFramePr>
            <a:graphicFrameLocks/>
          </p:cNvGraphicFramePr>
          <p:nvPr>
            <p:extLst>
              <p:ext uri="{D42A27DB-BD31-4B8C-83A1-F6EECF244321}">
                <p14:modId xmlns:p14="http://schemas.microsoft.com/office/powerpoint/2010/main" val="3169953634"/>
              </p:ext>
            </p:extLst>
          </p:nvPr>
        </p:nvGraphicFramePr>
        <p:xfrm>
          <a:off x="2480823" y="529391"/>
          <a:ext cx="6942309" cy="489925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627697" y="635267"/>
            <a:ext cx="558265" cy="369332"/>
          </a:xfrm>
          <a:prstGeom prst="rect">
            <a:avLst/>
          </a:prstGeom>
          <a:noFill/>
        </p:spPr>
        <p:txBody>
          <a:bodyPr wrap="square" rtlCol="0">
            <a:spAutoFit/>
          </a:bodyPr>
          <a:lstStyle/>
          <a:p>
            <a:pPr algn="ctr"/>
            <a:r>
              <a:rPr lang="en-US" dirty="0" smtClean="0"/>
              <a:t>$</a:t>
            </a:r>
            <a:endParaRPr lang="en-US" dirty="0"/>
          </a:p>
        </p:txBody>
      </p:sp>
    </p:spTree>
    <p:extLst>
      <p:ext uri="{BB962C8B-B14F-4D97-AF65-F5344CB8AC3E}">
        <p14:creationId xmlns:p14="http://schemas.microsoft.com/office/powerpoint/2010/main" val="2687585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3"/>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graphicFrame>
        <p:nvGraphicFramePr>
          <p:cNvPr id="6" name="Chart 5"/>
          <p:cNvGraphicFramePr>
            <a:graphicFrameLocks/>
          </p:cNvGraphicFramePr>
          <p:nvPr>
            <p:extLst>
              <p:ext uri="{D42A27DB-BD31-4B8C-83A1-F6EECF244321}">
                <p14:modId xmlns:p14="http://schemas.microsoft.com/office/powerpoint/2010/main" val="490466816"/>
              </p:ext>
            </p:extLst>
          </p:nvPr>
        </p:nvGraphicFramePr>
        <p:xfrm>
          <a:off x="2768883" y="635267"/>
          <a:ext cx="6866005" cy="49352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807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884957062"/>
              </p:ext>
            </p:extLst>
          </p:nvPr>
        </p:nvGraphicFramePr>
        <p:xfrm>
          <a:off x="2733964" y="692727"/>
          <a:ext cx="6724071" cy="452581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3"/>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spTree>
    <p:extLst>
      <p:ext uri="{BB962C8B-B14F-4D97-AF65-F5344CB8AC3E}">
        <p14:creationId xmlns:p14="http://schemas.microsoft.com/office/powerpoint/2010/main" val="286267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90083185"/>
              </p:ext>
            </p:extLst>
          </p:nvPr>
        </p:nvGraphicFramePr>
        <p:xfrm>
          <a:off x="2438399" y="563416"/>
          <a:ext cx="7481455" cy="481214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4"/>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spTree>
    <p:extLst>
      <p:ext uri="{BB962C8B-B14F-4D97-AF65-F5344CB8AC3E}">
        <p14:creationId xmlns:p14="http://schemas.microsoft.com/office/powerpoint/2010/main" val="151016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795771199"/>
              </p:ext>
            </p:extLst>
          </p:nvPr>
        </p:nvGraphicFramePr>
        <p:xfrm>
          <a:off x="2268247" y="960582"/>
          <a:ext cx="7821757" cy="437803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4"/>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spTree>
    <p:extLst>
      <p:ext uri="{BB962C8B-B14F-4D97-AF65-F5344CB8AC3E}">
        <p14:creationId xmlns:p14="http://schemas.microsoft.com/office/powerpoint/2010/main" val="403098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203672240"/>
              </p:ext>
            </p:extLst>
          </p:nvPr>
        </p:nvGraphicFramePr>
        <p:xfrm>
          <a:off x="2807856" y="674254"/>
          <a:ext cx="6474690" cy="474749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4"/>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spTree>
    <p:extLst>
      <p:ext uri="{BB962C8B-B14F-4D97-AF65-F5344CB8AC3E}">
        <p14:creationId xmlns:p14="http://schemas.microsoft.com/office/powerpoint/2010/main" val="2317736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3"/>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graphicFrame>
        <p:nvGraphicFramePr>
          <p:cNvPr id="5" name="Chart 4"/>
          <p:cNvGraphicFramePr>
            <a:graphicFrameLocks/>
          </p:cNvGraphicFramePr>
          <p:nvPr>
            <p:extLst>
              <p:ext uri="{D42A27DB-BD31-4B8C-83A1-F6EECF244321}">
                <p14:modId xmlns:p14="http://schemas.microsoft.com/office/powerpoint/2010/main" val="3314202805"/>
              </p:ext>
            </p:extLst>
          </p:nvPr>
        </p:nvGraphicFramePr>
        <p:xfrm>
          <a:off x="2628323" y="728305"/>
          <a:ext cx="6737350" cy="47096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4174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5599" y="5680363"/>
            <a:ext cx="11647054" cy="738664"/>
          </a:xfrm>
          <a:prstGeom prst="rect">
            <a:avLst/>
          </a:prstGeom>
          <a:noFill/>
        </p:spPr>
        <p:txBody>
          <a:bodyPr wrap="square" rtlCol="0">
            <a:spAutoFit/>
          </a:bodyPr>
          <a:lstStyle/>
          <a:p>
            <a:r>
              <a:rPr lang="en-US" sz="1400" dirty="0" smtClean="0"/>
              <a:t>Data sources: 1) Profitability </a:t>
            </a:r>
            <a:r>
              <a:rPr lang="en-US" sz="1400" dirty="0"/>
              <a:t>Centers on Managed Grazing Dairies. 2018. </a:t>
            </a:r>
            <a:r>
              <a:rPr lang="en-US" sz="1400" i="1" dirty="0"/>
              <a:t>Managed Grazing for Dairy Profits,” </a:t>
            </a:r>
            <a:r>
              <a:rPr lang="en-US" sz="1400" dirty="0" smtClean="0"/>
              <a:t>Midwest </a:t>
            </a:r>
            <a:r>
              <a:rPr lang="en-US" sz="1400" dirty="0"/>
              <a:t>Perennial Forage Working Group, Green Lands Blue Waters</a:t>
            </a:r>
            <a:r>
              <a:rPr lang="en-US" sz="1400" dirty="0" smtClean="0"/>
              <a:t>. </a:t>
            </a:r>
            <a:r>
              <a:rPr lang="en-US" sz="1400" dirty="0">
                <a:hlinkClick r:id="rId3"/>
              </a:rPr>
              <a:t>www.greenlandsbluewaters.net/dairy.html</a:t>
            </a:r>
            <a:r>
              <a:rPr lang="en-US" sz="1400" dirty="0"/>
              <a:t>. </a:t>
            </a:r>
            <a:r>
              <a:rPr lang="en-US" sz="1400" i="1" dirty="0" smtClean="0"/>
              <a:t>Study conducted </a:t>
            </a:r>
            <a:r>
              <a:rPr lang="en-US" sz="1400" i="1" dirty="0"/>
              <a:t>with funding from USDA-Risk Management Agency</a:t>
            </a:r>
            <a:r>
              <a:rPr lang="en-US" sz="1400" i="1" dirty="0" smtClean="0"/>
              <a:t>. </a:t>
            </a:r>
            <a:r>
              <a:rPr lang="en-US" sz="1400" dirty="0" smtClean="0"/>
              <a:t>2) </a:t>
            </a:r>
            <a:r>
              <a:rPr lang="en-US" sz="1400" dirty="0" err="1" smtClean="0"/>
              <a:t>AgFA</a:t>
            </a:r>
            <a:r>
              <a:rPr lang="en-US" sz="1400" dirty="0" smtClean="0"/>
              <a:t> benchmark data from 2015-2017, Center for Dairy Profitability, University of Wisconsin-Madison.</a:t>
            </a:r>
            <a:endParaRPr lang="en-US" sz="1400" dirty="0"/>
          </a:p>
        </p:txBody>
      </p:sp>
      <p:graphicFrame>
        <p:nvGraphicFramePr>
          <p:cNvPr id="4" name="Chart 3"/>
          <p:cNvGraphicFramePr>
            <a:graphicFrameLocks/>
          </p:cNvGraphicFramePr>
          <p:nvPr>
            <p:extLst>
              <p:ext uri="{D42A27DB-BD31-4B8C-83A1-F6EECF244321}">
                <p14:modId xmlns:p14="http://schemas.microsoft.com/office/powerpoint/2010/main" val="523808463"/>
              </p:ext>
            </p:extLst>
          </p:nvPr>
        </p:nvGraphicFramePr>
        <p:xfrm>
          <a:off x="2502188" y="600007"/>
          <a:ext cx="7002030" cy="49025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58674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316</TotalTime>
  <Words>1130</Words>
  <Application>Microsoft Office PowerPoint</Application>
  <PresentationFormat>Widescreen</PresentationFormat>
  <Paragraphs>54</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G Jewett</dc:creator>
  <cp:lastModifiedBy>Jane G Jewett</cp:lastModifiedBy>
  <cp:revision>19</cp:revision>
  <dcterms:created xsi:type="dcterms:W3CDTF">2018-07-09T20:25:47Z</dcterms:created>
  <dcterms:modified xsi:type="dcterms:W3CDTF">2019-01-02T22:12:27Z</dcterms:modified>
</cp:coreProperties>
</file>